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12"/>
  </p:notesMasterIdLst>
  <p:handoutMasterIdLst>
    <p:handoutMasterId r:id="rId13"/>
  </p:handoutMasterIdLst>
  <p:sldIdLst>
    <p:sldId id="405" r:id="rId2"/>
    <p:sldId id="456" r:id="rId3"/>
    <p:sldId id="458" r:id="rId4"/>
    <p:sldId id="459" r:id="rId5"/>
    <p:sldId id="476" r:id="rId6"/>
    <p:sldId id="462" r:id="rId7"/>
    <p:sldId id="469" r:id="rId8"/>
    <p:sldId id="475" r:id="rId9"/>
    <p:sldId id="464" r:id="rId10"/>
    <p:sldId id="460" r:id="rId11"/>
  </p:sldIdLst>
  <p:sldSz cx="12192000" cy="6858000"/>
  <p:notesSz cx="6858000" cy="9144000"/>
  <p:defaultTextStyle>
    <a:defPPr>
      <a:defRPr lang="en-U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08" userDrawn="1">
          <p15:clr>
            <a:srgbClr val="A4A3A4"/>
          </p15:clr>
        </p15:guide>
        <p15:guide id="3" pos="240" userDrawn="1">
          <p15:clr>
            <a:srgbClr val="A4A3A4"/>
          </p15:clr>
        </p15:guide>
        <p15:guide id="4" pos="7440" userDrawn="1">
          <p15:clr>
            <a:srgbClr val="A4A3A4"/>
          </p15:clr>
        </p15:guide>
        <p15:guide id="5" orient="horz" pos="4080" userDrawn="1">
          <p15:clr>
            <a:srgbClr val="A4A3A4"/>
          </p15:clr>
        </p15:guide>
        <p15:guide id="6" orient="horz" pos="240" userDrawn="1">
          <p15:clr>
            <a:srgbClr val="A4A3A4"/>
          </p15:clr>
        </p15:guide>
        <p15:guide id="7" orient="horz" pos="1512" userDrawn="1">
          <p15:clr>
            <a:srgbClr val="A4A3A4"/>
          </p15:clr>
        </p15:guide>
        <p15:guide id="8" pos="2664" userDrawn="1">
          <p15:clr>
            <a:srgbClr val="A4A3A4"/>
          </p15:clr>
        </p15:guide>
        <p15:guide id="9" pos="50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EAAE3"/>
    <a:srgbClr val="ADB5DF"/>
    <a:srgbClr val="959FD6"/>
    <a:srgbClr val="6472C3"/>
    <a:srgbClr val="262626"/>
    <a:srgbClr val="FCFCFC"/>
    <a:srgbClr val="DCDEE0"/>
    <a:srgbClr val="AAB3B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14" autoAdjust="0"/>
    <p:restoredTop sz="68325" autoAdjust="0"/>
  </p:normalViewPr>
  <p:slideViewPr>
    <p:cSldViewPr snapToGrid="0">
      <p:cViewPr>
        <p:scale>
          <a:sx n="69" d="100"/>
          <a:sy n="69" d="100"/>
        </p:scale>
        <p:origin x="2504" y="144"/>
      </p:cViewPr>
      <p:guideLst>
        <p:guide orient="horz" pos="2808"/>
        <p:guide pos="240"/>
        <p:guide pos="7440"/>
        <p:guide orient="horz" pos="4080"/>
        <p:guide orient="horz" pos="240"/>
        <p:guide orient="horz" pos="1512"/>
        <p:guide pos="2664"/>
        <p:guide pos="5016"/>
      </p:guideLst>
    </p:cSldViewPr>
  </p:slideViewPr>
  <p:outlineViewPr>
    <p:cViewPr>
      <p:scale>
        <a:sx n="33" d="100"/>
        <a:sy n="33" d="100"/>
      </p:scale>
      <p:origin x="0" y="-123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0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geriatricsforcaregivers.net/check-older-adult-for-health-safety-problems" TargetMode="External"/><Relationship Id="rId1" Type="http://schemas.openxmlformats.org/officeDocument/2006/relationships/image" Target="../media/image7.jpeg"/><Relationship Id="rId6" Type="http://schemas.openxmlformats.org/officeDocument/2006/relationships/hyperlink" Target="http://peter.baumgartner.name/2014/05/23/double-blind-review-ein-fallbeispiel/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geriatricsforcaregivers.net/check-older-adult-for-health-safety-problems" TargetMode="External"/><Relationship Id="rId1" Type="http://schemas.openxmlformats.org/officeDocument/2006/relationships/image" Target="../media/image7.jpeg"/><Relationship Id="rId6" Type="http://schemas.openxmlformats.org/officeDocument/2006/relationships/hyperlink" Target="http://peter.baumgartner.name/2014/05/23/double-blind-review-ein-fallbeispiel/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953CC0-9529-4034-BD5B-5AD36A32DB46}" type="doc">
      <dgm:prSet loTypeId="urn:microsoft.com/office/officeart/2005/8/layout/hList7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3290465-B0A7-40B9-8032-176E77F4763D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PLANNING</a:t>
          </a:r>
        </a:p>
        <a:p>
          <a:r>
            <a:rPr lang="en-US" sz="1400" b="1" dirty="0">
              <a:solidFill>
                <a:schemeClr val="tx1"/>
              </a:solidFill>
            </a:rPr>
            <a:t>PDCA process</a:t>
          </a:r>
        </a:p>
        <a:p>
          <a:r>
            <a:rPr lang="en-US" sz="1400" b="1" dirty="0">
              <a:solidFill>
                <a:schemeClr val="tx1"/>
              </a:solidFill>
            </a:rPr>
            <a:t>Train-the-Train Program</a:t>
          </a:r>
        </a:p>
        <a:p>
          <a:r>
            <a:rPr lang="en-US" sz="1400" b="1" dirty="0">
              <a:solidFill>
                <a:schemeClr val="tx1"/>
              </a:solidFill>
            </a:rPr>
            <a:t>July 1-Aug 14, 2018</a:t>
          </a:r>
        </a:p>
      </dgm:t>
    </dgm:pt>
    <dgm:pt modelId="{9D523E59-D463-43CF-B871-7C9C9CF196C1}" type="parTrans" cxnId="{93FDC72C-CC66-4A3C-B43B-570F815FC3E7}">
      <dgm:prSet/>
      <dgm:spPr/>
      <dgm:t>
        <a:bodyPr/>
        <a:lstStyle/>
        <a:p>
          <a:endParaRPr lang="en-US"/>
        </a:p>
      </dgm:t>
    </dgm:pt>
    <dgm:pt modelId="{11BEC31E-A1F7-474B-BE01-DFCAFD8769D5}" type="sibTrans" cxnId="{93FDC72C-CC66-4A3C-B43B-570F815FC3E7}">
      <dgm:prSet/>
      <dgm:spPr/>
      <dgm:t>
        <a:bodyPr/>
        <a:lstStyle/>
        <a:p>
          <a:endParaRPr lang="en-US"/>
        </a:p>
      </dgm:t>
    </dgm:pt>
    <dgm:pt modelId="{637AD3CA-4E2B-44E4-976E-4A8A3F581165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400" b="1" dirty="0"/>
            <a:t>Mass Training of Intervention</a:t>
          </a:r>
        </a:p>
        <a:p>
          <a:endParaRPr lang="en-US" sz="1400" b="1" dirty="0"/>
        </a:p>
        <a:p>
          <a:r>
            <a:rPr lang="en-US" sz="1400" b="1" dirty="0"/>
            <a:t>Jan 2 - Feb 28, 2018</a:t>
          </a:r>
        </a:p>
      </dgm:t>
    </dgm:pt>
    <dgm:pt modelId="{CCBC1D72-31AD-4AF6-AD1F-DB1D6E52B37F}" type="parTrans" cxnId="{1922CFC4-63EB-402B-9EC5-ACEBD9AB0BCE}">
      <dgm:prSet/>
      <dgm:spPr/>
      <dgm:t>
        <a:bodyPr/>
        <a:lstStyle/>
        <a:p>
          <a:endParaRPr lang="en-US"/>
        </a:p>
      </dgm:t>
    </dgm:pt>
    <dgm:pt modelId="{5128AF32-DA93-4747-BA27-3848846BF8DC}" type="sibTrans" cxnId="{1922CFC4-63EB-402B-9EC5-ACEBD9AB0BCE}">
      <dgm:prSet/>
      <dgm:spPr/>
      <dgm:t>
        <a:bodyPr/>
        <a:lstStyle/>
        <a:p>
          <a:endParaRPr lang="en-US"/>
        </a:p>
      </dgm:t>
    </dgm:pt>
    <dgm:pt modelId="{C7CCB56F-FF0B-4047-9982-6F9FDB3497FD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400" b="1" dirty="0"/>
            <a:t>PDCA evaluation of process and patient outcomes</a:t>
          </a:r>
        </a:p>
        <a:p>
          <a:endParaRPr lang="en-US" sz="1400" b="1" dirty="0"/>
        </a:p>
        <a:p>
          <a:r>
            <a:rPr lang="en-US" sz="1400" b="1" dirty="0"/>
            <a:t>March 1 – Sept. 1, 2019</a:t>
          </a:r>
        </a:p>
      </dgm:t>
    </dgm:pt>
    <dgm:pt modelId="{62D7BB1A-ED5D-4A15-89CE-D9AB587385A8}" type="parTrans" cxnId="{EF1FA3B9-4739-4CEC-AA0C-21AC657C75BC}">
      <dgm:prSet/>
      <dgm:spPr/>
      <dgm:t>
        <a:bodyPr/>
        <a:lstStyle/>
        <a:p>
          <a:endParaRPr lang="en-US"/>
        </a:p>
      </dgm:t>
    </dgm:pt>
    <dgm:pt modelId="{0E6DC6EA-2CA1-49F9-9657-8D3DAFF972E4}" type="sibTrans" cxnId="{EF1FA3B9-4739-4CEC-AA0C-21AC657C75BC}">
      <dgm:prSet/>
      <dgm:spPr/>
      <dgm:t>
        <a:bodyPr/>
        <a:lstStyle/>
        <a:p>
          <a:endParaRPr lang="en-US"/>
        </a:p>
      </dgm:t>
    </dgm:pt>
    <dgm:pt modelId="{C92BBD64-E86E-8D47-8491-8C9BE6FD039B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400" b="1" dirty="0"/>
            <a:t>“Go- Live”</a:t>
          </a:r>
        </a:p>
        <a:p>
          <a:endParaRPr lang="en-US" sz="1400" b="1" dirty="0"/>
        </a:p>
        <a:p>
          <a:r>
            <a:rPr lang="en-US" sz="1400" b="1" dirty="0"/>
            <a:t>March 2019</a:t>
          </a:r>
        </a:p>
      </dgm:t>
    </dgm:pt>
    <dgm:pt modelId="{ED5BF477-6020-D447-AF2D-E291174DDA0A}" type="parTrans" cxnId="{EA61A16E-FE90-6940-A999-56373AB1488E}">
      <dgm:prSet/>
      <dgm:spPr/>
      <dgm:t>
        <a:bodyPr/>
        <a:lstStyle/>
        <a:p>
          <a:endParaRPr lang="en-US"/>
        </a:p>
      </dgm:t>
    </dgm:pt>
    <dgm:pt modelId="{D7F3E612-AE6B-8949-970E-788C1C2487DA}" type="sibTrans" cxnId="{EA61A16E-FE90-6940-A999-56373AB1488E}">
      <dgm:prSet/>
      <dgm:spPr/>
      <dgm:t>
        <a:bodyPr/>
        <a:lstStyle/>
        <a:p>
          <a:endParaRPr lang="en-US"/>
        </a:p>
      </dgm:t>
    </dgm:pt>
    <dgm:pt modelId="{66469F9A-C9E4-41C8-820D-F9910D890981}" type="pres">
      <dgm:prSet presAssocID="{8A953CC0-9529-4034-BD5B-5AD36A32DB46}" presName="Name0" presStyleCnt="0">
        <dgm:presLayoutVars>
          <dgm:dir/>
          <dgm:resizeHandles val="exact"/>
        </dgm:presLayoutVars>
      </dgm:prSet>
      <dgm:spPr/>
    </dgm:pt>
    <dgm:pt modelId="{869E642B-5716-458B-84D8-1A4D809042CB}" type="pres">
      <dgm:prSet presAssocID="{8A953CC0-9529-4034-BD5B-5AD36A32DB46}" presName="fgShape" presStyleLbl="fgShp" presStyleIdx="0" presStyleCnt="1"/>
      <dgm:spPr>
        <a:solidFill>
          <a:schemeClr val="accent1">
            <a:lumMod val="75000"/>
            <a:lumOff val="25000"/>
          </a:schemeClr>
        </a:solidFill>
        <a:ln>
          <a:solidFill>
            <a:schemeClr val="tx1"/>
          </a:solidFill>
        </a:ln>
      </dgm:spPr>
    </dgm:pt>
    <dgm:pt modelId="{8F199458-F3F8-47FC-9C61-37FF6B8F34E7}" type="pres">
      <dgm:prSet presAssocID="{8A953CC0-9529-4034-BD5B-5AD36A32DB46}" presName="linComp" presStyleCnt="0"/>
      <dgm:spPr/>
    </dgm:pt>
    <dgm:pt modelId="{E8AB31BD-B35E-4BF3-A82D-CE106B50411A}" type="pres">
      <dgm:prSet presAssocID="{A3290465-B0A7-40B9-8032-176E77F4763D}" presName="compNode" presStyleCnt="0"/>
      <dgm:spPr/>
    </dgm:pt>
    <dgm:pt modelId="{43A5CE7A-A193-49F0-BC77-B3E4B8881EDB}" type="pres">
      <dgm:prSet presAssocID="{A3290465-B0A7-40B9-8032-176E77F4763D}" presName="bkgdShape" presStyleLbl="node1" presStyleIdx="0" presStyleCnt="4" custScaleX="184163" custLinFactNeighborX="-178" custLinFactNeighborY="245"/>
      <dgm:spPr/>
    </dgm:pt>
    <dgm:pt modelId="{02A37513-6A31-43D9-8899-667275F7B3BE}" type="pres">
      <dgm:prSet presAssocID="{A3290465-B0A7-40B9-8032-176E77F4763D}" presName="nodeTx" presStyleLbl="node1" presStyleIdx="0" presStyleCnt="4">
        <dgm:presLayoutVars>
          <dgm:bulletEnabled val="1"/>
        </dgm:presLayoutVars>
      </dgm:prSet>
      <dgm:spPr/>
    </dgm:pt>
    <dgm:pt modelId="{CFD9663E-297C-4B52-BB81-17D45AE6B2E7}" type="pres">
      <dgm:prSet presAssocID="{A3290465-B0A7-40B9-8032-176E77F4763D}" presName="invisiNode" presStyleLbl="node1" presStyleIdx="0" presStyleCnt="4"/>
      <dgm:spPr/>
    </dgm:pt>
    <dgm:pt modelId="{084D501A-0A3A-45EF-BF18-068E2002996F}" type="pres">
      <dgm:prSet presAssocID="{A3290465-B0A7-40B9-8032-176E77F4763D}" presName="imagNode" presStyleLbl="fgImgPlace1" presStyleIdx="0" presStyleCnt="4" custScaleX="11195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</dgm:spPr>
    </dgm:pt>
    <dgm:pt modelId="{485DC559-4C4F-4C7F-B09F-ED7788216AD0}" type="pres">
      <dgm:prSet presAssocID="{11BEC31E-A1F7-474B-BE01-DFCAFD8769D5}" presName="sibTrans" presStyleLbl="sibTrans2D1" presStyleIdx="0" presStyleCnt="0"/>
      <dgm:spPr/>
    </dgm:pt>
    <dgm:pt modelId="{A0A82985-8735-427D-87D0-103FD9163A31}" type="pres">
      <dgm:prSet presAssocID="{637AD3CA-4E2B-44E4-976E-4A8A3F581165}" presName="compNode" presStyleCnt="0"/>
      <dgm:spPr/>
    </dgm:pt>
    <dgm:pt modelId="{D3BE43FB-851B-4C45-AD26-9588DEF2EAAB}" type="pres">
      <dgm:prSet presAssocID="{637AD3CA-4E2B-44E4-976E-4A8A3F581165}" presName="bkgdShape" presStyleLbl="node1" presStyleIdx="1" presStyleCnt="4" custScaleX="179581" custLinFactNeighborX="355" custLinFactNeighborY="-5279"/>
      <dgm:spPr/>
    </dgm:pt>
    <dgm:pt modelId="{6D9F3AD8-A135-4DF4-BD72-EFFF14EB3598}" type="pres">
      <dgm:prSet presAssocID="{637AD3CA-4E2B-44E4-976E-4A8A3F581165}" presName="nodeTx" presStyleLbl="node1" presStyleIdx="1" presStyleCnt="4">
        <dgm:presLayoutVars>
          <dgm:bulletEnabled val="1"/>
        </dgm:presLayoutVars>
      </dgm:prSet>
      <dgm:spPr/>
    </dgm:pt>
    <dgm:pt modelId="{803209D3-6009-44BA-A849-C83474786BBC}" type="pres">
      <dgm:prSet presAssocID="{637AD3CA-4E2B-44E4-976E-4A8A3F581165}" presName="invisiNode" presStyleLbl="node1" presStyleIdx="1" presStyleCnt="4"/>
      <dgm:spPr/>
    </dgm:pt>
    <dgm:pt modelId="{7D3B6B9A-FD17-417B-8A74-230D07A3BCC7}" type="pres">
      <dgm:prSet presAssocID="{637AD3CA-4E2B-44E4-976E-4A8A3F581165}" presName="imagNode" presStyleLbl="fgImgPlace1" presStyleIdx="1" presStyleCnt="4" custScaleX="111047" custLinFactNeighborX="-246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9883F74-646C-43AC-A0FC-821DC0997A07}" type="pres">
      <dgm:prSet presAssocID="{5128AF32-DA93-4747-BA27-3848846BF8DC}" presName="sibTrans" presStyleLbl="sibTrans2D1" presStyleIdx="0" presStyleCnt="0"/>
      <dgm:spPr/>
    </dgm:pt>
    <dgm:pt modelId="{2CFBE056-6A99-424B-8EAA-1B9CDF009923}" type="pres">
      <dgm:prSet presAssocID="{C92BBD64-E86E-8D47-8491-8C9BE6FD039B}" presName="compNode" presStyleCnt="0"/>
      <dgm:spPr/>
    </dgm:pt>
    <dgm:pt modelId="{2C43F113-2E49-F743-8C7A-6D024C57F271}" type="pres">
      <dgm:prSet presAssocID="{C92BBD64-E86E-8D47-8491-8C9BE6FD039B}" presName="bkgdShape" presStyleLbl="node1" presStyleIdx="2" presStyleCnt="4" custScaleX="155021"/>
      <dgm:spPr/>
    </dgm:pt>
    <dgm:pt modelId="{98194757-F3D9-F94C-8844-15B4AC3262AD}" type="pres">
      <dgm:prSet presAssocID="{C92BBD64-E86E-8D47-8491-8C9BE6FD039B}" presName="nodeTx" presStyleLbl="node1" presStyleIdx="2" presStyleCnt="4">
        <dgm:presLayoutVars>
          <dgm:bulletEnabled val="1"/>
        </dgm:presLayoutVars>
      </dgm:prSet>
      <dgm:spPr/>
    </dgm:pt>
    <dgm:pt modelId="{597A4BB0-D8B8-E842-A64F-4C6A4C0BD3BA}" type="pres">
      <dgm:prSet presAssocID="{C92BBD64-E86E-8D47-8491-8C9BE6FD039B}" presName="invisiNode" presStyleLbl="node1" presStyleIdx="2" presStyleCnt="4"/>
      <dgm:spPr/>
    </dgm:pt>
    <dgm:pt modelId="{2D134F2E-7526-DE4E-AACF-6643A7992906}" type="pres">
      <dgm:prSet presAssocID="{C92BBD64-E86E-8D47-8491-8C9BE6FD039B}" presName="imagNode" presStyleLbl="fgImgPlace1" presStyleIdx="2" presStyleCnt="4" custScaleX="11158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6464F1EE-7521-3F4E-A8E5-B9D5ABBBB6F8}" type="pres">
      <dgm:prSet presAssocID="{D7F3E612-AE6B-8949-970E-788C1C2487DA}" presName="sibTrans" presStyleLbl="sibTrans2D1" presStyleIdx="0" presStyleCnt="0"/>
      <dgm:spPr/>
    </dgm:pt>
    <dgm:pt modelId="{E4E818AD-7CC5-4FA1-A6EE-A89DC5FBAC55}" type="pres">
      <dgm:prSet presAssocID="{C7CCB56F-FF0B-4047-9982-6F9FDB3497FD}" presName="compNode" presStyleCnt="0"/>
      <dgm:spPr/>
    </dgm:pt>
    <dgm:pt modelId="{B8F65E3C-8A32-4136-86A7-611FD8C676C1}" type="pres">
      <dgm:prSet presAssocID="{C7CCB56F-FF0B-4047-9982-6F9FDB3497FD}" presName="bkgdShape" presStyleLbl="node1" presStyleIdx="3" presStyleCnt="4" custScaleX="240281"/>
      <dgm:spPr/>
    </dgm:pt>
    <dgm:pt modelId="{779FE1A3-A119-4887-9BCD-96819B3AB0A7}" type="pres">
      <dgm:prSet presAssocID="{C7CCB56F-FF0B-4047-9982-6F9FDB3497FD}" presName="nodeTx" presStyleLbl="node1" presStyleIdx="3" presStyleCnt="4">
        <dgm:presLayoutVars>
          <dgm:bulletEnabled val="1"/>
        </dgm:presLayoutVars>
      </dgm:prSet>
      <dgm:spPr/>
    </dgm:pt>
    <dgm:pt modelId="{64DFC289-0889-4135-B393-6886ADB7E8E4}" type="pres">
      <dgm:prSet presAssocID="{C7CCB56F-FF0B-4047-9982-6F9FDB3497FD}" presName="invisiNode" presStyleLbl="node1" presStyleIdx="3" presStyleCnt="4"/>
      <dgm:spPr/>
    </dgm:pt>
    <dgm:pt modelId="{05297B71-BCA0-4E7E-997F-AB313506E5B7}" type="pres">
      <dgm:prSet presAssocID="{C7CCB56F-FF0B-4047-9982-6F9FDB3497FD}" presName="imagNode" presStyleLbl="fgImgPlace1" presStyleIdx="3" presStyleCnt="4" custScaleX="106659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a:blipFill>
      </dgm:spPr>
    </dgm:pt>
  </dgm:ptLst>
  <dgm:cxnLst>
    <dgm:cxn modelId="{60424411-E38E-6A47-8611-633618FAE9CB}" type="presOf" srcId="{D7F3E612-AE6B-8949-970E-788C1C2487DA}" destId="{6464F1EE-7521-3F4E-A8E5-B9D5ABBBB6F8}" srcOrd="0" destOrd="0" presId="urn:microsoft.com/office/officeart/2005/8/layout/hList7"/>
    <dgm:cxn modelId="{89975D1B-9E1A-4C75-8F56-77699557EC15}" type="presOf" srcId="{5128AF32-DA93-4747-BA27-3848846BF8DC}" destId="{29883F74-646C-43AC-A0FC-821DC0997A07}" srcOrd="0" destOrd="0" presId="urn:microsoft.com/office/officeart/2005/8/layout/hList7"/>
    <dgm:cxn modelId="{93FDC72C-CC66-4A3C-B43B-570F815FC3E7}" srcId="{8A953CC0-9529-4034-BD5B-5AD36A32DB46}" destId="{A3290465-B0A7-40B9-8032-176E77F4763D}" srcOrd="0" destOrd="0" parTransId="{9D523E59-D463-43CF-B871-7C9C9CF196C1}" sibTransId="{11BEC31E-A1F7-474B-BE01-DFCAFD8769D5}"/>
    <dgm:cxn modelId="{5B34CA36-FE90-094A-9FEE-DFFF9F297FBC}" type="presOf" srcId="{C92BBD64-E86E-8D47-8491-8C9BE6FD039B}" destId="{98194757-F3D9-F94C-8844-15B4AC3262AD}" srcOrd="1" destOrd="0" presId="urn:microsoft.com/office/officeart/2005/8/layout/hList7"/>
    <dgm:cxn modelId="{5C2A1039-ECA7-4145-9253-58FFA548B7D5}" type="presOf" srcId="{8A953CC0-9529-4034-BD5B-5AD36A32DB46}" destId="{66469F9A-C9E4-41C8-820D-F9910D890981}" srcOrd="0" destOrd="0" presId="urn:microsoft.com/office/officeart/2005/8/layout/hList7"/>
    <dgm:cxn modelId="{AACD4865-91A3-436A-B76A-8DF2D52DADE9}" type="presOf" srcId="{637AD3CA-4E2B-44E4-976E-4A8A3F581165}" destId="{6D9F3AD8-A135-4DF4-BD72-EFFF14EB3598}" srcOrd="1" destOrd="0" presId="urn:microsoft.com/office/officeart/2005/8/layout/hList7"/>
    <dgm:cxn modelId="{EA61A16E-FE90-6940-A999-56373AB1488E}" srcId="{8A953CC0-9529-4034-BD5B-5AD36A32DB46}" destId="{C92BBD64-E86E-8D47-8491-8C9BE6FD039B}" srcOrd="2" destOrd="0" parTransId="{ED5BF477-6020-D447-AF2D-E291174DDA0A}" sibTransId="{D7F3E612-AE6B-8949-970E-788C1C2487DA}"/>
    <dgm:cxn modelId="{9676D971-3886-4F69-9D02-4852BB8D6F83}" type="presOf" srcId="{C7CCB56F-FF0B-4047-9982-6F9FDB3497FD}" destId="{779FE1A3-A119-4887-9BCD-96819B3AB0A7}" srcOrd="1" destOrd="0" presId="urn:microsoft.com/office/officeart/2005/8/layout/hList7"/>
    <dgm:cxn modelId="{6B06C393-AF36-42A0-BF97-5764C5100A06}" type="presOf" srcId="{C7CCB56F-FF0B-4047-9982-6F9FDB3497FD}" destId="{B8F65E3C-8A32-4136-86A7-611FD8C676C1}" srcOrd="0" destOrd="0" presId="urn:microsoft.com/office/officeart/2005/8/layout/hList7"/>
    <dgm:cxn modelId="{FF5A3FAB-0256-4351-8A3C-26CE37592B83}" type="presOf" srcId="{637AD3CA-4E2B-44E4-976E-4A8A3F581165}" destId="{D3BE43FB-851B-4C45-AD26-9588DEF2EAAB}" srcOrd="0" destOrd="0" presId="urn:microsoft.com/office/officeart/2005/8/layout/hList7"/>
    <dgm:cxn modelId="{1D6780B0-56AE-4DD1-B62E-D5C384B7A284}" type="presOf" srcId="{A3290465-B0A7-40B9-8032-176E77F4763D}" destId="{43A5CE7A-A193-49F0-BC77-B3E4B8881EDB}" srcOrd="0" destOrd="0" presId="urn:microsoft.com/office/officeart/2005/8/layout/hList7"/>
    <dgm:cxn modelId="{2195E5B7-1063-EF49-BC1C-83DB345076B8}" type="presOf" srcId="{C92BBD64-E86E-8D47-8491-8C9BE6FD039B}" destId="{2C43F113-2E49-F743-8C7A-6D024C57F271}" srcOrd="0" destOrd="0" presId="urn:microsoft.com/office/officeart/2005/8/layout/hList7"/>
    <dgm:cxn modelId="{EF1FA3B9-4739-4CEC-AA0C-21AC657C75BC}" srcId="{8A953CC0-9529-4034-BD5B-5AD36A32DB46}" destId="{C7CCB56F-FF0B-4047-9982-6F9FDB3497FD}" srcOrd="3" destOrd="0" parTransId="{62D7BB1A-ED5D-4A15-89CE-D9AB587385A8}" sibTransId="{0E6DC6EA-2CA1-49F9-9657-8D3DAFF972E4}"/>
    <dgm:cxn modelId="{1922CFC4-63EB-402B-9EC5-ACEBD9AB0BCE}" srcId="{8A953CC0-9529-4034-BD5B-5AD36A32DB46}" destId="{637AD3CA-4E2B-44E4-976E-4A8A3F581165}" srcOrd="1" destOrd="0" parTransId="{CCBC1D72-31AD-4AF6-AD1F-DB1D6E52B37F}" sibTransId="{5128AF32-DA93-4747-BA27-3848846BF8DC}"/>
    <dgm:cxn modelId="{B79121D9-22B6-4D83-9E39-31E00E80D83B}" type="presOf" srcId="{11BEC31E-A1F7-474B-BE01-DFCAFD8769D5}" destId="{485DC559-4C4F-4C7F-B09F-ED7788216AD0}" srcOrd="0" destOrd="0" presId="urn:microsoft.com/office/officeart/2005/8/layout/hList7"/>
    <dgm:cxn modelId="{EA08FAEA-986C-4FAC-A468-964D8056CF7B}" type="presOf" srcId="{A3290465-B0A7-40B9-8032-176E77F4763D}" destId="{02A37513-6A31-43D9-8899-667275F7B3BE}" srcOrd="1" destOrd="0" presId="urn:microsoft.com/office/officeart/2005/8/layout/hList7"/>
    <dgm:cxn modelId="{D2883B63-C8AF-4047-83F1-F2F05A21A3C1}" type="presParOf" srcId="{66469F9A-C9E4-41C8-820D-F9910D890981}" destId="{869E642B-5716-458B-84D8-1A4D809042CB}" srcOrd="0" destOrd="0" presId="urn:microsoft.com/office/officeart/2005/8/layout/hList7"/>
    <dgm:cxn modelId="{9D43DA3E-4970-4EEB-95E9-5931C3A76194}" type="presParOf" srcId="{66469F9A-C9E4-41C8-820D-F9910D890981}" destId="{8F199458-F3F8-47FC-9C61-37FF6B8F34E7}" srcOrd="1" destOrd="0" presId="urn:microsoft.com/office/officeart/2005/8/layout/hList7"/>
    <dgm:cxn modelId="{8AD74B4E-38C2-442E-A0D1-0B1C4B2E67BF}" type="presParOf" srcId="{8F199458-F3F8-47FC-9C61-37FF6B8F34E7}" destId="{E8AB31BD-B35E-4BF3-A82D-CE106B50411A}" srcOrd="0" destOrd="0" presId="urn:microsoft.com/office/officeart/2005/8/layout/hList7"/>
    <dgm:cxn modelId="{89D6BBB8-5C8D-4F31-B98F-55FD849C4E58}" type="presParOf" srcId="{E8AB31BD-B35E-4BF3-A82D-CE106B50411A}" destId="{43A5CE7A-A193-49F0-BC77-B3E4B8881EDB}" srcOrd="0" destOrd="0" presId="urn:microsoft.com/office/officeart/2005/8/layout/hList7"/>
    <dgm:cxn modelId="{A332A35A-3D28-4A39-83C4-85DDF9B9867B}" type="presParOf" srcId="{E8AB31BD-B35E-4BF3-A82D-CE106B50411A}" destId="{02A37513-6A31-43D9-8899-667275F7B3BE}" srcOrd="1" destOrd="0" presId="urn:microsoft.com/office/officeart/2005/8/layout/hList7"/>
    <dgm:cxn modelId="{6E7A69FA-8B51-4767-8A1B-7DD9AF4AD5C5}" type="presParOf" srcId="{E8AB31BD-B35E-4BF3-A82D-CE106B50411A}" destId="{CFD9663E-297C-4B52-BB81-17D45AE6B2E7}" srcOrd="2" destOrd="0" presId="urn:microsoft.com/office/officeart/2005/8/layout/hList7"/>
    <dgm:cxn modelId="{F49E23FA-E431-4915-9395-E38CDD3CBCE8}" type="presParOf" srcId="{E8AB31BD-B35E-4BF3-A82D-CE106B50411A}" destId="{084D501A-0A3A-45EF-BF18-068E2002996F}" srcOrd="3" destOrd="0" presId="urn:microsoft.com/office/officeart/2005/8/layout/hList7"/>
    <dgm:cxn modelId="{94AD5E66-79F2-48C5-8894-56D858FA5918}" type="presParOf" srcId="{8F199458-F3F8-47FC-9C61-37FF6B8F34E7}" destId="{485DC559-4C4F-4C7F-B09F-ED7788216AD0}" srcOrd="1" destOrd="0" presId="urn:microsoft.com/office/officeart/2005/8/layout/hList7"/>
    <dgm:cxn modelId="{78C21D7B-8FFC-407F-A917-F971AEA7C0D7}" type="presParOf" srcId="{8F199458-F3F8-47FC-9C61-37FF6B8F34E7}" destId="{A0A82985-8735-427D-87D0-103FD9163A31}" srcOrd="2" destOrd="0" presId="urn:microsoft.com/office/officeart/2005/8/layout/hList7"/>
    <dgm:cxn modelId="{69F35AB3-A267-4A2B-93F6-10E0819A201F}" type="presParOf" srcId="{A0A82985-8735-427D-87D0-103FD9163A31}" destId="{D3BE43FB-851B-4C45-AD26-9588DEF2EAAB}" srcOrd="0" destOrd="0" presId="urn:microsoft.com/office/officeart/2005/8/layout/hList7"/>
    <dgm:cxn modelId="{2DE316C8-1100-468A-BCE2-749FF428BE7F}" type="presParOf" srcId="{A0A82985-8735-427D-87D0-103FD9163A31}" destId="{6D9F3AD8-A135-4DF4-BD72-EFFF14EB3598}" srcOrd="1" destOrd="0" presId="urn:microsoft.com/office/officeart/2005/8/layout/hList7"/>
    <dgm:cxn modelId="{33686FDA-522C-49D4-86E0-B854EFA80AC5}" type="presParOf" srcId="{A0A82985-8735-427D-87D0-103FD9163A31}" destId="{803209D3-6009-44BA-A849-C83474786BBC}" srcOrd="2" destOrd="0" presId="urn:microsoft.com/office/officeart/2005/8/layout/hList7"/>
    <dgm:cxn modelId="{E910C351-4EA1-42D7-B965-5A494E1C6B81}" type="presParOf" srcId="{A0A82985-8735-427D-87D0-103FD9163A31}" destId="{7D3B6B9A-FD17-417B-8A74-230D07A3BCC7}" srcOrd="3" destOrd="0" presId="urn:microsoft.com/office/officeart/2005/8/layout/hList7"/>
    <dgm:cxn modelId="{35941C9C-8B06-458D-A567-A8C675B8FE17}" type="presParOf" srcId="{8F199458-F3F8-47FC-9C61-37FF6B8F34E7}" destId="{29883F74-646C-43AC-A0FC-821DC0997A07}" srcOrd="3" destOrd="0" presId="urn:microsoft.com/office/officeart/2005/8/layout/hList7"/>
    <dgm:cxn modelId="{D9CF0F2F-7230-1C47-949C-5E88FB4F3FB8}" type="presParOf" srcId="{8F199458-F3F8-47FC-9C61-37FF6B8F34E7}" destId="{2CFBE056-6A99-424B-8EAA-1B9CDF009923}" srcOrd="4" destOrd="0" presId="urn:microsoft.com/office/officeart/2005/8/layout/hList7"/>
    <dgm:cxn modelId="{4AB36786-FAF9-3043-8885-0110A28FB6EE}" type="presParOf" srcId="{2CFBE056-6A99-424B-8EAA-1B9CDF009923}" destId="{2C43F113-2E49-F743-8C7A-6D024C57F271}" srcOrd="0" destOrd="0" presId="urn:microsoft.com/office/officeart/2005/8/layout/hList7"/>
    <dgm:cxn modelId="{B077D4FD-10C3-544C-A93D-22F89F2FB1AB}" type="presParOf" srcId="{2CFBE056-6A99-424B-8EAA-1B9CDF009923}" destId="{98194757-F3D9-F94C-8844-15B4AC3262AD}" srcOrd="1" destOrd="0" presId="urn:microsoft.com/office/officeart/2005/8/layout/hList7"/>
    <dgm:cxn modelId="{9FAC8EBF-4C4D-C541-84F5-EE60C8B18BA0}" type="presParOf" srcId="{2CFBE056-6A99-424B-8EAA-1B9CDF009923}" destId="{597A4BB0-D8B8-E842-A64F-4C6A4C0BD3BA}" srcOrd="2" destOrd="0" presId="urn:microsoft.com/office/officeart/2005/8/layout/hList7"/>
    <dgm:cxn modelId="{0D958E56-C28A-5945-ADC6-A1C5505C8E89}" type="presParOf" srcId="{2CFBE056-6A99-424B-8EAA-1B9CDF009923}" destId="{2D134F2E-7526-DE4E-AACF-6643A7992906}" srcOrd="3" destOrd="0" presId="urn:microsoft.com/office/officeart/2005/8/layout/hList7"/>
    <dgm:cxn modelId="{8345D5A9-7251-2A4C-8AF1-11F5DE892830}" type="presParOf" srcId="{8F199458-F3F8-47FC-9C61-37FF6B8F34E7}" destId="{6464F1EE-7521-3F4E-A8E5-B9D5ABBBB6F8}" srcOrd="5" destOrd="0" presId="urn:microsoft.com/office/officeart/2005/8/layout/hList7"/>
    <dgm:cxn modelId="{2A6A5417-491E-46F5-810E-D2BFD718F133}" type="presParOf" srcId="{8F199458-F3F8-47FC-9C61-37FF6B8F34E7}" destId="{E4E818AD-7CC5-4FA1-A6EE-A89DC5FBAC55}" srcOrd="6" destOrd="0" presId="urn:microsoft.com/office/officeart/2005/8/layout/hList7"/>
    <dgm:cxn modelId="{231F3CE7-1BCE-4948-A14C-DA17622E09B5}" type="presParOf" srcId="{E4E818AD-7CC5-4FA1-A6EE-A89DC5FBAC55}" destId="{B8F65E3C-8A32-4136-86A7-611FD8C676C1}" srcOrd="0" destOrd="0" presId="urn:microsoft.com/office/officeart/2005/8/layout/hList7"/>
    <dgm:cxn modelId="{620D8BC9-E20B-4E17-916D-F93B6D011AB0}" type="presParOf" srcId="{E4E818AD-7CC5-4FA1-A6EE-A89DC5FBAC55}" destId="{779FE1A3-A119-4887-9BCD-96819B3AB0A7}" srcOrd="1" destOrd="0" presId="urn:microsoft.com/office/officeart/2005/8/layout/hList7"/>
    <dgm:cxn modelId="{0F007AD5-7D7E-4343-B6DA-CFAA40188543}" type="presParOf" srcId="{E4E818AD-7CC5-4FA1-A6EE-A89DC5FBAC55}" destId="{64DFC289-0889-4135-B393-6886ADB7E8E4}" srcOrd="2" destOrd="0" presId="urn:microsoft.com/office/officeart/2005/8/layout/hList7"/>
    <dgm:cxn modelId="{CBCABBE2-563F-47B6-B403-2451470140C5}" type="presParOf" srcId="{E4E818AD-7CC5-4FA1-A6EE-A89DC5FBAC55}" destId="{05297B71-BCA0-4E7E-997F-AB313506E5B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5CE7A-A193-49F0-BC77-B3E4B8881EDB}">
      <dsp:nvSpPr>
        <dsp:cNvPr id="0" name=""/>
        <dsp:cNvSpPr/>
      </dsp:nvSpPr>
      <dsp:spPr>
        <a:xfrm>
          <a:off x="468" y="0"/>
          <a:ext cx="2204116" cy="3774209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PLANNING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PDCA process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Train-the-Train Program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July 1-Aug 14, 2018</a:t>
          </a:r>
        </a:p>
      </dsp:txBody>
      <dsp:txXfrm>
        <a:off x="468" y="1509683"/>
        <a:ext cx="2204116" cy="1509683"/>
      </dsp:txXfrm>
    </dsp:sp>
    <dsp:sp modelId="{084D501A-0A3A-45EF-BF18-068E2002996F}">
      <dsp:nvSpPr>
        <dsp:cNvPr id="0" name=""/>
        <dsp:cNvSpPr/>
      </dsp:nvSpPr>
      <dsp:spPr>
        <a:xfrm>
          <a:off x="474893" y="226452"/>
          <a:ext cx="1259526" cy="125681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3BE43FB-851B-4C45-AD26-9588DEF2EAAB}">
      <dsp:nvSpPr>
        <dsp:cNvPr id="0" name=""/>
        <dsp:cNvSpPr/>
      </dsp:nvSpPr>
      <dsp:spPr>
        <a:xfrm>
          <a:off x="2246869" y="0"/>
          <a:ext cx="2149278" cy="3774209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Mass Training of Intervention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Jan 2 - Feb 28, 2018</a:t>
          </a:r>
        </a:p>
      </dsp:txBody>
      <dsp:txXfrm>
        <a:off x="2246869" y="1509683"/>
        <a:ext cx="2149278" cy="1509683"/>
      </dsp:txXfrm>
    </dsp:sp>
    <dsp:sp modelId="{7D3B6B9A-FD17-417B-8A74-230D07A3BCC7}">
      <dsp:nvSpPr>
        <dsp:cNvPr id="0" name=""/>
        <dsp:cNvSpPr/>
      </dsp:nvSpPr>
      <dsp:spPr>
        <a:xfrm>
          <a:off x="2664900" y="226452"/>
          <a:ext cx="1249300" cy="1256811"/>
        </a:xfrm>
        <a:prstGeom prst="ellipse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C43F113-2E49-F743-8C7A-6D024C57F271}">
      <dsp:nvSpPr>
        <dsp:cNvPr id="0" name=""/>
        <dsp:cNvSpPr/>
      </dsp:nvSpPr>
      <dsp:spPr>
        <a:xfrm>
          <a:off x="4427803" y="0"/>
          <a:ext cx="1855336" cy="3774209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“Go- Live”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March 2019</a:t>
          </a:r>
        </a:p>
      </dsp:txBody>
      <dsp:txXfrm>
        <a:off x="4427803" y="1509683"/>
        <a:ext cx="1855336" cy="1509683"/>
      </dsp:txXfrm>
    </dsp:sp>
    <dsp:sp modelId="{2D134F2E-7526-DE4E-AACF-6643A7992906}">
      <dsp:nvSpPr>
        <dsp:cNvPr id="0" name=""/>
        <dsp:cNvSpPr/>
      </dsp:nvSpPr>
      <dsp:spPr>
        <a:xfrm>
          <a:off x="4727801" y="226452"/>
          <a:ext cx="1255341" cy="125681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8F65E3C-8A32-4136-86A7-611FD8C676C1}">
      <dsp:nvSpPr>
        <dsp:cNvPr id="0" name=""/>
        <dsp:cNvSpPr/>
      </dsp:nvSpPr>
      <dsp:spPr>
        <a:xfrm>
          <a:off x="6319045" y="0"/>
          <a:ext cx="2875753" cy="3774209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PDCA evaluation of process and patient outcomes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March 1 – Sept. 1, 2019</a:t>
          </a:r>
        </a:p>
      </dsp:txBody>
      <dsp:txXfrm>
        <a:off x="6319045" y="1509683"/>
        <a:ext cx="2875753" cy="1509683"/>
      </dsp:txXfrm>
    </dsp:sp>
    <dsp:sp modelId="{05297B71-BCA0-4E7E-997F-AB313506E5B7}">
      <dsp:nvSpPr>
        <dsp:cNvPr id="0" name=""/>
        <dsp:cNvSpPr/>
      </dsp:nvSpPr>
      <dsp:spPr>
        <a:xfrm>
          <a:off x="7156954" y="226452"/>
          <a:ext cx="1199934" cy="1256811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69E642B-5716-458B-84D8-1A4D809042CB}">
      <dsp:nvSpPr>
        <dsp:cNvPr id="0" name=""/>
        <dsp:cNvSpPr/>
      </dsp:nvSpPr>
      <dsp:spPr>
        <a:xfrm>
          <a:off x="367895" y="3019367"/>
          <a:ext cx="8461606" cy="566131"/>
        </a:xfrm>
        <a:prstGeom prst="leftRightArrow">
          <a:avLst/>
        </a:prstGeom>
        <a:solidFill>
          <a:schemeClr val="accent1">
            <a:lumMod val="75000"/>
            <a:lumOff val="2500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0298A-A03F-418F-998A-F7CA54F8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89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FF55F-8596-4ED6-A487-C5C49AFFE812}" type="datetimeFigureOut">
              <a:rPr lang="id-ID" smtClean="0"/>
              <a:t>31/12/20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0106B-FE1C-4EDD-AE60-AB8F600726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2357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0106B-FE1C-4EDD-AE60-AB8F600726B4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0225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0106B-FE1C-4EDD-AE60-AB8F600726B4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7478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Times New Roman" panose="02020603050405020304" pitchFamily="18" charset="0"/>
              </a:rPr>
              <a:t>On left: Transfusion rates increased significantly from 54.47 units/1000 mothers to 69.25 units/1000 mothers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0106B-FE1C-4EDD-AE60-AB8F600726B4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9506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0106B-FE1C-4EDD-AE60-AB8F600726B4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2597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0106B-FE1C-4EDD-AE60-AB8F600726B4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3332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72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8A111F04-44D5-47AC-BFB2-9A038D8CD88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219932" y="-1"/>
            <a:ext cx="4018336" cy="5162843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0820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E96047AE-583A-42BD-B22C-B225867D3FD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88674" y="2129246"/>
            <a:ext cx="2775855" cy="3553097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809EFD1-1BD3-43D7-8C56-520F66561D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110549" y="1149531"/>
            <a:ext cx="4241074" cy="3127248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94C2471F-E61B-435A-8D39-1662201E9A4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815047" y="0"/>
            <a:ext cx="4049482" cy="1874521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0046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B5FE566B-9650-4EB9-819F-02380AD4BC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9680" y="1578595"/>
            <a:ext cx="6751320" cy="370080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88037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06C323C-00D5-414A-84C0-8AD402C9AEA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455816" y="1933178"/>
            <a:ext cx="4990012" cy="16918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ED06BC3C-6F0D-470B-908C-A8445EF12E9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99017" y="3863466"/>
            <a:ext cx="1894114" cy="23567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C18F288-C45F-4CA5-A862-51BEBBD71B0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53442" y="3863465"/>
            <a:ext cx="1894114" cy="23567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20120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55FA8DD7-E475-4C3F-BABC-7666508A47F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-1"/>
            <a:ext cx="2651757" cy="3657601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754169F-3E2D-4B3A-8EB2-615FBDB2F1C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" y="3960226"/>
            <a:ext cx="3683727" cy="2516774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8A1337F6-5462-453C-8606-9CDD3975A6E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926080" y="0"/>
            <a:ext cx="3898176" cy="365760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5420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54D2F43-97B1-49A2-8065-5405A4FBB7A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687557" y="1018903"/>
            <a:ext cx="6794695" cy="4153988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94047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28B8438-F6CE-49D7-807C-59F7A1C71B7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466515" y="3186583"/>
            <a:ext cx="1645920" cy="164592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DBAF5603-DB0C-4740-A53A-92D3125D7AC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06873" y="3186583"/>
            <a:ext cx="1645920" cy="164592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FD5A1A29-A0E7-47D0-923D-26B774CD2AF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974538" y="3186583"/>
            <a:ext cx="1645920" cy="164592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DED705D-2215-44BA-95A5-2C33BDE80F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39208" y="3186583"/>
            <a:ext cx="1645920" cy="164592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91196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98530ADB-F5F3-4077-8613-4CA3FB123A5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937803" y="1726808"/>
            <a:ext cx="6316394" cy="340438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21585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3F6492EC-6294-4855-9015-9FCDF16FAE8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82387" y="1449977"/>
            <a:ext cx="2702042" cy="237744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3145E72F-0E7B-4622-901C-6A880108E0F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543300" y="600891"/>
            <a:ext cx="3706585" cy="262215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24F5584E-4024-4EFC-8DBE-9C0CB1D5B6C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543301" y="3518264"/>
            <a:ext cx="3014254" cy="181138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DB55BDB7-4038-401E-AD7B-8A6BD04F1A0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240971" y="4083449"/>
            <a:ext cx="2043458" cy="21845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57506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571D44ED-2DB9-4A87-B95A-DD664C4F877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196250" y="381000"/>
            <a:ext cx="2614749" cy="6096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FF2D8260-CADC-4F2B-8015-26CFEE7A8B1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18412" y="4075611"/>
            <a:ext cx="5262154" cy="24013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B28585CD-BDC5-45F7-A4D5-031C08D2B0E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81002" y="4075611"/>
            <a:ext cx="2923901" cy="24013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2316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8C515B3-8B9E-4B8F-BF11-E91C2BEFA784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56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76B29D12-3464-4283-BB6D-940379DB322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390605" y="1368334"/>
            <a:ext cx="1828800" cy="18288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D7C7E267-3DF9-4A26-9EB8-BE722CD04BF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390605" y="3660867"/>
            <a:ext cx="1828800" cy="18288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42552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9300E9ED-6966-41B6-B651-AA8F795C8E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1000" y="371203"/>
            <a:ext cx="2884714" cy="508907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717056E1-4FA1-4B59-923E-C50B1B98E69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563984" y="2939143"/>
            <a:ext cx="3529148" cy="329945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13637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49BDE9C2-E942-4AAE-9BCD-39D54792565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220686" y="1"/>
            <a:ext cx="6831874" cy="40233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96222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23081138-877B-4F4F-B104-64B63F5C2E1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81000" y="1417320"/>
            <a:ext cx="6294120" cy="40233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32812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AF5E571B-9269-428D-9476-0442EE269B0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647611" y="682534"/>
            <a:ext cx="2795451" cy="54929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A0A9492A-BF18-45FD-A8AD-FAF972CE251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42857" y="682534"/>
            <a:ext cx="2795451" cy="46863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368196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377D9798-9D25-4E40-AB42-D95BDE8FF91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26182" y="865414"/>
            <a:ext cx="5529943" cy="46863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84740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BE6D7706-0E1F-47C9-9FCA-BBACAEE9EE7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1038497"/>
            <a:ext cx="8495211" cy="341920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443116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1D33B044-0E4B-4F81-87D9-01E523F973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79102" y="1554479"/>
            <a:ext cx="3727937" cy="234227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346130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C432A914-3E29-4CF0-91C4-D788F2C9134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30937" y="-1"/>
            <a:ext cx="3061063" cy="38927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D02365E2-92D0-4467-A433-C9710B3D41B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99463" y="2191119"/>
            <a:ext cx="3370218" cy="428588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235303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0F177E99-7319-4053-B5B1-F6DF334C017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451668" y="381000"/>
            <a:ext cx="3061063" cy="6096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7488436A-F3DD-42DC-95B5-AB07932F243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9270" y="381000"/>
            <a:ext cx="3061063" cy="6096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79274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481E7DD-2AA7-4F86-B9F6-DB8EC950BF5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0039" y="2573383"/>
            <a:ext cx="10851922" cy="3725091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385612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E4CDE190-65BF-466F-AA12-B263A6B224F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06310" y="1828799"/>
            <a:ext cx="4959531" cy="250437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972911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ACC8A8A4-4B54-4BE5-A5AF-4497523CA7E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76750" y="2051413"/>
            <a:ext cx="3238500" cy="275517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1B79420B-C763-4FC4-AD24-D565ADC49D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62900" y="2051413"/>
            <a:ext cx="3238500" cy="275517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4F677910-BC54-406E-8E7A-5FC03B27CFD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90600" y="2051412"/>
            <a:ext cx="3238500" cy="275517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54715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86B3828F-7654-4535-88ED-D1A4FD6137B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81000" y="0"/>
            <a:ext cx="3238500" cy="27823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575DFFA8-1DDD-43A5-98FC-88995F242AE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1000" y="3148149"/>
            <a:ext cx="3238500" cy="370985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A681A1FD-73CD-46A1-AB34-943D17EF363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433354" y="1152797"/>
            <a:ext cx="3238500" cy="45524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720950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236EA952-7865-442B-B85E-B4CF1992285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81000" y="0"/>
            <a:ext cx="3238500" cy="27823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EA7EA85B-4C24-4ED5-BDD0-66A5D8572B9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1000" y="3148149"/>
            <a:ext cx="3238500" cy="370985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C248BBE6-E7CC-41A1-BFE5-F01C1C987C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981994" y="0"/>
            <a:ext cx="3238500" cy="42454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868335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4500C8E1-72DB-445A-9CBD-63A2728342D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27464" y="0"/>
            <a:ext cx="3409406" cy="418011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1C0E4CB1-1414-495E-A0D7-520B516B854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476750" y="0"/>
            <a:ext cx="3238500" cy="418011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51188143-A486-4139-BFF6-521090801CC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855130" y="0"/>
            <a:ext cx="3409407" cy="418011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078049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5FD31326-58C6-4AD1-B21D-3664C6D89C1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795558" y="381000"/>
            <a:ext cx="2634887" cy="6096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162040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280FFFD4-A0A1-42D6-A4A9-F92F5E29A3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15247" y="381000"/>
            <a:ext cx="2996296" cy="38644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51CA3DF3-2B31-41F1-9815-70AC871B609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094618" y="2103119"/>
            <a:ext cx="3716382" cy="437388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900224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BC0ED859-1474-4363-8417-71B071585DD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554480" y="381000"/>
            <a:ext cx="2674620" cy="6096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73B5764E-1A2A-4878-953E-03E8432C2A8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28456" y="341812"/>
            <a:ext cx="6731727" cy="3048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F8D3B391-35F5-4A81-AFFA-C8ECDE634F4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528457" y="3696788"/>
            <a:ext cx="3792584" cy="27410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169881CF-5E17-4983-B856-307EA425D9E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620398" y="3696787"/>
            <a:ext cx="2639785" cy="27410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678445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ADEEA453-4481-425A-93B9-15D51F6DCAC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486400" y="381000"/>
            <a:ext cx="4541520" cy="6096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876D0181-FABE-4EA2-8994-9895FAB2377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474719" y="381000"/>
            <a:ext cx="1728651" cy="394280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1C66C532-9FF5-4842-8600-20C92783E2D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63038" y="2534194"/>
            <a:ext cx="1728651" cy="394280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68361E3E-F8A4-43F7-A826-346C99C4D94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474719" y="4598126"/>
            <a:ext cx="1728651" cy="187887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953A0F9E-9AAA-462D-A456-F2C7C6E6EF2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463038" y="381000"/>
            <a:ext cx="1728651" cy="187887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78845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C02000FF-9903-4BE9-B2BE-F29C456212D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329267" y="1885071"/>
            <a:ext cx="4081664" cy="31489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2001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7130BB3E-BDF6-4014-8FE7-71EDE87C0CC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1580606"/>
            <a:ext cx="8245642" cy="5277394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926564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869EA71C-428A-470C-8E3D-4CC9D7EB09B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27718" y="1983542"/>
            <a:ext cx="2130880" cy="36857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68BF1C2D-B711-4D1B-83C3-62D4AE46C0F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310617" y="1300894"/>
            <a:ext cx="2130880" cy="36857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636608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FE857FBA-D672-4C5E-959E-55C4E87A9FB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80999" y="2400301"/>
            <a:ext cx="3065585" cy="229830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ECF92E7F-A313-4F45-8E5A-F56529CA28D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693353" y="2400300"/>
            <a:ext cx="3065585" cy="229830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41EC7C35-CE1B-4E31-8123-1D4790967D8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005708" y="2400300"/>
            <a:ext cx="3065585" cy="229830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176335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70BD8A36-7F43-4852-9BE7-711D25416B0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-1"/>
            <a:ext cx="4229100" cy="3428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FB8432C5-501C-469C-BDAA-A9F8F89665F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229100" y="3428998"/>
            <a:ext cx="4229100" cy="34289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947170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C119540-C1BE-4498-B133-1AED8B48A8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381000" y="381000"/>
            <a:ext cx="11430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107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5E886AA-7533-444F-A04B-31EB6ECEE1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5310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B9F157B4-BBF1-4120-8CE6-B4F12464D79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06641" y="3011905"/>
            <a:ext cx="4785360" cy="281940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8C3D8944-D6A5-4D73-9802-CA8FDDF7A6E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026695"/>
            <a:ext cx="5213972" cy="2402306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03514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5CEDE84F-5424-4FB4-B136-16F254B7F6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320040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65817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62F2B475-AFBB-4E9D-9A13-05106B8D83F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7490" y="1760619"/>
            <a:ext cx="1743459" cy="3336758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D0593890-BA1C-4B98-8BD8-4AC50861A35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291320" y="1760621"/>
            <a:ext cx="1746504" cy="3336758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C8FA95D3-6A11-49E7-AEC1-9C125862F44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911657" y="1604211"/>
            <a:ext cx="2158955" cy="3682668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59736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748921B-72DE-4BCB-9E2B-D04EBA166C7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702098" y="381000"/>
            <a:ext cx="3489902" cy="2185737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D06D11BF-D385-4368-B671-2A8D7B77F1D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702098" y="2831432"/>
            <a:ext cx="3489902" cy="3645568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FB5DB73-2690-4A2A-ACDC-36848F387CF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632166" y="381000"/>
            <a:ext cx="3108158" cy="609600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B22817D4-CD04-4E11-9D5E-5568C73B7DC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12540" y="381000"/>
            <a:ext cx="2417342" cy="377390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B0D23A76-5872-406F-82D8-A9C707F64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12540" y="4415589"/>
            <a:ext cx="2417342" cy="2061412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57778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2C7E51CE-C021-4166-87E5-B8103452287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500949" y="1449474"/>
            <a:ext cx="4351605" cy="263920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8251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3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65" r:id="rId2"/>
    <p:sldLayoutId id="2147483868" r:id="rId3"/>
    <p:sldLayoutId id="2147483909" r:id="rId4"/>
    <p:sldLayoutId id="2147483910" r:id="rId5"/>
    <p:sldLayoutId id="2147483912" r:id="rId6"/>
    <p:sldLayoutId id="2147483913" r:id="rId7"/>
    <p:sldLayoutId id="2147483911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  <p:sldLayoutId id="2147483922" r:id="rId17"/>
    <p:sldLayoutId id="2147483923" r:id="rId18"/>
    <p:sldLayoutId id="2147483924" r:id="rId19"/>
    <p:sldLayoutId id="2147483925" r:id="rId20"/>
    <p:sldLayoutId id="2147483926" r:id="rId21"/>
    <p:sldLayoutId id="2147483927" r:id="rId22"/>
    <p:sldLayoutId id="2147483928" r:id="rId23"/>
    <p:sldLayoutId id="2147483929" r:id="rId24"/>
    <p:sldLayoutId id="2147483930" r:id="rId25"/>
    <p:sldLayoutId id="2147483931" r:id="rId26"/>
    <p:sldLayoutId id="2147483932" r:id="rId27"/>
    <p:sldLayoutId id="2147483933" r:id="rId28"/>
    <p:sldLayoutId id="2147483934" r:id="rId29"/>
    <p:sldLayoutId id="2147483935" r:id="rId30"/>
    <p:sldLayoutId id="2147483936" r:id="rId31"/>
    <p:sldLayoutId id="2147483937" r:id="rId32"/>
    <p:sldLayoutId id="2147483938" r:id="rId33"/>
    <p:sldLayoutId id="2147483939" r:id="rId34"/>
    <p:sldLayoutId id="2147483940" r:id="rId35"/>
    <p:sldLayoutId id="2147483941" r:id="rId36"/>
    <p:sldLayoutId id="2147483942" r:id="rId37"/>
    <p:sldLayoutId id="2147483943" r:id="rId38"/>
    <p:sldLayoutId id="2147483944" r:id="rId39"/>
    <p:sldLayoutId id="2147483945" r:id="rId40"/>
    <p:sldLayoutId id="2147483946" r:id="rId41"/>
    <p:sldLayoutId id="2147483947" r:id="rId42"/>
    <p:sldLayoutId id="2147483798" r:id="rId43"/>
    <p:sldLayoutId id="2147483736" r:id="rId4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0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pos="2664" userDrawn="1">
          <p15:clr>
            <a:srgbClr val="F26B43"/>
          </p15:clr>
        </p15:guide>
        <p15:guide id="4" pos="5016" userDrawn="1">
          <p15:clr>
            <a:srgbClr val="F26B43"/>
          </p15:clr>
        </p15:guide>
        <p15:guide id="5" pos="7440" userDrawn="1">
          <p15:clr>
            <a:srgbClr val="F26B43"/>
          </p15:clr>
        </p15:guide>
        <p15:guide id="6" orient="horz" pos="2808" userDrawn="1">
          <p15:clr>
            <a:srgbClr val="F26B43"/>
          </p15:clr>
        </p15:guide>
        <p15:guide id="7" orient="horz" pos="1512" userDrawn="1">
          <p15:clr>
            <a:srgbClr val="F26B43"/>
          </p15:clr>
        </p15:guide>
        <p15:guide id="8" orient="horz" pos="2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hyperlink" Target="mailto:dmrooney@med.umich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6" Type="http://schemas.openxmlformats.org/officeDocument/2006/relationships/hyperlink" Target="mailto:ampiehl@med.umich.edu" TargetMode="External"/><Relationship Id="rId5" Type="http://schemas.openxmlformats.org/officeDocument/2006/relationships/hyperlink" Target="mailto:hayescin@med.umich.edu" TargetMode="Externa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E72FA077-C907-9D46-8914-BBEB7D40F8A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2" b="17772"/>
          <a:stretch>
            <a:fillRect/>
          </a:stretch>
        </p:blipFill>
        <p:spPr>
          <a:xfrm>
            <a:off x="0" y="95479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3FC8DA-818C-4257-9D0C-BB989E3B0EA7}"/>
              </a:ext>
            </a:extLst>
          </p:cNvPr>
          <p:cNvSpPr txBox="1"/>
          <p:nvPr/>
        </p:nvSpPr>
        <p:spPr>
          <a:xfrm>
            <a:off x="1511300" y="1"/>
            <a:ext cx="123698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  <a:p>
            <a:pPr algn="ctr"/>
            <a:r>
              <a:rPr lang="en-US" sz="2800" dirty="0"/>
              <a:t>		</a:t>
            </a:r>
            <a:r>
              <a:rPr lang="en-US" sz="3200" b="1" dirty="0"/>
              <a:t>Meeting The New Joint Commission’s </a:t>
            </a:r>
          </a:p>
          <a:p>
            <a:pPr algn="ctr"/>
            <a:r>
              <a:rPr lang="en-US" sz="3200" b="1" dirty="0"/>
              <a:t>		Maternal Safety Requirements:</a:t>
            </a:r>
          </a:p>
          <a:p>
            <a:pPr algn="ctr"/>
            <a:r>
              <a:rPr lang="en-US" sz="3200" b="1" dirty="0"/>
              <a:t>		A Quantitative Blood Loss </a:t>
            </a:r>
          </a:p>
          <a:p>
            <a:pPr algn="ctr"/>
            <a:r>
              <a:rPr lang="en-US" sz="3200" b="1" dirty="0"/>
              <a:t>		Train-the-Trainer Program for </a:t>
            </a:r>
          </a:p>
          <a:p>
            <a:pPr algn="ctr"/>
            <a:r>
              <a:rPr lang="en-US" sz="3200" b="1" dirty="0"/>
              <a:t>		Improved Process and Outcomes </a:t>
            </a:r>
            <a:endParaRPr lang="en-US" sz="3200" b="1" spc="600" dirty="0">
              <a:solidFill>
                <a:schemeClr val="tx2">
                  <a:lumMod val="85000"/>
                  <a:lumOff val="15000"/>
                </a:schemeClr>
              </a:solidFill>
              <a:latin typeface="Playfair Display" panose="00000500000000000000" pitchFamily="50" charset="0"/>
              <a:ea typeface="Roboto" panose="02000000000000000000" pitchFamily="2" charset="0"/>
              <a:cs typeface="Lato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97A53C-8E62-4A83-922E-C750B5DDB338}"/>
              </a:ext>
            </a:extLst>
          </p:cNvPr>
          <p:cNvSpPr txBox="1"/>
          <p:nvPr/>
        </p:nvSpPr>
        <p:spPr>
          <a:xfrm>
            <a:off x="8311239" y="6248631"/>
            <a:ext cx="3448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spc="600" dirty="0">
                <a:solidFill>
                  <a:schemeClr val="tx2">
                    <a:lumMod val="50000"/>
                    <a:lumOff val="50000"/>
                  </a:schemeClr>
                </a:solidFill>
                <a:latin typeface="Lato"/>
                <a:ea typeface="Helmet" pitchFamily="50" charset="-128"/>
                <a:cs typeface="Poppins" panose="00000500000000000000" pitchFamily="50" charset="0"/>
              </a:rPr>
              <a:t>#IMSH2021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708F62D-B32C-F643-B178-9D876BEE3378}"/>
              </a:ext>
            </a:extLst>
          </p:cNvPr>
          <p:cNvSpPr txBox="1"/>
          <p:nvPr/>
        </p:nvSpPr>
        <p:spPr>
          <a:xfrm>
            <a:off x="278589" y="6248630"/>
            <a:ext cx="8173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600" dirty="0">
                <a:solidFill>
                  <a:schemeClr val="tx2">
                    <a:lumMod val="50000"/>
                    <a:lumOff val="50000"/>
                  </a:schemeClr>
                </a:solidFill>
                <a:latin typeface="Lato"/>
                <a:ea typeface="Helmet" pitchFamily="50" charset="-128"/>
                <a:cs typeface="Poppins" panose="00000500000000000000" pitchFamily="50" charset="0"/>
              </a:rPr>
              <a:t>SIMULATION:</a:t>
            </a:r>
          </a:p>
          <a:p>
            <a:r>
              <a:rPr lang="en-US" sz="1400" spc="600" dirty="0">
                <a:solidFill>
                  <a:schemeClr val="tx2">
                    <a:lumMod val="50000"/>
                    <a:lumOff val="50000"/>
                  </a:schemeClr>
                </a:solidFill>
                <a:latin typeface="Lato"/>
                <a:ea typeface="Helmet" pitchFamily="50" charset="-128"/>
                <a:cs typeface="Poppins" panose="00000500000000000000" pitchFamily="50" charset="0"/>
              </a:rPr>
              <a:t>BRINGING LEARNING TO LIFE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113580-EBD3-E747-AD1B-460D6DECEA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2137" y="-27919"/>
            <a:ext cx="4624869" cy="59403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3535C3-E1B4-E743-B4A3-17786B360EAA}"/>
              </a:ext>
            </a:extLst>
          </p:cNvPr>
          <p:cNvSpPr txBox="1"/>
          <p:nvPr/>
        </p:nvSpPr>
        <p:spPr>
          <a:xfrm>
            <a:off x="5270500" y="3013354"/>
            <a:ext cx="648877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sz="2200" b="1" dirty="0"/>
              <a:t>Cindy Hayes DNP, MSN-ed, CPAN, CAPA, CNE, CHSE</a:t>
            </a:r>
          </a:p>
          <a:p>
            <a:r>
              <a:rPr lang="en-US" dirty="0"/>
              <a:t>Adjunct Assistant Professor Marcella Niehoff School of Nursing Loyola University Chicago</a:t>
            </a:r>
          </a:p>
          <a:p>
            <a:r>
              <a:rPr lang="en-US" sz="2200" b="1" dirty="0"/>
              <a:t>Anne Marie Piehl, MSN, CNM, RNC-OB, C-EFM</a:t>
            </a:r>
          </a:p>
          <a:p>
            <a:r>
              <a:rPr lang="en-US" dirty="0"/>
              <a:t>Clinical Nursing Director Michigan Medicine University of Michigan Von Voigtlander Women’s Hospital</a:t>
            </a:r>
          </a:p>
          <a:p>
            <a:r>
              <a:rPr lang="en-US" sz="2200" b="1" dirty="0"/>
              <a:t>Deborah M. Rooney, PhD</a:t>
            </a:r>
          </a:p>
          <a:p>
            <a:r>
              <a:rPr lang="en-US" dirty="0"/>
              <a:t>Associate Professor</a:t>
            </a:r>
          </a:p>
          <a:p>
            <a:r>
              <a:rPr lang="en-US" dirty="0"/>
              <a:t>Director of Education and Research </a:t>
            </a:r>
          </a:p>
          <a:p>
            <a:r>
              <a:rPr lang="en-US" dirty="0"/>
              <a:t>University of Michigan Clinical Simulation Center </a:t>
            </a:r>
          </a:p>
        </p:txBody>
      </p:sp>
    </p:spTree>
    <p:extLst>
      <p:ext uri="{BB962C8B-B14F-4D97-AF65-F5344CB8AC3E}">
        <p14:creationId xmlns:p14="http://schemas.microsoft.com/office/powerpoint/2010/main" val="335151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24">
            <a:extLst>
              <a:ext uri="{FF2B5EF4-FFF2-40B4-BE49-F238E27FC236}">
                <a16:creationId xmlns:a16="http://schemas.microsoft.com/office/drawing/2014/main" id="{F05B2054-CEDE-4846-B08D-6B1C3BFEB21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2" b="17772"/>
          <a:stretch>
            <a:fillRect/>
          </a:stretch>
        </p:blipFill>
        <p:spPr>
          <a:xfrm>
            <a:off x="34722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CE2E91-A842-FD47-B139-1ACBEB50B5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16" y="-250898"/>
            <a:ext cx="14236861" cy="1351141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FB94A3B-4F5C-A046-BAA8-CCA64624DFFA}"/>
              </a:ext>
            </a:extLst>
          </p:cNvPr>
          <p:cNvSpPr txBox="1"/>
          <p:nvPr/>
        </p:nvSpPr>
        <p:spPr>
          <a:xfrm>
            <a:off x="526023" y="6248630"/>
            <a:ext cx="8185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600" dirty="0">
                <a:solidFill>
                  <a:schemeClr val="tx2">
                    <a:lumMod val="50000"/>
                    <a:lumOff val="50000"/>
                  </a:schemeClr>
                </a:solidFill>
                <a:latin typeface="Lato"/>
                <a:ea typeface="Helmet" pitchFamily="50" charset="-128"/>
                <a:cs typeface="Poppins" panose="00000500000000000000" pitchFamily="50" charset="0"/>
              </a:rPr>
              <a:t>SIMULATION: BRINGING LEARNING TO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08BF3F-3A36-3A4C-88E8-752D1D57B033}"/>
              </a:ext>
            </a:extLst>
          </p:cNvPr>
          <p:cNvSpPr txBox="1"/>
          <p:nvPr/>
        </p:nvSpPr>
        <p:spPr>
          <a:xfrm>
            <a:off x="829516" y="237180"/>
            <a:ext cx="62889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pc="600" dirty="0">
                <a:solidFill>
                  <a:schemeClr val="tx2">
                    <a:lumMod val="85000"/>
                    <a:lumOff val="15000"/>
                  </a:schemeClr>
                </a:solidFill>
                <a:latin typeface="Playfair Display" panose="00000500000000000000" pitchFamily="50" charset="0"/>
                <a:ea typeface="Roboto" panose="02000000000000000000" pitchFamily="2" charset="0"/>
                <a:cs typeface="Lato" charset="0"/>
              </a:rPr>
              <a:t>QUESTIONS?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A45B16-4A8B-E04F-9A0F-5A495471A481}"/>
              </a:ext>
            </a:extLst>
          </p:cNvPr>
          <p:cNvSpPr txBox="1"/>
          <p:nvPr/>
        </p:nvSpPr>
        <p:spPr>
          <a:xfrm>
            <a:off x="-1197993" y="5940853"/>
            <a:ext cx="3448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spc="600" dirty="0">
                <a:solidFill>
                  <a:schemeClr val="tx2">
                    <a:lumMod val="50000"/>
                    <a:lumOff val="50000"/>
                  </a:schemeClr>
                </a:solidFill>
                <a:latin typeface="Lato"/>
                <a:ea typeface="Helmet" pitchFamily="50" charset="-128"/>
                <a:cs typeface="Poppins" panose="00000500000000000000" pitchFamily="50" charset="0"/>
              </a:rPr>
              <a:t>#IMSH2021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8D2B72-40C5-A947-975C-17089F4C90C1}"/>
              </a:ext>
            </a:extLst>
          </p:cNvPr>
          <p:cNvSpPr txBox="1"/>
          <p:nvPr/>
        </p:nvSpPr>
        <p:spPr>
          <a:xfrm>
            <a:off x="6948670" y="4708261"/>
            <a:ext cx="2506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spc="600" dirty="0">
                <a:solidFill>
                  <a:schemeClr val="tx2">
                    <a:lumMod val="85000"/>
                    <a:lumOff val="15000"/>
                  </a:schemeClr>
                </a:solidFill>
                <a:latin typeface="Playfair Display" panose="00000500000000000000" pitchFamily="50" charset="0"/>
                <a:ea typeface="Roboto" panose="02000000000000000000" pitchFamily="2" charset="0"/>
                <a:cs typeface="Lato" charset="0"/>
              </a:rPr>
              <a:t>THANK YOU!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D88753-5989-AE4D-907E-B46F858870A2}"/>
              </a:ext>
            </a:extLst>
          </p:cNvPr>
          <p:cNvSpPr txBox="1"/>
          <p:nvPr/>
        </p:nvSpPr>
        <p:spPr>
          <a:xfrm>
            <a:off x="696090" y="1231872"/>
            <a:ext cx="88102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000000"/>
              </a:solidFill>
            </a:endParaRPr>
          </a:p>
          <a:p>
            <a:r>
              <a:rPr lang="en-US" sz="3200" b="1" dirty="0">
                <a:solidFill>
                  <a:srgbClr val="000000"/>
                </a:solidFill>
              </a:rPr>
              <a:t>Cindy Hayes DNP, MSN-ed, CPAN, CAPA, CNE, CHSE</a:t>
            </a:r>
          </a:p>
          <a:p>
            <a:r>
              <a:rPr lang="en-US" sz="3200" dirty="0">
                <a:solidFill>
                  <a:srgbClr val="000000"/>
                </a:solidFill>
                <a:hlinkClick r:id="rId5"/>
              </a:rPr>
              <a:t>hayescin@med.umich.edu</a:t>
            </a:r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b="1" dirty="0">
                <a:solidFill>
                  <a:srgbClr val="000000"/>
                </a:solidFill>
              </a:rPr>
              <a:t>Anne Marie Piehl, MSN, CNM, RNC-OB, C-EFM</a:t>
            </a:r>
          </a:p>
          <a:p>
            <a:r>
              <a:rPr lang="en-US" sz="3200" u="sng" dirty="0">
                <a:solidFill>
                  <a:srgbClr val="000000"/>
                </a:solidFill>
                <a:hlinkClick r:id="rId6"/>
              </a:rPr>
              <a:t>ampiehl@med.umich.edu</a:t>
            </a:r>
            <a:endParaRPr lang="en-US" sz="3200" u="sng" dirty="0">
              <a:solidFill>
                <a:srgbClr val="000000"/>
              </a:solidFill>
            </a:endParaRPr>
          </a:p>
          <a:p>
            <a:endParaRPr lang="en-US" sz="3200" u="sng" dirty="0">
              <a:solidFill>
                <a:srgbClr val="000000"/>
              </a:solidFill>
            </a:endParaRPr>
          </a:p>
          <a:p>
            <a:r>
              <a:rPr lang="en-US" sz="3200" b="1" dirty="0">
                <a:solidFill>
                  <a:srgbClr val="000000"/>
                </a:solidFill>
              </a:rPr>
              <a:t>Deborah Rooney, PhD</a:t>
            </a:r>
          </a:p>
          <a:p>
            <a:r>
              <a:rPr lang="en-US" sz="3200" dirty="0">
                <a:solidFill>
                  <a:srgbClr val="000000"/>
                </a:solidFill>
                <a:hlinkClick r:id="rId7"/>
              </a:rPr>
              <a:t>dmrooney@med.umich.edu</a:t>
            </a:r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22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24">
            <a:extLst>
              <a:ext uri="{FF2B5EF4-FFF2-40B4-BE49-F238E27FC236}">
                <a16:creationId xmlns:a16="http://schemas.microsoft.com/office/drawing/2014/main" id="{F05B2054-CEDE-4846-B08D-6B1C3BFEB21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2" b="17772"/>
          <a:stretch>
            <a:fillRect/>
          </a:stretch>
        </p:blipFill>
        <p:spPr>
          <a:xfrm>
            <a:off x="34722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2111EE7-2E5C-9E41-89FF-05248F79A477}"/>
              </a:ext>
            </a:extLst>
          </p:cNvPr>
          <p:cNvSpPr txBox="1"/>
          <p:nvPr/>
        </p:nvSpPr>
        <p:spPr>
          <a:xfrm>
            <a:off x="8311239" y="6248631"/>
            <a:ext cx="3448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spc="600" dirty="0">
                <a:solidFill>
                  <a:schemeClr val="tx2">
                    <a:lumMod val="50000"/>
                    <a:lumOff val="50000"/>
                  </a:schemeClr>
                </a:solidFill>
                <a:latin typeface="Lato"/>
                <a:ea typeface="Helmet" pitchFamily="50" charset="-128"/>
                <a:cs typeface="Poppins" panose="00000500000000000000" pitchFamily="50" charset="0"/>
              </a:rPr>
              <a:t>#IMSH2021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B94A3B-4F5C-A046-BAA8-CCA64624DFFA}"/>
              </a:ext>
            </a:extLst>
          </p:cNvPr>
          <p:cNvSpPr txBox="1"/>
          <p:nvPr/>
        </p:nvSpPr>
        <p:spPr>
          <a:xfrm>
            <a:off x="526023" y="6248630"/>
            <a:ext cx="7555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600" dirty="0">
                <a:solidFill>
                  <a:schemeClr val="tx2">
                    <a:lumMod val="50000"/>
                    <a:lumOff val="50000"/>
                  </a:schemeClr>
                </a:solidFill>
                <a:latin typeface="Lato"/>
                <a:ea typeface="Helmet" pitchFamily="50" charset="-128"/>
                <a:cs typeface="Poppins" panose="00000500000000000000" pitchFamily="50" charset="0"/>
              </a:rPr>
              <a:t>SIMULATION: BRINGING LEARNING TO LIFE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C722A12-AB77-3C47-81B9-1841225A75DB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/>
              <a:t>Disclosures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D1BE80-6AF9-8943-AF18-DBFDFEE904C3}"/>
              </a:ext>
            </a:extLst>
          </p:cNvPr>
          <p:cNvSpPr/>
          <p:nvPr/>
        </p:nvSpPr>
        <p:spPr>
          <a:xfrm>
            <a:off x="800100" y="1692276"/>
            <a:ext cx="83439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Authors have no financial conflicts of interest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Cindy Hayes DNP Scholarly Project</a:t>
            </a:r>
          </a:p>
          <a:p>
            <a:pPr lvl="1"/>
            <a:r>
              <a:rPr lang="en-US" sz="3200" dirty="0"/>
              <a:t>-University of Michigan School of Nursing</a:t>
            </a:r>
          </a:p>
          <a:p>
            <a:pPr lvl="1"/>
            <a:r>
              <a:rPr lang="en-US" sz="3200" dirty="0"/>
              <a:t>   Ann Arbor, Michigan</a:t>
            </a:r>
          </a:p>
          <a:p>
            <a:pPr lvl="1"/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IRB Approval</a:t>
            </a:r>
          </a:p>
        </p:txBody>
      </p:sp>
    </p:spTree>
    <p:extLst>
      <p:ext uri="{BB962C8B-B14F-4D97-AF65-F5344CB8AC3E}">
        <p14:creationId xmlns:p14="http://schemas.microsoft.com/office/powerpoint/2010/main" val="40426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24">
            <a:extLst>
              <a:ext uri="{FF2B5EF4-FFF2-40B4-BE49-F238E27FC236}">
                <a16:creationId xmlns:a16="http://schemas.microsoft.com/office/drawing/2014/main" id="{F05B2054-CEDE-4846-B08D-6B1C3BFEB21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2" b="17772"/>
          <a:stretch>
            <a:fillRect/>
          </a:stretch>
        </p:blipFill>
        <p:spPr>
          <a:xfrm>
            <a:off x="0" y="157298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2111EE7-2E5C-9E41-89FF-05248F79A477}"/>
              </a:ext>
            </a:extLst>
          </p:cNvPr>
          <p:cNvSpPr txBox="1"/>
          <p:nvPr/>
        </p:nvSpPr>
        <p:spPr>
          <a:xfrm>
            <a:off x="8311239" y="6248631"/>
            <a:ext cx="3448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spc="600" dirty="0">
                <a:solidFill>
                  <a:schemeClr val="tx2">
                    <a:lumMod val="50000"/>
                    <a:lumOff val="50000"/>
                  </a:schemeClr>
                </a:solidFill>
                <a:latin typeface="Lato"/>
                <a:ea typeface="Helmet" pitchFamily="50" charset="-128"/>
                <a:cs typeface="Poppins" panose="00000500000000000000" pitchFamily="50" charset="0"/>
              </a:rPr>
              <a:t>#IMSH2021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B94A3B-4F5C-A046-BAA8-CCA64624DFFA}"/>
              </a:ext>
            </a:extLst>
          </p:cNvPr>
          <p:cNvSpPr txBox="1"/>
          <p:nvPr/>
        </p:nvSpPr>
        <p:spPr>
          <a:xfrm>
            <a:off x="526023" y="6248630"/>
            <a:ext cx="7204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600" dirty="0">
                <a:solidFill>
                  <a:schemeClr val="tx2">
                    <a:lumMod val="50000"/>
                    <a:lumOff val="50000"/>
                  </a:schemeClr>
                </a:solidFill>
                <a:latin typeface="Lato"/>
                <a:ea typeface="Helmet" pitchFamily="50" charset="-128"/>
                <a:cs typeface="Poppins" panose="00000500000000000000" pitchFamily="50" charset="0"/>
              </a:rPr>
              <a:t>SIMULATION: BRINGING LEARNING TO LIFE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B822A9-138C-6941-87C6-7693CD7C5B19}"/>
              </a:ext>
            </a:extLst>
          </p:cNvPr>
          <p:cNvSpPr/>
          <p:nvPr/>
        </p:nvSpPr>
        <p:spPr>
          <a:xfrm>
            <a:off x="57150" y="1"/>
            <a:ext cx="11702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>
                <a:latin typeface="+mj-lt"/>
              </a:rPr>
              <a:t>Why Start?</a:t>
            </a:r>
            <a:br>
              <a:rPr lang="en-US" sz="4400" b="1" dirty="0">
                <a:latin typeface="+mj-lt"/>
              </a:rPr>
            </a:br>
            <a:r>
              <a:rPr lang="en-US" sz="2800" b="1" dirty="0">
                <a:latin typeface="+mj-lt"/>
              </a:rPr>
              <a:t>		     National Recognized Maternal Health Urgency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C49CAD7-5CF1-0E4A-96BE-89193FED3CC7}"/>
              </a:ext>
            </a:extLst>
          </p:cNvPr>
          <p:cNvGrpSpPr/>
          <p:nvPr/>
        </p:nvGrpSpPr>
        <p:grpSpPr>
          <a:xfrm>
            <a:off x="476926" y="1265923"/>
            <a:ext cx="3320094" cy="4781681"/>
            <a:chOff x="197838" y="1754646"/>
            <a:chExt cx="3320094" cy="4699288"/>
          </a:xfrm>
        </p:grpSpPr>
        <p:pic>
          <p:nvPicPr>
            <p:cNvPr id="7" name="Content Placeholder 3">
              <a:extLst>
                <a:ext uri="{FF2B5EF4-FFF2-40B4-BE49-F238E27FC236}">
                  <a16:creationId xmlns:a16="http://schemas.microsoft.com/office/drawing/2014/main" id="{44233F4B-7214-BD47-B101-E1B28CAD3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839" y="1754646"/>
              <a:ext cx="3320093" cy="40036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8E5316-52D9-FD46-916B-BA6EAE9F712C}"/>
                </a:ext>
              </a:extLst>
            </p:cNvPr>
            <p:cNvSpPr txBox="1"/>
            <p:nvPr/>
          </p:nvSpPr>
          <p:spPr>
            <a:xfrm>
              <a:off x="197838" y="5758246"/>
              <a:ext cx="3320093" cy="695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800" dirty="0" err="1">
                  <a:cs typeface="Times New Roman" panose="02020603050405020304" pitchFamily="18" charset="0"/>
                </a:rPr>
                <a:t>Kassenbaum</a:t>
              </a:r>
              <a:r>
                <a:rPr lang="en-US" altLang="en-US" sz="800" dirty="0">
                  <a:cs typeface="Times New Roman" panose="02020603050405020304" pitchFamily="18" charset="0"/>
                </a:rPr>
                <a:t>, N. J., Barber, R. M., </a:t>
              </a:r>
              <a:r>
                <a:rPr lang="en-US" altLang="en-US" sz="800" dirty="0" err="1">
                  <a:cs typeface="Times New Roman" panose="02020603050405020304" pitchFamily="18" charset="0"/>
                </a:rPr>
                <a:t>Bhutta</a:t>
              </a:r>
              <a:r>
                <a:rPr lang="en-US" altLang="en-US" sz="800" dirty="0">
                  <a:cs typeface="Times New Roman" panose="02020603050405020304" pitchFamily="18" charset="0"/>
                </a:rPr>
                <a:t>, Z. A., </a:t>
              </a:r>
              <a:r>
                <a:rPr lang="en-US" altLang="en-US" sz="800" dirty="0" err="1">
                  <a:cs typeface="Times New Roman" panose="02020603050405020304" pitchFamily="18" charset="0"/>
                </a:rPr>
                <a:t>Dandona</a:t>
              </a:r>
              <a:r>
                <a:rPr lang="en-US" altLang="en-US" sz="800" dirty="0">
                  <a:cs typeface="Times New Roman" panose="02020603050405020304" pitchFamily="18" charset="0"/>
                </a:rPr>
                <a:t>, L., &amp; </a:t>
              </a:r>
              <a:r>
                <a:rPr lang="en-US" altLang="en-US" sz="800" dirty="0" err="1">
                  <a:cs typeface="Times New Roman" panose="02020603050405020304" pitchFamily="18" charset="0"/>
                </a:rPr>
                <a:t>Gething</a:t>
              </a:r>
              <a:r>
                <a:rPr lang="en-US" altLang="en-US" sz="800" dirty="0">
                  <a:cs typeface="Times New Roman" panose="02020603050405020304" pitchFamily="18" charset="0"/>
                </a:rPr>
                <a:t>, P. W., et al. (2016, October 8). Global, regional, and national levels of maternal mortality 1990-2015: A systematic analysis for the global burden of disease study 2015. </a:t>
              </a:r>
              <a:r>
                <a:rPr lang="en-US" altLang="en-US" sz="800" i="1" dirty="0">
                  <a:cs typeface="Times New Roman" panose="02020603050405020304" pitchFamily="18" charset="0"/>
                </a:rPr>
                <a:t>The Lancet</a:t>
              </a:r>
              <a:r>
                <a:rPr lang="en-US" altLang="en-US" sz="800" dirty="0">
                  <a:cs typeface="Times New Roman" panose="02020603050405020304" pitchFamily="18" charset="0"/>
                </a:rPr>
                <a:t>, </a:t>
              </a:r>
              <a:r>
                <a:rPr lang="en-US" altLang="en-US" sz="800" i="1" dirty="0">
                  <a:cs typeface="Times New Roman" panose="02020603050405020304" pitchFamily="18" charset="0"/>
                </a:rPr>
                <a:t>388</a:t>
              </a:r>
              <a:r>
                <a:rPr lang="en-US" altLang="en-US" sz="800" dirty="0">
                  <a:cs typeface="Times New Roman" panose="02020603050405020304" pitchFamily="18" charset="0"/>
                </a:rPr>
                <a:t>(10053), 1775-1812. http://</a:t>
              </a:r>
              <a:r>
                <a:rPr lang="en-US" altLang="en-US" sz="800" dirty="0" err="1">
                  <a:cs typeface="Times New Roman" panose="02020603050405020304" pitchFamily="18" charset="0"/>
                </a:rPr>
                <a:t>dx.doi.org</a:t>
              </a:r>
              <a:r>
                <a:rPr lang="en-US" altLang="en-US" sz="800" dirty="0">
                  <a:cs typeface="Times New Roman" panose="02020603050405020304" pitchFamily="18" charset="0"/>
                </a:rPr>
                <a:t>/10.1016/S0140-6736(16)31470-2</a:t>
              </a:r>
            </a:p>
          </p:txBody>
        </p:sp>
      </p:grp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9C032B28-CC2B-2845-A30C-295B2101F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100" y="1265923"/>
            <a:ext cx="3135969" cy="40737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FA5685-BD63-1C40-A2C5-21F47958543E}"/>
              </a:ext>
            </a:extLst>
          </p:cNvPr>
          <p:cNvSpPr txBox="1"/>
          <p:nvPr/>
        </p:nvSpPr>
        <p:spPr>
          <a:xfrm>
            <a:off x="4724401" y="537571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Two women die in childbirth almost every day in America about 700 a year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A6CE0AA-A550-1546-9C69-BD375DB1A2A2}"/>
              </a:ext>
            </a:extLst>
          </p:cNvPr>
          <p:cNvGrpSpPr/>
          <p:nvPr/>
        </p:nvGrpSpPr>
        <p:grpSpPr>
          <a:xfrm>
            <a:off x="8318784" y="1265924"/>
            <a:ext cx="3313488" cy="4412347"/>
            <a:chOff x="6131395" y="1678673"/>
            <a:chExt cx="2999005" cy="402366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6CF934A-C724-2F48-9C80-4A793929E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4727" y="1678673"/>
              <a:ext cx="2995673" cy="371494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C674E72-D429-A641-94EC-E9F8219C1A2A}"/>
                </a:ext>
              </a:extLst>
            </p:cNvPr>
            <p:cNvSpPr/>
            <p:nvPr/>
          </p:nvSpPr>
          <p:spPr>
            <a:xfrm>
              <a:off x="6131395" y="5393610"/>
              <a:ext cx="2995672" cy="308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/>
                <a:t>https://</a:t>
              </a:r>
              <a:r>
                <a:rPr lang="en-US" sz="800" dirty="0" err="1"/>
                <a:t>www.usatoday.com</a:t>
              </a:r>
              <a:r>
                <a:rPr lang="en-US" sz="800" dirty="0"/>
                <a:t>/deadly-deliveries/interactive/how-hospitals-are-failing-new-moms-in-graphics/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739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24">
            <a:extLst>
              <a:ext uri="{FF2B5EF4-FFF2-40B4-BE49-F238E27FC236}">
                <a16:creationId xmlns:a16="http://schemas.microsoft.com/office/drawing/2014/main" id="{F05B2054-CEDE-4846-B08D-6B1C3BFEB21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2" b="17772"/>
          <a:stretch>
            <a:fillRect/>
          </a:stretch>
        </p:blipFill>
        <p:spPr>
          <a:xfrm>
            <a:off x="0" y="115967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58663" y="53790"/>
            <a:ext cx="6600607" cy="65026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1AAD13-0134-4948-B132-1CB37FFFECD2}"/>
              </a:ext>
            </a:extLst>
          </p:cNvPr>
          <p:cNvSpPr txBox="1">
            <a:spLocks/>
          </p:cNvSpPr>
          <p:nvPr/>
        </p:nvSpPr>
        <p:spPr>
          <a:xfrm>
            <a:off x="0" y="357188"/>
            <a:ext cx="4392706" cy="20554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i="1" dirty="0"/>
              <a:t>National Charge:</a:t>
            </a:r>
            <a:br>
              <a:rPr lang="en-US" sz="4000" b="1" i="1" dirty="0"/>
            </a:br>
            <a:r>
              <a:rPr lang="en-US" sz="3200" b="1" dirty="0"/>
              <a:t>Every Birthing Center</a:t>
            </a:r>
          </a:p>
        </p:txBody>
      </p:sp>
      <p:sp>
        <p:nvSpPr>
          <p:cNvPr id="10" name="Notched Right Arrow 9">
            <a:extLst>
              <a:ext uri="{FF2B5EF4-FFF2-40B4-BE49-F238E27FC236}">
                <a16:creationId xmlns:a16="http://schemas.microsoft.com/office/drawing/2014/main" id="{B65D3330-0CD1-984A-A890-DB356C4E2A1D}"/>
              </a:ext>
            </a:extLst>
          </p:cNvPr>
          <p:cNvSpPr/>
          <p:nvPr/>
        </p:nvSpPr>
        <p:spPr>
          <a:xfrm>
            <a:off x="4576526" y="3146001"/>
            <a:ext cx="886199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B94A3B-4F5C-A046-BAA8-CCA64624DFFA}"/>
              </a:ext>
            </a:extLst>
          </p:cNvPr>
          <p:cNvSpPr txBox="1"/>
          <p:nvPr/>
        </p:nvSpPr>
        <p:spPr>
          <a:xfrm>
            <a:off x="526023" y="6248630"/>
            <a:ext cx="458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600" dirty="0">
                <a:solidFill>
                  <a:schemeClr val="tx2">
                    <a:lumMod val="50000"/>
                    <a:lumOff val="50000"/>
                  </a:schemeClr>
                </a:solidFill>
                <a:latin typeface="Lato"/>
                <a:ea typeface="Helmet" pitchFamily="50" charset="-128"/>
                <a:cs typeface="Poppins" panose="00000500000000000000" pitchFamily="50" charset="0"/>
              </a:rPr>
              <a:t>SIMULATION: BRINGING LEARNING TO LIFE</a:t>
            </a:r>
          </a:p>
        </p:txBody>
      </p:sp>
      <p:pic>
        <p:nvPicPr>
          <p:cNvPr id="5" name="Picture 1" descr="/Users/cindyhayes/Dropbox/N950/Obstetric-Hemorrhage-Bundle.pdf">
            <a:extLst>
              <a:ext uri="{FF2B5EF4-FFF2-40B4-BE49-F238E27FC236}">
                <a16:creationId xmlns:a16="http://schemas.microsoft.com/office/drawing/2014/main" id="{8F6B5E24-A547-EE4C-A190-982B3BD00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4483" y="158049"/>
            <a:ext cx="6557495" cy="646053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168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24">
            <a:extLst>
              <a:ext uri="{FF2B5EF4-FFF2-40B4-BE49-F238E27FC236}">
                <a16:creationId xmlns:a16="http://schemas.microsoft.com/office/drawing/2014/main" id="{F05B2054-CEDE-4846-B08D-6B1C3BFEB21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2" b="17772"/>
          <a:stretch>
            <a:fillRect/>
          </a:stretch>
        </p:blipFill>
        <p:spPr>
          <a:xfrm>
            <a:off x="0" y="95873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2111EE7-2E5C-9E41-89FF-05248F79A477}"/>
              </a:ext>
            </a:extLst>
          </p:cNvPr>
          <p:cNvSpPr txBox="1"/>
          <p:nvPr/>
        </p:nvSpPr>
        <p:spPr>
          <a:xfrm>
            <a:off x="8311239" y="6248631"/>
            <a:ext cx="3448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spc="600" dirty="0">
                <a:solidFill>
                  <a:schemeClr val="tx2">
                    <a:lumMod val="50000"/>
                    <a:lumOff val="50000"/>
                  </a:schemeClr>
                </a:solidFill>
                <a:latin typeface="Lato"/>
                <a:ea typeface="Helmet" pitchFamily="50" charset="-128"/>
                <a:cs typeface="Poppins" panose="00000500000000000000" pitchFamily="50" charset="0"/>
              </a:rPr>
              <a:t>#IMSH2021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B94A3B-4F5C-A046-BAA8-CCA64624DFFA}"/>
              </a:ext>
            </a:extLst>
          </p:cNvPr>
          <p:cNvSpPr txBox="1"/>
          <p:nvPr/>
        </p:nvSpPr>
        <p:spPr>
          <a:xfrm>
            <a:off x="526023" y="6248630"/>
            <a:ext cx="7204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600" dirty="0">
                <a:solidFill>
                  <a:schemeClr val="tx2">
                    <a:lumMod val="50000"/>
                    <a:lumOff val="50000"/>
                  </a:schemeClr>
                </a:solidFill>
                <a:latin typeface="Lato"/>
                <a:ea typeface="Helmet" pitchFamily="50" charset="-128"/>
                <a:cs typeface="Poppins" panose="00000500000000000000" pitchFamily="50" charset="0"/>
              </a:rPr>
              <a:t>SIMULATION: BRINGING LEARNING TO LIFE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B4C4F1-2A7C-2A47-A016-09593519E5FF}"/>
              </a:ext>
            </a:extLst>
          </p:cNvPr>
          <p:cNvSpPr/>
          <p:nvPr/>
        </p:nvSpPr>
        <p:spPr>
          <a:xfrm>
            <a:off x="600364" y="299873"/>
            <a:ext cx="106708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>
                <a:latin typeface="+mj-lt"/>
                <a:cs typeface="Calibri" panose="020F0502020204030204" pitchFamily="34" charset="0"/>
              </a:rPr>
              <a:t>What Did We Do?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82E3119-CFD9-884A-8668-9F8076C697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9459547"/>
              </p:ext>
            </p:extLst>
          </p:nvPr>
        </p:nvGraphicFramePr>
        <p:xfrm>
          <a:off x="1367100" y="1941360"/>
          <a:ext cx="9197398" cy="3774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146F4C3-16F9-6F4C-8E3E-DDABF44EE04D}"/>
              </a:ext>
            </a:extLst>
          </p:cNvPr>
          <p:cNvSpPr txBox="1"/>
          <p:nvPr/>
        </p:nvSpPr>
        <p:spPr>
          <a:xfrm>
            <a:off x="2054199" y="5089439"/>
            <a:ext cx="782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				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July 2018 – September 2019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85736" y="1231980"/>
            <a:ext cx="15424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cs typeface="Calibri" panose="020F0502020204030204" pitchFamily="34" charset="0"/>
              </a:rPr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134665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4">
            <a:extLst>
              <a:ext uri="{FF2B5EF4-FFF2-40B4-BE49-F238E27FC236}">
                <a16:creationId xmlns:a16="http://schemas.microsoft.com/office/drawing/2014/main" id="{F05B2054-CEDE-4846-B08D-6B1C3BFEB21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2" b="17772"/>
          <a:stretch>
            <a:fillRect/>
          </a:stretch>
        </p:blipFill>
        <p:spPr>
          <a:xfrm>
            <a:off x="0" y="95873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18399" y="230909"/>
            <a:ext cx="4433455" cy="54808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111EE7-2E5C-9E41-89FF-05248F79A477}"/>
              </a:ext>
            </a:extLst>
          </p:cNvPr>
          <p:cNvSpPr txBox="1"/>
          <p:nvPr/>
        </p:nvSpPr>
        <p:spPr>
          <a:xfrm>
            <a:off x="8311239" y="6248631"/>
            <a:ext cx="3448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spc="600" dirty="0">
                <a:solidFill>
                  <a:schemeClr val="tx2">
                    <a:lumMod val="50000"/>
                    <a:lumOff val="50000"/>
                  </a:schemeClr>
                </a:solidFill>
                <a:latin typeface="Lato"/>
                <a:ea typeface="Helmet" pitchFamily="50" charset="-128"/>
                <a:cs typeface="Poppins" panose="00000500000000000000" pitchFamily="50" charset="0"/>
              </a:rPr>
              <a:t>#IMSH2021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B94A3B-4F5C-A046-BAA8-CCA64624DFFA}"/>
              </a:ext>
            </a:extLst>
          </p:cNvPr>
          <p:cNvSpPr txBox="1"/>
          <p:nvPr/>
        </p:nvSpPr>
        <p:spPr>
          <a:xfrm>
            <a:off x="526023" y="6248630"/>
            <a:ext cx="7261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600" dirty="0">
                <a:solidFill>
                  <a:schemeClr val="tx2">
                    <a:lumMod val="50000"/>
                    <a:lumOff val="50000"/>
                  </a:schemeClr>
                </a:solidFill>
                <a:latin typeface="Lato"/>
                <a:ea typeface="Helmet" pitchFamily="50" charset="-128"/>
                <a:cs typeface="Poppins" panose="00000500000000000000" pitchFamily="50" charset="0"/>
              </a:rPr>
              <a:t>SIMULATION: BRINGING LEARNING TO LIFE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5A30D78-72A3-4140-8C49-A4A0AB7C9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879" y="299873"/>
            <a:ext cx="4343975" cy="5419864"/>
          </a:xfrm>
          <a:prstGeom prst="rect">
            <a:avLst/>
          </a:prstGeom>
        </p:spPr>
      </p:pic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id="{DBCC6637-201B-F34C-BD92-B15496FB4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0178636" y="3809490"/>
            <a:ext cx="1703418" cy="17034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77D867-2046-C549-9A33-E61902847D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6" t="1432" r="35290" b="2142"/>
          <a:stretch/>
        </p:blipFill>
        <p:spPr>
          <a:xfrm rot="16200000">
            <a:off x="3149072" y="2022994"/>
            <a:ext cx="1487054" cy="69642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50618B-1506-0142-BBD5-918B2BF91425}"/>
              </a:ext>
            </a:extLst>
          </p:cNvPr>
          <p:cNvSpPr/>
          <p:nvPr/>
        </p:nvSpPr>
        <p:spPr>
          <a:xfrm>
            <a:off x="410490" y="1245479"/>
            <a:ext cx="5949574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b="1" dirty="0">
                <a:ea typeface="Times New Roman" panose="02020603050405020304" pitchFamily="18" charset="0"/>
              </a:rPr>
              <a:t>QBL train-the-trainer (champion) activities 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a) Interactive skills and technology station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b) Demonstration of calibrated suction canister system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c) Clinical scenario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d) Rapid-cycle debrief following clinical scenario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e) Tool-QBL Checklist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b="1" dirty="0">
                <a:ea typeface="Times New Roman" panose="02020603050405020304" pitchFamily="18" charset="0"/>
              </a:rPr>
              <a:t>Mass training-100% available nursing staff (N=280)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b="1" dirty="0">
                <a:ea typeface="Times New Roman" panose="02020603050405020304" pitchFamily="18" charset="0"/>
              </a:rPr>
              <a:t>“Go-Live”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B4C4F1-2A7C-2A47-A016-09593519E5FF}"/>
              </a:ext>
            </a:extLst>
          </p:cNvPr>
          <p:cNvSpPr/>
          <p:nvPr/>
        </p:nvSpPr>
        <p:spPr>
          <a:xfrm>
            <a:off x="600364" y="299873"/>
            <a:ext cx="61142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>
                <a:latin typeface="+mj-lt"/>
                <a:cs typeface="Calibri" panose="020F0502020204030204" pitchFamily="34" charset="0"/>
              </a:rPr>
              <a:t>What Did We Do?</a:t>
            </a:r>
          </a:p>
        </p:txBody>
      </p:sp>
    </p:spTree>
    <p:extLst>
      <p:ext uri="{BB962C8B-B14F-4D97-AF65-F5344CB8AC3E}">
        <p14:creationId xmlns:p14="http://schemas.microsoft.com/office/powerpoint/2010/main" val="123674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24">
            <a:extLst>
              <a:ext uri="{FF2B5EF4-FFF2-40B4-BE49-F238E27FC236}">
                <a16:creationId xmlns:a16="http://schemas.microsoft.com/office/drawing/2014/main" id="{6B808ECA-9DA7-B747-9286-991B385C0FE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2" b="17772"/>
          <a:stretch>
            <a:fillRect/>
          </a:stretch>
        </p:blipFill>
        <p:spPr>
          <a:xfrm>
            <a:off x="0" y="83166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2111EE7-2E5C-9E41-89FF-05248F79A477}"/>
              </a:ext>
            </a:extLst>
          </p:cNvPr>
          <p:cNvSpPr txBox="1"/>
          <p:nvPr/>
        </p:nvSpPr>
        <p:spPr>
          <a:xfrm>
            <a:off x="8311239" y="6248631"/>
            <a:ext cx="3448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spc="600" dirty="0">
                <a:solidFill>
                  <a:schemeClr val="tx2">
                    <a:lumMod val="50000"/>
                    <a:lumOff val="50000"/>
                  </a:schemeClr>
                </a:solidFill>
                <a:latin typeface="Lato"/>
                <a:ea typeface="Helmet" pitchFamily="50" charset="-128"/>
                <a:cs typeface="Poppins" panose="00000500000000000000" pitchFamily="50" charset="0"/>
              </a:rPr>
              <a:t>#IMSH2021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B94A3B-4F5C-A046-BAA8-CCA64624DFFA}"/>
              </a:ext>
            </a:extLst>
          </p:cNvPr>
          <p:cNvSpPr txBox="1"/>
          <p:nvPr/>
        </p:nvSpPr>
        <p:spPr>
          <a:xfrm>
            <a:off x="526023" y="6248630"/>
            <a:ext cx="7352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600" dirty="0">
                <a:solidFill>
                  <a:schemeClr val="tx2">
                    <a:lumMod val="50000"/>
                    <a:lumOff val="50000"/>
                  </a:schemeClr>
                </a:solidFill>
                <a:latin typeface="Lato"/>
                <a:ea typeface="Helmet" pitchFamily="50" charset="-128"/>
                <a:cs typeface="Poppins" panose="00000500000000000000" pitchFamily="50" charset="0"/>
              </a:rPr>
              <a:t>SIMULATION: BRINGING LEARNING TO LIFE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83A25-A5DA-6B48-A68A-5CC9E1860D6E}"/>
              </a:ext>
            </a:extLst>
          </p:cNvPr>
          <p:cNvSpPr/>
          <p:nvPr/>
        </p:nvSpPr>
        <p:spPr>
          <a:xfrm>
            <a:off x="2349474" y="5283938"/>
            <a:ext cx="896495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ea typeface="Times New Roman" panose="02020603050405020304" pitchFamily="18" charset="0"/>
              </a:rPr>
              <a:t>χ</a:t>
            </a:r>
            <a:r>
              <a:rPr lang="en-US" sz="2000" b="1" baseline="30000" dirty="0">
                <a:ea typeface="Times New Roman" panose="02020603050405020304" pitchFamily="18" charset="0"/>
              </a:rPr>
              <a:t>2</a:t>
            </a:r>
            <a:r>
              <a:rPr lang="en-US" sz="2000" b="1" dirty="0">
                <a:ea typeface="Times New Roman" panose="02020603050405020304" pitchFamily="18" charset="0"/>
              </a:rPr>
              <a:t>(1, 4182) =2860.06, </a:t>
            </a:r>
            <a:r>
              <a:rPr lang="en-US" sz="2000" b="1" i="1" dirty="0">
                <a:ea typeface="Times New Roman" panose="02020603050405020304" pitchFamily="18" charset="0"/>
              </a:rPr>
              <a:t>P</a:t>
            </a:r>
            <a:r>
              <a:rPr lang="en-US" sz="2000" b="1" dirty="0">
                <a:ea typeface="Times New Roman" panose="02020603050405020304" pitchFamily="18" charset="0"/>
              </a:rPr>
              <a:t> = 0.0001, with large practical effect, φ = 0.83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Accounts for all deliveries and additional surgical cases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B4C4F1-2A7C-2A47-A016-09593519E5FF}"/>
              </a:ext>
            </a:extLst>
          </p:cNvPr>
          <p:cNvSpPr/>
          <p:nvPr/>
        </p:nvSpPr>
        <p:spPr>
          <a:xfrm>
            <a:off x="600364" y="299873"/>
            <a:ext cx="106708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>
                <a:latin typeface="+mj-lt"/>
                <a:cs typeface="Calibri" panose="020F0502020204030204" pitchFamily="34" charset="0"/>
              </a:rPr>
              <a:t>What Did We Find?: </a:t>
            </a:r>
            <a:r>
              <a:rPr lang="en-US" sz="3200" b="1" dirty="0">
                <a:latin typeface="+mj-lt"/>
                <a:cs typeface="Calibri" panose="020F0502020204030204" pitchFamily="34" charset="0"/>
              </a:rPr>
              <a:t>Process Measures (K3)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0364" y="1246841"/>
            <a:ext cx="108296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How many women received QBL process  post-training compared to pre-training?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58518" y="3752117"/>
            <a:ext cx="4794422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16.6% of 2195 women received QBL</a:t>
            </a:r>
          </a:p>
          <a:p>
            <a:pPr algn="ctr"/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20005" y="3752116"/>
            <a:ext cx="4794422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99.8% of 2218 women received QBL </a:t>
            </a:r>
          </a:p>
          <a:p>
            <a:pPr algn="ctr"/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58518" y="2994028"/>
            <a:ext cx="4794422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Pre-intervention QBL Rate</a:t>
            </a:r>
          </a:p>
          <a:p>
            <a:pPr algn="ctr"/>
            <a:r>
              <a:rPr lang="en-US" sz="2000" dirty="0"/>
              <a:t>September 1, 2018 – February 28, 2019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20005" y="2994027"/>
            <a:ext cx="4794422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Post-intervention QBL Rate</a:t>
            </a:r>
          </a:p>
          <a:p>
            <a:pPr algn="ctr"/>
            <a:r>
              <a:rPr lang="en-US" sz="2000" dirty="0"/>
              <a:t>March 1, 2019 – September 1, 2019</a:t>
            </a:r>
          </a:p>
        </p:txBody>
      </p:sp>
    </p:spTree>
    <p:extLst>
      <p:ext uri="{BB962C8B-B14F-4D97-AF65-F5344CB8AC3E}">
        <p14:creationId xmlns:p14="http://schemas.microsoft.com/office/powerpoint/2010/main" val="163836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2111EE7-2E5C-9E41-89FF-05248F79A477}"/>
              </a:ext>
            </a:extLst>
          </p:cNvPr>
          <p:cNvSpPr txBox="1"/>
          <p:nvPr/>
        </p:nvSpPr>
        <p:spPr>
          <a:xfrm>
            <a:off x="8311239" y="6248631"/>
            <a:ext cx="3448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spc="600" dirty="0">
                <a:solidFill>
                  <a:schemeClr val="tx2">
                    <a:lumMod val="50000"/>
                    <a:lumOff val="50000"/>
                  </a:schemeClr>
                </a:solidFill>
                <a:latin typeface="Lato"/>
                <a:ea typeface="Helmet" pitchFamily="50" charset="-128"/>
                <a:cs typeface="Poppins" panose="00000500000000000000" pitchFamily="50" charset="0"/>
              </a:rPr>
              <a:t>#IMSH2021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B94A3B-4F5C-A046-BAA8-CCA64624DFFA}"/>
              </a:ext>
            </a:extLst>
          </p:cNvPr>
          <p:cNvSpPr txBox="1"/>
          <p:nvPr/>
        </p:nvSpPr>
        <p:spPr>
          <a:xfrm>
            <a:off x="526023" y="6248630"/>
            <a:ext cx="7264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600" dirty="0">
                <a:solidFill>
                  <a:schemeClr val="tx2">
                    <a:lumMod val="50000"/>
                    <a:lumOff val="50000"/>
                  </a:schemeClr>
                </a:solidFill>
                <a:latin typeface="Lato"/>
                <a:ea typeface="Helmet" pitchFamily="50" charset="-128"/>
                <a:cs typeface="Poppins" panose="00000500000000000000" pitchFamily="50" charset="0"/>
              </a:rPr>
              <a:t>SIMULATION: BRINGING LEARNING TO LIFE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47A388-70C8-3545-AB67-5880F1E30E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2" b="12561"/>
          <a:stretch/>
        </p:blipFill>
        <p:spPr>
          <a:xfrm>
            <a:off x="6388455" y="1354163"/>
            <a:ext cx="4995687" cy="39267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415552-0645-5C43-9DD5-D3F98E8FEB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1" b="16435"/>
          <a:stretch/>
        </p:blipFill>
        <p:spPr>
          <a:xfrm>
            <a:off x="526023" y="1354732"/>
            <a:ext cx="4893872" cy="39142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A9319B-3592-7C4A-A869-0F5AEC2713AE}"/>
              </a:ext>
            </a:extLst>
          </p:cNvPr>
          <p:cNvSpPr/>
          <p:nvPr/>
        </p:nvSpPr>
        <p:spPr>
          <a:xfrm>
            <a:off x="1147482" y="5380081"/>
            <a:ext cx="3899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Transfusion rates increased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χ</a:t>
            </a:r>
            <a:r>
              <a:rPr lang="en-US" baseline="30000" dirty="0">
                <a:ea typeface="Times New Roman" panose="02020603050405020304" pitchFamily="18" charset="0"/>
              </a:rPr>
              <a:t>2</a:t>
            </a:r>
            <a:r>
              <a:rPr lang="en-US" dirty="0">
                <a:ea typeface="Times New Roman" panose="02020603050405020304" pitchFamily="18" charset="0"/>
              </a:rPr>
              <a:t> (1, 4182) = 4.122, </a:t>
            </a:r>
            <a:r>
              <a:rPr lang="en-US" i="1" dirty="0">
                <a:ea typeface="Times New Roman" panose="02020603050405020304" pitchFamily="18" charset="0"/>
              </a:rPr>
              <a:t>P</a:t>
            </a:r>
            <a:r>
              <a:rPr lang="en-US" dirty="0">
                <a:ea typeface="Times New Roman" panose="02020603050405020304" pitchFamily="18" charset="0"/>
              </a:rPr>
              <a:t> = 0.04</a:t>
            </a:r>
            <a:r>
              <a:rPr lang="en-US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8278F5-6677-9C42-B2E5-27868BFC6251}"/>
              </a:ext>
            </a:extLst>
          </p:cNvPr>
          <p:cNvSpPr/>
          <p:nvPr/>
        </p:nvSpPr>
        <p:spPr>
          <a:xfrm>
            <a:off x="6858000" y="5380081"/>
            <a:ext cx="4966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Rate of morbid case dropped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Statistical significance not reached, </a:t>
            </a:r>
            <a:r>
              <a:rPr lang="en-US" i="1" dirty="0">
                <a:ea typeface="Times New Roman" panose="02020603050405020304" pitchFamily="18" charset="0"/>
              </a:rPr>
              <a:t>P</a:t>
            </a:r>
            <a:r>
              <a:rPr lang="en-US" dirty="0">
                <a:ea typeface="Times New Roman" panose="02020603050405020304" pitchFamily="18" charset="0"/>
              </a:rPr>
              <a:t> = 0.14</a:t>
            </a:r>
            <a:r>
              <a:rPr lang="en-US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B4C4F1-2A7C-2A47-A016-09593519E5FF}"/>
              </a:ext>
            </a:extLst>
          </p:cNvPr>
          <p:cNvSpPr/>
          <p:nvPr/>
        </p:nvSpPr>
        <p:spPr>
          <a:xfrm>
            <a:off x="600364" y="299873"/>
            <a:ext cx="106708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>
                <a:latin typeface="+mj-lt"/>
                <a:cs typeface="Calibri" panose="020F0502020204030204" pitchFamily="34" charset="0"/>
              </a:rPr>
              <a:t>What Did We Find?: </a:t>
            </a:r>
            <a:r>
              <a:rPr lang="en-US" sz="3200" b="1" dirty="0">
                <a:latin typeface="+mj-lt"/>
                <a:cs typeface="Calibri" panose="020F0502020204030204" pitchFamily="34" charset="0"/>
              </a:rPr>
              <a:t>Patient Outcomes</a:t>
            </a:r>
          </a:p>
        </p:txBody>
      </p:sp>
    </p:spTree>
    <p:extLst>
      <p:ext uri="{BB962C8B-B14F-4D97-AF65-F5344CB8AC3E}">
        <p14:creationId xmlns:p14="http://schemas.microsoft.com/office/powerpoint/2010/main" val="8075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24">
            <a:extLst>
              <a:ext uri="{FF2B5EF4-FFF2-40B4-BE49-F238E27FC236}">
                <a16:creationId xmlns:a16="http://schemas.microsoft.com/office/drawing/2014/main" id="{F05B2054-CEDE-4846-B08D-6B1C3BFEB21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2" b="17772"/>
          <a:stretch>
            <a:fillRect/>
          </a:stretch>
        </p:blipFill>
        <p:spPr>
          <a:xfrm>
            <a:off x="0" y="-143439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2111EE7-2E5C-9E41-89FF-05248F79A477}"/>
              </a:ext>
            </a:extLst>
          </p:cNvPr>
          <p:cNvSpPr txBox="1"/>
          <p:nvPr/>
        </p:nvSpPr>
        <p:spPr>
          <a:xfrm>
            <a:off x="8311239" y="6248631"/>
            <a:ext cx="3448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spc="600">
                <a:solidFill>
                  <a:schemeClr val="tx2">
                    <a:lumMod val="50000"/>
                    <a:lumOff val="50000"/>
                  </a:schemeClr>
                </a:solidFill>
                <a:latin typeface="Lato"/>
                <a:ea typeface="Helmet" pitchFamily="50" charset="-128"/>
                <a:cs typeface="Poppins" panose="00000500000000000000" pitchFamily="50" charset="0"/>
              </a:rPr>
              <a:t>#IMSH2021</a:t>
            </a:r>
            <a:endParaRPr lang="en-US" sz="1400" spc="600" dirty="0">
              <a:solidFill>
                <a:schemeClr val="tx2">
                  <a:lumMod val="50000"/>
                  <a:lumOff val="50000"/>
                </a:schemeClr>
              </a:solidFill>
              <a:latin typeface="Lato"/>
              <a:ea typeface="Helmet" pitchFamily="50" charset="-128"/>
              <a:cs typeface="Poppins" panose="00000500000000000000" pitchFamily="50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B94A3B-4F5C-A046-BAA8-CCA64624DFFA}"/>
              </a:ext>
            </a:extLst>
          </p:cNvPr>
          <p:cNvSpPr txBox="1"/>
          <p:nvPr/>
        </p:nvSpPr>
        <p:spPr>
          <a:xfrm>
            <a:off x="526023" y="6248630"/>
            <a:ext cx="6816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600" dirty="0">
                <a:solidFill>
                  <a:schemeClr val="tx2">
                    <a:lumMod val="50000"/>
                    <a:lumOff val="50000"/>
                  </a:schemeClr>
                </a:solidFill>
                <a:latin typeface="Lato"/>
                <a:ea typeface="Helmet" pitchFamily="50" charset="-128"/>
                <a:cs typeface="Poppins" panose="00000500000000000000" pitchFamily="50" charset="0"/>
              </a:rPr>
              <a:t>SIMULATION: BRINGING LEARNING TO LIFE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BFC43A-F3A2-1943-9F46-FBC1BAED4FAF}"/>
              </a:ext>
            </a:extLst>
          </p:cNvPr>
          <p:cNvSpPr txBox="1">
            <a:spLocks/>
          </p:cNvSpPr>
          <p:nvPr/>
        </p:nvSpPr>
        <p:spPr>
          <a:xfrm>
            <a:off x="711200" y="955972"/>
            <a:ext cx="7670800" cy="4616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2E6242-7B06-2349-8A71-289566A214AF}"/>
              </a:ext>
            </a:extLst>
          </p:cNvPr>
          <p:cNvSpPr txBox="1"/>
          <p:nvPr/>
        </p:nvSpPr>
        <p:spPr>
          <a:xfrm>
            <a:off x="1720836" y="143439"/>
            <a:ext cx="2995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+mj-lt"/>
              </a:rPr>
              <a:t>Limitations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E616A4-4928-B34D-9F91-4593BE629E8A}"/>
              </a:ext>
            </a:extLst>
          </p:cNvPr>
          <p:cNvSpPr txBox="1"/>
          <p:nvPr/>
        </p:nvSpPr>
        <p:spPr>
          <a:xfrm>
            <a:off x="711200" y="1578769"/>
            <a:ext cx="1180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26024" y="655919"/>
            <a:ext cx="5513008" cy="54238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EDA9A6-EA2B-C745-B2F5-6A9BA460E496}"/>
              </a:ext>
            </a:extLst>
          </p:cNvPr>
          <p:cNvSpPr/>
          <p:nvPr/>
        </p:nvSpPr>
        <p:spPr>
          <a:xfrm>
            <a:off x="612522" y="877546"/>
            <a:ext cx="521233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Times New Roman" panose="02020603050405020304" pitchFamily="18" charset="0"/>
              </a:rPr>
              <a:t>Because program preceded implementation of patient safety bundle,</a:t>
            </a:r>
          </a:p>
          <a:p>
            <a:pPr marL="800078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Times New Roman" panose="02020603050405020304" pitchFamily="18" charset="0"/>
              </a:rPr>
              <a:t>we cannot attribute patient outcomes solely to QBL component of the training program</a:t>
            </a:r>
          </a:p>
          <a:p>
            <a:pPr marL="800078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Times New Roman" panose="02020603050405020304" pitchFamily="18" charset="0"/>
              </a:rPr>
              <a:t>patient demographics were not captured and not considered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Times New Roman" panose="02020603050405020304" pitchFamily="18" charset="0"/>
              </a:rPr>
              <a:t>We were not able to report comparisons of different standardized QBLs’ 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Times New Roman" panose="02020603050405020304" pitchFamily="18" charset="0"/>
              </a:rPr>
              <a:t>Because train-the-trainer program preceded large-scale training and roll-out of patient safety bundle with the 26 champions, </a:t>
            </a:r>
          </a:p>
          <a:p>
            <a:pPr marL="800078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Times New Roman" panose="02020603050405020304" pitchFamily="18" charset="0"/>
              </a:rPr>
              <a:t>we were unable to parse out the exact benefit the simulation component had on process and patient outcomes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DFF9B1-6690-0844-A4DD-36D5E5DC7188}"/>
              </a:ext>
            </a:extLst>
          </p:cNvPr>
          <p:cNvSpPr txBox="1"/>
          <p:nvPr/>
        </p:nvSpPr>
        <p:spPr>
          <a:xfrm>
            <a:off x="8287524" y="143439"/>
            <a:ext cx="154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+mj-lt"/>
              </a:rPr>
              <a:t>Lessons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57319" y="661986"/>
            <a:ext cx="5212335" cy="54238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A9D4BE-4E8E-A746-BAB9-D52310B2F5BB}"/>
              </a:ext>
            </a:extLst>
          </p:cNvPr>
          <p:cNvSpPr/>
          <p:nvPr/>
        </p:nvSpPr>
        <p:spPr>
          <a:xfrm>
            <a:off x="6288597" y="877546"/>
            <a:ext cx="517411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Times New Roman" panose="02020603050405020304" pitchFamily="18" charset="0"/>
              </a:rPr>
              <a:t>Simulation-Effective Tool</a:t>
            </a:r>
          </a:p>
          <a:p>
            <a:pPr marL="742928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Times New Roman" panose="02020603050405020304" pitchFamily="18" charset="0"/>
              </a:rPr>
              <a:t>This work demonstrates that simulation can be applied successfully to improve standards-of-care processes</a:t>
            </a:r>
          </a:p>
          <a:p>
            <a:pPr lvl="1"/>
            <a:endParaRPr lang="en-US" sz="2000" dirty="0"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Times New Roman" panose="02020603050405020304" pitchFamily="18" charset="0"/>
              </a:rPr>
              <a:t>Simulation Center-Key component QI infrastructure</a:t>
            </a:r>
          </a:p>
          <a:p>
            <a:pPr marL="742928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Times New Roman" panose="02020603050405020304" pitchFamily="18" charset="0"/>
              </a:rPr>
              <a:t>Bidirectional relationship between simulation center and clinical site</a:t>
            </a:r>
          </a:p>
          <a:p>
            <a:pPr lvl="1"/>
            <a:endParaRPr lang="en-US" sz="2000" dirty="0"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Times New Roman" panose="02020603050405020304" pitchFamily="18" charset="0"/>
              </a:rPr>
              <a:t>Champions</a:t>
            </a:r>
          </a:p>
          <a:p>
            <a:pPr marL="742928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Times New Roman" panose="02020603050405020304" pitchFamily="18" charset="0"/>
              </a:rPr>
              <a:t>Dedicated nursing staff key for:</a:t>
            </a:r>
          </a:p>
          <a:p>
            <a:pPr marL="1200104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Times New Roman" panose="02020603050405020304" pitchFamily="18" charset="0"/>
              </a:rPr>
              <a:t>Implementation</a:t>
            </a:r>
          </a:p>
          <a:p>
            <a:pPr marL="1200104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Times New Roman" panose="02020603050405020304" pitchFamily="18" charset="0"/>
              </a:rPr>
              <a:t>Uptake</a:t>
            </a:r>
          </a:p>
          <a:p>
            <a:pPr marL="1200104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Times New Roman" panose="02020603050405020304" pitchFamily="18" charset="0"/>
              </a:rPr>
              <a:t>Adoption</a:t>
            </a:r>
          </a:p>
          <a:p>
            <a:pPr marL="1200104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Times New Roman" panose="02020603050405020304" pitchFamily="18" charset="0"/>
              </a:rPr>
              <a:t>Sustainability </a:t>
            </a:r>
          </a:p>
        </p:txBody>
      </p:sp>
    </p:spTree>
    <p:extLst>
      <p:ext uri="{BB962C8B-B14F-4D97-AF65-F5344CB8AC3E}">
        <p14:creationId xmlns:p14="http://schemas.microsoft.com/office/powerpoint/2010/main" val="9607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  <p:bldP spid="15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Temple Dojo">
      <a:dk1>
        <a:srgbClr val="790B12"/>
      </a:dk1>
      <a:lt1>
        <a:sysClr val="window" lastClr="FFFFFF"/>
      </a:lt1>
      <a:dk2>
        <a:srgbClr val="000000"/>
      </a:dk2>
      <a:lt2>
        <a:srgbClr val="F8F8F8"/>
      </a:lt2>
      <a:accent1>
        <a:srgbClr val="4D1A09"/>
      </a:accent1>
      <a:accent2>
        <a:srgbClr val="589EA5"/>
      </a:accent2>
      <a:accent3>
        <a:srgbClr val="E2C042"/>
      </a:accent3>
      <a:accent4>
        <a:srgbClr val="4F442B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51113</TotalTime>
  <Words>759</Words>
  <Application>Microsoft Macintosh PowerPoint</Application>
  <PresentationFormat>Widescreen</PresentationFormat>
  <Paragraphs>129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Lato</vt:lpstr>
      <vt:lpstr>Playfair 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Dewa</dc:creator>
  <cp:lastModifiedBy>Hayes, Cindy</cp:lastModifiedBy>
  <cp:revision>3180</cp:revision>
  <dcterms:created xsi:type="dcterms:W3CDTF">2014-10-14T06:21:58Z</dcterms:created>
  <dcterms:modified xsi:type="dcterms:W3CDTF">2020-12-31T20:46:41Z</dcterms:modified>
  <cp:category>Natural</cp:category>
</cp:coreProperties>
</file>