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
      <p:font typeface="Merriweather"/>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08">
          <p15:clr>
            <a:srgbClr val="A4A3A4"/>
          </p15:clr>
        </p15:guide>
        <p15:guide id="2" pos="240">
          <p15:clr>
            <a:srgbClr val="A4A3A4"/>
          </p15:clr>
        </p15:guide>
        <p15:guide id="3" pos="7440">
          <p15:clr>
            <a:srgbClr val="A4A3A4"/>
          </p15:clr>
        </p15:guide>
        <p15:guide id="4" orient="horz" pos="4080">
          <p15:clr>
            <a:srgbClr val="A4A3A4"/>
          </p15:clr>
        </p15:guide>
        <p15:guide id="5" orient="horz" pos="240">
          <p15:clr>
            <a:srgbClr val="A4A3A4"/>
          </p15:clr>
        </p15:guide>
        <p15:guide id="6" orient="horz" pos="1512">
          <p15:clr>
            <a:srgbClr val="A4A3A4"/>
          </p15:clr>
        </p15:guide>
        <p15:guide id="7" pos="2664">
          <p15:clr>
            <a:srgbClr val="A4A3A4"/>
          </p15:clr>
        </p15:guide>
        <p15:guide id="8" pos="5016">
          <p15:clr>
            <a:srgbClr val="A4A3A4"/>
          </p15:clr>
        </p15:guide>
      </p15:sldGuideLst>
    </p:ext>
    <p:ext uri="http://customooxmlschemas.google.com/">
      <go:slidesCustomData xmlns:go="http://customooxmlschemas.google.com/" r:id="rId41" roundtripDataSignature="AMtx7mg4IlMIE0EztApnJtPZ6ROzx+FT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08" orient="horz"/>
        <p:guide pos="240"/>
        <p:guide pos="7440"/>
        <p:guide pos="4080" orient="horz"/>
        <p:guide pos="240" orient="horz"/>
        <p:guide pos="1512" orient="horz"/>
        <p:guide pos="2664"/>
        <p:guide pos="50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Merriweather-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39" Type="http://schemas.openxmlformats.org/officeDocument/2006/relationships/font" Target="fonts/Merriweather-italic.fntdata"/><Relationship Id="rId16" Type="http://schemas.openxmlformats.org/officeDocument/2006/relationships/slide" Target="slides/slide11.xml"/><Relationship Id="rId38" Type="http://schemas.openxmlformats.org/officeDocument/2006/relationships/font" Target="fonts/Merriweather-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estga.edu/~dturner/PDCA.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estga.edu/~dturner/PDCA.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estga.edu/~dturner/PDCA.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900">
                <a:latin typeface="Arial"/>
                <a:ea typeface="Arial"/>
                <a:cs typeface="Arial"/>
                <a:sym typeface="Arial"/>
              </a:rPr>
              <a:t>Faculty Introductions and Disclosures - Cynthia (5 minutes)</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855fa2b8a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Brian</a:t>
            </a:r>
            <a:endParaRPr/>
          </a:p>
        </p:txBody>
      </p:sp>
      <p:sp>
        <p:nvSpPr>
          <p:cNvPr id="237" name="Google Shape;237;ga855fa2b8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855fa2b8a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Brian</a:t>
            </a:r>
            <a:endParaRPr/>
          </a:p>
        </p:txBody>
      </p:sp>
      <p:sp>
        <p:nvSpPr>
          <p:cNvPr id="245" name="Google Shape;245;ga855fa2b8a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d73ae0ca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10 minutes total</a:t>
            </a:r>
            <a:endParaRPr b="1" sz="9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900">
                <a:latin typeface="Arial"/>
                <a:ea typeface="Arial"/>
                <a:cs typeface="Arial"/>
                <a:sym typeface="Arial"/>
              </a:rPr>
              <a:t>Why?</a:t>
            </a:r>
            <a:endParaRPr b="1" sz="9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900">
                <a:latin typeface="Arial"/>
                <a:ea typeface="Arial"/>
                <a:cs typeface="Arial"/>
                <a:sym typeface="Arial"/>
              </a:rPr>
              <a:t>Why do we need organization?</a:t>
            </a:r>
            <a:endParaRPr b="1" sz="9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900">
                <a:latin typeface="Arial"/>
                <a:ea typeface="Arial"/>
                <a:cs typeface="Arial"/>
                <a:sym typeface="Arial"/>
              </a:rPr>
              <a:t>Efficiency; tracking; security; availability</a:t>
            </a:r>
            <a:endParaRPr b="1" sz="9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900">
                <a:latin typeface="Arial"/>
                <a:ea typeface="Arial"/>
                <a:cs typeface="Arial"/>
                <a:sym typeface="Arial"/>
              </a:rPr>
              <a:t>Each of us takes 2 minutes to explain why we need organization</a:t>
            </a:r>
            <a:endParaRPr/>
          </a:p>
        </p:txBody>
      </p:sp>
      <p:sp>
        <p:nvSpPr>
          <p:cNvPr id="255" name="Google Shape;255;gad73ae0ca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d6cead901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10 minutes - Devin</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How?</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Electronic, records, database</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Cognitive aids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Physical, supplies</a:t>
            </a:r>
            <a:endParaRPr b="1" sz="900">
              <a:latin typeface="Arial"/>
              <a:ea typeface="Arial"/>
              <a:cs typeface="Arial"/>
              <a:sym typeface="Arial"/>
            </a:endParaRPr>
          </a:p>
        </p:txBody>
      </p:sp>
      <p:sp>
        <p:nvSpPr>
          <p:cNvPr id="263" name="Google Shape;263;gad6cead901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e80e152a0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10 minutes - Devin</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How?</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Electronic, records, database</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Cognitive aids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Physical, supplies</a:t>
            </a:r>
            <a:endParaRPr b="1" sz="900">
              <a:latin typeface="Arial"/>
              <a:ea typeface="Arial"/>
              <a:cs typeface="Arial"/>
              <a:sym typeface="Arial"/>
            </a:endParaRPr>
          </a:p>
        </p:txBody>
      </p:sp>
      <p:sp>
        <p:nvSpPr>
          <p:cNvPr id="272" name="Google Shape;272;gae80e152a0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e80e152a0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10 minutes - Devin</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How?</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Electronic, records, database</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Cognitive aids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Physical, supplies</a:t>
            </a:r>
            <a:endParaRPr b="1" sz="900">
              <a:latin typeface="Arial"/>
              <a:ea typeface="Arial"/>
              <a:cs typeface="Arial"/>
              <a:sym typeface="Arial"/>
            </a:endParaRPr>
          </a:p>
        </p:txBody>
      </p:sp>
      <p:sp>
        <p:nvSpPr>
          <p:cNvPr id="281" name="Google Shape;281;gae80e152a0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ad6cead901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Kati - 10</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How?</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Processes, communication</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Scheduling, capacities, changes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COVID process updates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lang="en-US" sz="950">
                <a:solidFill>
                  <a:srgbClr val="202122"/>
                </a:solidFill>
                <a:highlight>
                  <a:srgbClr val="EAF3FF"/>
                </a:highlight>
                <a:latin typeface="Arial"/>
                <a:ea typeface="Arial"/>
                <a:cs typeface="Arial"/>
                <a:sym typeface="Arial"/>
              </a:rPr>
              <a:t> </a:t>
            </a:r>
            <a:r>
              <a:rPr lang="en-US" sz="950">
                <a:solidFill>
                  <a:srgbClr val="202122"/>
                </a:solidFill>
                <a:latin typeface="Arial"/>
                <a:ea typeface="Arial"/>
                <a:cs typeface="Arial"/>
                <a:sym typeface="Arial"/>
              </a:rPr>
              <a:t>Branson, R. K., Rayner, G. T., Cox, J. L., Furman, J. P., King, F. J., Hannum, W. H. (1975). Interservice procedures for instructional systems development. (5 vols.) (TRADOC Pam 350-30 NAVEDTRA 106A). Ft. Monroe, VA: U.S. Army Training and Doctrine Command, August 1975. (NTIS No. ADA 019 486 through ADA 019 490).</a:t>
            </a:r>
            <a:endParaRPr sz="950">
              <a:solidFill>
                <a:srgbClr val="20212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950">
              <a:solidFill>
                <a:srgbClr val="202122"/>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950">
                <a:solidFill>
                  <a:srgbClr val="202122"/>
                </a:solidFill>
                <a:highlight>
                  <a:srgbClr val="EAF3FF"/>
                </a:highlight>
                <a:latin typeface="Arial"/>
                <a:ea typeface="Arial"/>
                <a:cs typeface="Arial"/>
                <a:sym typeface="Arial"/>
              </a:rPr>
              <a:t> </a:t>
            </a:r>
            <a:r>
              <a:rPr lang="en-US" sz="950">
                <a:solidFill>
                  <a:srgbClr val="202122"/>
                </a:solidFill>
                <a:latin typeface="Arial"/>
                <a:ea typeface="Arial"/>
                <a:cs typeface="Arial"/>
                <a:sym typeface="Arial"/>
              </a:rPr>
              <a:t>Moen, Ronald; Norman, Clifford. </a:t>
            </a:r>
            <a:r>
              <a:rPr lang="en-US" sz="950">
                <a:solidFill>
                  <a:srgbClr val="663366"/>
                </a:solidFill>
                <a:uFill>
                  <a:noFill/>
                </a:uFill>
                <a:latin typeface="Arial"/>
                <a:ea typeface="Arial"/>
                <a:cs typeface="Arial"/>
                <a:sym typeface="Arial"/>
                <a:hlinkClick r:id="rId2">
                  <a:extLst>
                    <a:ext uri="{A12FA001-AC4F-418D-AE19-62706E023703}">
                      <ahyp:hlinkClr val="tx"/>
                    </a:ext>
                  </a:extLst>
                </a:hlinkClick>
              </a:rPr>
              <a:t>"Evolution of the PDCA cycle"</a:t>
            </a:r>
            <a:r>
              <a:rPr lang="en-US" sz="950">
                <a:solidFill>
                  <a:srgbClr val="202122"/>
                </a:solidFill>
                <a:latin typeface="Arial"/>
                <a:ea typeface="Arial"/>
                <a:cs typeface="Arial"/>
                <a:sym typeface="Arial"/>
              </a:rPr>
              <a:t> </a:t>
            </a:r>
            <a:r>
              <a:rPr lang="en-US" sz="900">
                <a:solidFill>
                  <a:srgbClr val="202122"/>
                </a:solidFill>
                <a:latin typeface="Arial"/>
                <a:ea typeface="Arial"/>
                <a:cs typeface="Arial"/>
                <a:sym typeface="Arial"/>
              </a:rPr>
              <a:t>(PDF)</a:t>
            </a:r>
            <a:r>
              <a:rPr lang="en-US" sz="950">
                <a:solidFill>
                  <a:srgbClr val="202122"/>
                </a:solidFill>
                <a:latin typeface="Arial"/>
                <a:ea typeface="Arial"/>
                <a:cs typeface="Arial"/>
                <a:sym typeface="Arial"/>
              </a:rPr>
              <a:t>. </a:t>
            </a:r>
            <a:r>
              <a:rPr i="1" lang="en-US" sz="950">
                <a:solidFill>
                  <a:srgbClr val="202122"/>
                </a:solidFill>
                <a:latin typeface="Arial"/>
                <a:ea typeface="Arial"/>
                <a:cs typeface="Arial"/>
                <a:sym typeface="Arial"/>
              </a:rPr>
              <a:t>westga.edu</a:t>
            </a:r>
            <a:r>
              <a:rPr lang="en-US" sz="950">
                <a:solidFill>
                  <a:srgbClr val="202122"/>
                </a:solidFill>
                <a:latin typeface="Arial"/>
                <a:ea typeface="Arial"/>
                <a:cs typeface="Arial"/>
                <a:sym typeface="Arial"/>
              </a:rPr>
              <a:t>. Paper delivered to the Asian Network for Quality Conference in Tokyo on September 17, 2009. Retrieved 1 October 2011.</a:t>
            </a:r>
            <a:endParaRPr sz="950">
              <a:solidFill>
                <a:srgbClr val="202122"/>
              </a:solidFill>
              <a:latin typeface="Arial"/>
              <a:ea typeface="Arial"/>
              <a:cs typeface="Arial"/>
              <a:sym typeface="Arial"/>
            </a:endParaRPr>
          </a:p>
        </p:txBody>
      </p:sp>
      <p:sp>
        <p:nvSpPr>
          <p:cNvPr id="290" name="Google Shape;290;gad6cead901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add9c7564c_1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Kati - 10</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How?</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Processes, communication</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Scheduling, capacities, changes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COVID process updates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lang="en-US" sz="950">
                <a:solidFill>
                  <a:srgbClr val="202122"/>
                </a:solidFill>
                <a:highlight>
                  <a:srgbClr val="EAF3FF"/>
                </a:highlight>
                <a:latin typeface="Arial"/>
                <a:ea typeface="Arial"/>
                <a:cs typeface="Arial"/>
                <a:sym typeface="Arial"/>
              </a:rPr>
              <a:t> </a:t>
            </a:r>
            <a:r>
              <a:rPr lang="en-US" sz="950">
                <a:solidFill>
                  <a:srgbClr val="202122"/>
                </a:solidFill>
                <a:latin typeface="Arial"/>
                <a:ea typeface="Arial"/>
                <a:cs typeface="Arial"/>
                <a:sym typeface="Arial"/>
              </a:rPr>
              <a:t>Branson, R. K., Rayner, G. T., Cox, J. L., Furman, J. P., King, F. J., Hannum, W. H. (1975). Interservice procedures for instructional systems development. (5 vols.) (TRADOC Pam 350-30 NAVEDTRA 106A). Ft. Monroe, VA: U.S. Army Training and Doctrine Command, August 1975. (NTIS No. ADA 019 486 through ADA 019 490).</a:t>
            </a:r>
            <a:endParaRPr sz="950">
              <a:solidFill>
                <a:srgbClr val="20212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950">
              <a:solidFill>
                <a:srgbClr val="202122"/>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950">
                <a:solidFill>
                  <a:srgbClr val="202122"/>
                </a:solidFill>
                <a:highlight>
                  <a:srgbClr val="EAF3FF"/>
                </a:highlight>
                <a:latin typeface="Arial"/>
                <a:ea typeface="Arial"/>
                <a:cs typeface="Arial"/>
                <a:sym typeface="Arial"/>
              </a:rPr>
              <a:t> </a:t>
            </a:r>
            <a:r>
              <a:rPr lang="en-US" sz="950">
                <a:solidFill>
                  <a:srgbClr val="202122"/>
                </a:solidFill>
                <a:latin typeface="Arial"/>
                <a:ea typeface="Arial"/>
                <a:cs typeface="Arial"/>
                <a:sym typeface="Arial"/>
              </a:rPr>
              <a:t>Moen, Ronald; Norman, Clifford. </a:t>
            </a:r>
            <a:r>
              <a:rPr lang="en-US" sz="950">
                <a:solidFill>
                  <a:srgbClr val="663366"/>
                </a:solidFill>
                <a:uFill>
                  <a:noFill/>
                </a:uFill>
                <a:latin typeface="Arial"/>
                <a:ea typeface="Arial"/>
                <a:cs typeface="Arial"/>
                <a:sym typeface="Arial"/>
                <a:hlinkClick r:id="rId2">
                  <a:extLst>
                    <a:ext uri="{A12FA001-AC4F-418D-AE19-62706E023703}">
                      <ahyp:hlinkClr val="tx"/>
                    </a:ext>
                  </a:extLst>
                </a:hlinkClick>
              </a:rPr>
              <a:t>"Evolution of the PDCA cycle"</a:t>
            </a:r>
            <a:r>
              <a:rPr lang="en-US" sz="950">
                <a:solidFill>
                  <a:srgbClr val="202122"/>
                </a:solidFill>
                <a:latin typeface="Arial"/>
                <a:ea typeface="Arial"/>
                <a:cs typeface="Arial"/>
                <a:sym typeface="Arial"/>
              </a:rPr>
              <a:t> </a:t>
            </a:r>
            <a:r>
              <a:rPr lang="en-US" sz="900">
                <a:solidFill>
                  <a:srgbClr val="202122"/>
                </a:solidFill>
                <a:latin typeface="Arial"/>
                <a:ea typeface="Arial"/>
                <a:cs typeface="Arial"/>
                <a:sym typeface="Arial"/>
              </a:rPr>
              <a:t>(PDF)</a:t>
            </a:r>
            <a:r>
              <a:rPr lang="en-US" sz="950">
                <a:solidFill>
                  <a:srgbClr val="202122"/>
                </a:solidFill>
                <a:latin typeface="Arial"/>
                <a:ea typeface="Arial"/>
                <a:cs typeface="Arial"/>
                <a:sym typeface="Arial"/>
              </a:rPr>
              <a:t>. </a:t>
            </a:r>
            <a:r>
              <a:rPr i="1" lang="en-US" sz="950">
                <a:solidFill>
                  <a:srgbClr val="202122"/>
                </a:solidFill>
                <a:latin typeface="Arial"/>
                <a:ea typeface="Arial"/>
                <a:cs typeface="Arial"/>
                <a:sym typeface="Arial"/>
              </a:rPr>
              <a:t>westga.edu</a:t>
            </a:r>
            <a:r>
              <a:rPr lang="en-US" sz="950">
                <a:solidFill>
                  <a:srgbClr val="202122"/>
                </a:solidFill>
                <a:latin typeface="Arial"/>
                <a:ea typeface="Arial"/>
                <a:cs typeface="Arial"/>
                <a:sym typeface="Arial"/>
              </a:rPr>
              <a:t>. Paper delivered to the Asian Network for Quality Conference in Tokyo on September 17, 2009. Retrieved 1 October 2011.</a:t>
            </a:r>
            <a:endParaRPr sz="950">
              <a:solidFill>
                <a:srgbClr val="202122"/>
              </a:solidFill>
              <a:latin typeface="Arial"/>
              <a:ea typeface="Arial"/>
              <a:cs typeface="Arial"/>
              <a:sym typeface="Arial"/>
            </a:endParaRPr>
          </a:p>
        </p:txBody>
      </p:sp>
      <p:sp>
        <p:nvSpPr>
          <p:cNvPr id="298" name="Google Shape;298;gadd9c7564c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add9c7564c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Kati - 10</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How?</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Processes, communication</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Scheduling, capacities, changes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COVID process updates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lang="en-US" sz="950">
                <a:solidFill>
                  <a:srgbClr val="202122"/>
                </a:solidFill>
                <a:highlight>
                  <a:srgbClr val="EAF3FF"/>
                </a:highlight>
                <a:latin typeface="Arial"/>
                <a:ea typeface="Arial"/>
                <a:cs typeface="Arial"/>
                <a:sym typeface="Arial"/>
              </a:rPr>
              <a:t> </a:t>
            </a:r>
            <a:r>
              <a:rPr lang="en-US" sz="950">
                <a:solidFill>
                  <a:srgbClr val="202122"/>
                </a:solidFill>
                <a:latin typeface="Arial"/>
                <a:ea typeface="Arial"/>
                <a:cs typeface="Arial"/>
                <a:sym typeface="Arial"/>
              </a:rPr>
              <a:t>Branson, R. K., Rayner, G. T., Cox, J. L., Furman, J. P., King, F. J., Hannum, W. H. (1975). Interservice procedures for instructional systems development. (5 vols.) (TRADOC Pam 350-30 NAVEDTRA 106A). Ft. Monroe, VA: U.S. Army Training and Doctrine Command, August 1975. (NTIS No. ADA 019 486 through ADA 019 490).</a:t>
            </a:r>
            <a:endParaRPr sz="950">
              <a:solidFill>
                <a:srgbClr val="20212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950">
              <a:solidFill>
                <a:srgbClr val="202122"/>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950">
                <a:solidFill>
                  <a:srgbClr val="202122"/>
                </a:solidFill>
                <a:highlight>
                  <a:srgbClr val="EAF3FF"/>
                </a:highlight>
                <a:latin typeface="Arial"/>
                <a:ea typeface="Arial"/>
                <a:cs typeface="Arial"/>
                <a:sym typeface="Arial"/>
              </a:rPr>
              <a:t> </a:t>
            </a:r>
            <a:r>
              <a:rPr lang="en-US" sz="950">
                <a:solidFill>
                  <a:srgbClr val="202122"/>
                </a:solidFill>
                <a:latin typeface="Arial"/>
                <a:ea typeface="Arial"/>
                <a:cs typeface="Arial"/>
                <a:sym typeface="Arial"/>
              </a:rPr>
              <a:t>Moen, Ronald; Norman, Clifford. </a:t>
            </a:r>
            <a:r>
              <a:rPr lang="en-US" sz="950">
                <a:solidFill>
                  <a:srgbClr val="663366"/>
                </a:solidFill>
                <a:uFill>
                  <a:noFill/>
                </a:uFill>
                <a:latin typeface="Arial"/>
                <a:ea typeface="Arial"/>
                <a:cs typeface="Arial"/>
                <a:sym typeface="Arial"/>
                <a:hlinkClick r:id="rId2">
                  <a:extLst>
                    <a:ext uri="{A12FA001-AC4F-418D-AE19-62706E023703}">
                      <ahyp:hlinkClr val="tx"/>
                    </a:ext>
                  </a:extLst>
                </a:hlinkClick>
              </a:rPr>
              <a:t>"Evolution of the PDCA cycle"</a:t>
            </a:r>
            <a:r>
              <a:rPr lang="en-US" sz="950">
                <a:solidFill>
                  <a:srgbClr val="202122"/>
                </a:solidFill>
                <a:latin typeface="Arial"/>
                <a:ea typeface="Arial"/>
                <a:cs typeface="Arial"/>
                <a:sym typeface="Arial"/>
              </a:rPr>
              <a:t> </a:t>
            </a:r>
            <a:r>
              <a:rPr lang="en-US" sz="900">
                <a:solidFill>
                  <a:srgbClr val="202122"/>
                </a:solidFill>
                <a:latin typeface="Arial"/>
                <a:ea typeface="Arial"/>
                <a:cs typeface="Arial"/>
                <a:sym typeface="Arial"/>
              </a:rPr>
              <a:t>(PDF)</a:t>
            </a:r>
            <a:r>
              <a:rPr lang="en-US" sz="950">
                <a:solidFill>
                  <a:srgbClr val="202122"/>
                </a:solidFill>
                <a:latin typeface="Arial"/>
                <a:ea typeface="Arial"/>
                <a:cs typeface="Arial"/>
                <a:sym typeface="Arial"/>
              </a:rPr>
              <a:t>. </a:t>
            </a:r>
            <a:r>
              <a:rPr i="1" lang="en-US" sz="950">
                <a:solidFill>
                  <a:srgbClr val="202122"/>
                </a:solidFill>
                <a:latin typeface="Arial"/>
                <a:ea typeface="Arial"/>
                <a:cs typeface="Arial"/>
                <a:sym typeface="Arial"/>
              </a:rPr>
              <a:t>westga.edu</a:t>
            </a:r>
            <a:r>
              <a:rPr lang="en-US" sz="950">
                <a:solidFill>
                  <a:srgbClr val="202122"/>
                </a:solidFill>
                <a:latin typeface="Arial"/>
                <a:ea typeface="Arial"/>
                <a:cs typeface="Arial"/>
                <a:sym typeface="Arial"/>
              </a:rPr>
              <a:t>. Paper delivered to the Asian Network for Quality Conference in Tokyo on September 17, 2009. Retrieved 1 October 2011.</a:t>
            </a:r>
            <a:endParaRPr sz="950">
              <a:solidFill>
                <a:srgbClr val="202122"/>
              </a:solidFill>
              <a:latin typeface="Arial"/>
              <a:ea typeface="Arial"/>
              <a:cs typeface="Arial"/>
              <a:sym typeface="Arial"/>
            </a:endParaRPr>
          </a:p>
        </p:txBody>
      </p:sp>
      <p:sp>
        <p:nvSpPr>
          <p:cNvPr id="306" name="Google Shape;306;gadd9c7564c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ad6cead901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Lauren - 10</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FAQs</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How do I begin building organization? Start small, best to just start</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Build on what you have. Duplicate existing</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What works and what doesn’t, for me?</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Resource guide/list</a:t>
            </a:r>
            <a:endParaRPr b="1" sz="900">
              <a:latin typeface="Arial"/>
              <a:ea typeface="Arial"/>
              <a:cs typeface="Arial"/>
              <a:sym typeface="Arial"/>
            </a:endParaRPr>
          </a:p>
        </p:txBody>
      </p:sp>
      <p:sp>
        <p:nvSpPr>
          <p:cNvPr id="314" name="Google Shape;314;gad6cead901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ad6cead901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900">
                <a:latin typeface="Arial"/>
                <a:ea typeface="Arial"/>
                <a:cs typeface="Arial"/>
                <a:sym typeface="Arial"/>
              </a:rPr>
              <a:t>WRAP IT UP</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t/>
            </a:r>
            <a:endParaRPr b="1" sz="900">
              <a:latin typeface="Arial"/>
              <a:ea typeface="Arial"/>
              <a:cs typeface="Arial"/>
              <a:sym typeface="Arial"/>
            </a:endParaRPr>
          </a:p>
          <a:p>
            <a:pPr indent="0" lvl="0" marL="0" rtl="0" algn="l">
              <a:lnSpc>
                <a:spcPct val="100000"/>
              </a:lnSpc>
              <a:spcBef>
                <a:spcPts val="0"/>
              </a:spcBef>
              <a:spcAft>
                <a:spcPts val="0"/>
              </a:spcAft>
              <a:buSzPts val="1400"/>
              <a:buNone/>
            </a:pPr>
            <a:r>
              <a:rPr b="1" lang="en-US" sz="900">
                <a:latin typeface="Arial"/>
                <a:ea typeface="Arial"/>
                <a:cs typeface="Arial"/>
                <a:sym typeface="Arial"/>
              </a:rPr>
              <a:t>CYNTHIA</a:t>
            </a:r>
            <a:endParaRPr b="1" sz="900">
              <a:latin typeface="Arial"/>
              <a:ea typeface="Arial"/>
              <a:cs typeface="Arial"/>
              <a:sym typeface="Arial"/>
            </a:endParaRPr>
          </a:p>
        </p:txBody>
      </p:sp>
      <p:sp>
        <p:nvSpPr>
          <p:cNvPr id="322" name="Google Shape;322;gad6cead901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e80e152a0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ae80e152a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d6cead901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ad6cead90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d6cead901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ad6cead901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d6cead901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ad6cead901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d6cead901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ad6cead901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 name="Shape 10"/>
        <p:cNvGrpSpPr/>
        <p:nvPr/>
      </p:nvGrpSpPr>
      <p:grpSpPr>
        <a:xfrm>
          <a:off x="0" y="0"/>
          <a:ext cx="0" cy="0"/>
          <a:chOff x="0" y="0"/>
          <a:chExt cx="0" cy="0"/>
        </a:xfrm>
      </p:grpSpPr>
      <p:sp>
        <p:nvSpPr>
          <p:cNvPr id="11" name="Google Shape;11;p9"/>
          <p:cNvSpPr/>
          <p:nvPr>
            <p:ph idx="2" type="pic"/>
          </p:nvPr>
        </p:nvSpPr>
        <p:spPr>
          <a:xfrm>
            <a:off x="0" y="1"/>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2" name="Shape 32"/>
        <p:cNvGrpSpPr/>
        <p:nvPr/>
      </p:nvGrpSpPr>
      <p:grpSpPr>
        <a:xfrm>
          <a:off x="0" y="0"/>
          <a:ext cx="0" cy="0"/>
          <a:chOff x="0" y="0"/>
          <a:chExt cx="0" cy="0"/>
        </a:xfrm>
      </p:grpSpPr>
      <p:sp>
        <p:nvSpPr>
          <p:cNvPr id="33" name="Google Shape;33;p18"/>
          <p:cNvSpPr/>
          <p:nvPr>
            <p:ph idx="2" type="pic"/>
          </p:nvPr>
        </p:nvSpPr>
        <p:spPr>
          <a:xfrm>
            <a:off x="8702098" y="381000"/>
            <a:ext cx="3489902" cy="21857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8"/>
          <p:cNvSpPr/>
          <p:nvPr>
            <p:ph idx="3" type="pic"/>
          </p:nvPr>
        </p:nvSpPr>
        <p:spPr>
          <a:xfrm>
            <a:off x="8702098" y="2831432"/>
            <a:ext cx="3489902" cy="364556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8"/>
          <p:cNvSpPr/>
          <p:nvPr>
            <p:ph idx="4" type="pic"/>
          </p:nvPr>
        </p:nvSpPr>
        <p:spPr>
          <a:xfrm>
            <a:off x="2632166" y="381000"/>
            <a:ext cx="3108158"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8"/>
          <p:cNvSpPr/>
          <p:nvPr>
            <p:ph idx="5" type="pic"/>
          </p:nvPr>
        </p:nvSpPr>
        <p:spPr>
          <a:xfrm>
            <a:off x="6012540" y="381000"/>
            <a:ext cx="2417342" cy="377390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18"/>
          <p:cNvSpPr/>
          <p:nvPr>
            <p:ph idx="6" type="pic"/>
          </p:nvPr>
        </p:nvSpPr>
        <p:spPr>
          <a:xfrm>
            <a:off x="6012540" y="4415589"/>
            <a:ext cx="2417342" cy="206141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8" name="Shape 38"/>
        <p:cNvGrpSpPr/>
        <p:nvPr/>
      </p:nvGrpSpPr>
      <p:grpSpPr>
        <a:xfrm>
          <a:off x="0" y="0"/>
          <a:ext cx="0" cy="0"/>
          <a:chOff x="0" y="0"/>
          <a:chExt cx="0" cy="0"/>
        </a:xfrm>
      </p:grpSpPr>
      <p:sp>
        <p:nvSpPr>
          <p:cNvPr id="39" name="Google Shape;39;p19"/>
          <p:cNvSpPr/>
          <p:nvPr>
            <p:ph idx="2" type="pic"/>
          </p:nvPr>
        </p:nvSpPr>
        <p:spPr>
          <a:xfrm>
            <a:off x="6500949" y="1449474"/>
            <a:ext cx="4351605" cy="2639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0" name="Shape 40"/>
        <p:cNvGrpSpPr/>
        <p:nvPr/>
      </p:nvGrpSpPr>
      <p:grpSpPr>
        <a:xfrm>
          <a:off x="0" y="0"/>
          <a:ext cx="0" cy="0"/>
          <a:chOff x="0" y="0"/>
          <a:chExt cx="0" cy="0"/>
        </a:xfrm>
      </p:grpSpPr>
      <p:sp>
        <p:nvSpPr>
          <p:cNvPr id="41" name="Google Shape;41;p20"/>
          <p:cNvSpPr/>
          <p:nvPr>
            <p:ph idx="2" type="pic"/>
          </p:nvPr>
        </p:nvSpPr>
        <p:spPr>
          <a:xfrm>
            <a:off x="2219932" y="-1"/>
            <a:ext cx="4018336" cy="516284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 name="Shape 42"/>
        <p:cNvGrpSpPr/>
        <p:nvPr/>
      </p:nvGrpSpPr>
      <p:grpSpPr>
        <a:xfrm>
          <a:off x="0" y="0"/>
          <a:ext cx="0" cy="0"/>
          <a:chOff x="0" y="0"/>
          <a:chExt cx="0" cy="0"/>
        </a:xfrm>
      </p:grpSpPr>
      <p:sp>
        <p:nvSpPr>
          <p:cNvPr id="43" name="Google Shape;43;p21"/>
          <p:cNvSpPr/>
          <p:nvPr>
            <p:ph idx="2" type="pic"/>
          </p:nvPr>
        </p:nvSpPr>
        <p:spPr>
          <a:xfrm>
            <a:off x="4088674" y="2129246"/>
            <a:ext cx="2775855" cy="355309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21"/>
          <p:cNvSpPr/>
          <p:nvPr>
            <p:ph idx="3" type="pic"/>
          </p:nvPr>
        </p:nvSpPr>
        <p:spPr>
          <a:xfrm>
            <a:off x="7110549" y="1149531"/>
            <a:ext cx="4241074" cy="312724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21"/>
          <p:cNvSpPr/>
          <p:nvPr>
            <p:ph idx="4" type="pic"/>
          </p:nvPr>
        </p:nvSpPr>
        <p:spPr>
          <a:xfrm>
            <a:off x="2815047" y="0"/>
            <a:ext cx="4049482" cy="187452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6" name="Shape 46"/>
        <p:cNvGrpSpPr/>
        <p:nvPr/>
      </p:nvGrpSpPr>
      <p:grpSpPr>
        <a:xfrm>
          <a:off x="0" y="0"/>
          <a:ext cx="0" cy="0"/>
          <a:chOff x="0" y="0"/>
          <a:chExt cx="0" cy="0"/>
        </a:xfrm>
      </p:grpSpPr>
      <p:sp>
        <p:nvSpPr>
          <p:cNvPr id="47" name="Google Shape;47;p22"/>
          <p:cNvSpPr/>
          <p:nvPr>
            <p:ph idx="2" type="pic"/>
          </p:nvPr>
        </p:nvSpPr>
        <p:spPr>
          <a:xfrm>
            <a:off x="5059680" y="1578595"/>
            <a:ext cx="6751320" cy="370080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8" name="Shape 48"/>
        <p:cNvGrpSpPr/>
        <p:nvPr/>
      </p:nvGrpSpPr>
      <p:grpSpPr>
        <a:xfrm>
          <a:off x="0" y="0"/>
          <a:ext cx="0" cy="0"/>
          <a:chOff x="0" y="0"/>
          <a:chExt cx="0" cy="0"/>
        </a:xfrm>
      </p:grpSpPr>
      <p:sp>
        <p:nvSpPr>
          <p:cNvPr id="49" name="Google Shape;49;p23"/>
          <p:cNvSpPr/>
          <p:nvPr>
            <p:ph idx="2" type="pic"/>
          </p:nvPr>
        </p:nvSpPr>
        <p:spPr>
          <a:xfrm>
            <a:off x="2455816" y="1933178"/>
            <a:ext cx="4990012" cy="16918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23"/>
          <p:cNvSpPr/>
          <p:nvPr>
            <p:ph idx="3" type="pic"/>
          </p:nvPr>
        </p:nvSpPr>
        <p:spPr>
          <a:xfrm>
            <a:off x="5199017" y="3863466"/>
            <a:ext cx="1894114" cy="235675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3"/>
          <p:cNvSpPr/>
          <p:nvPr>
            <p:ph idx="4" type="pic"/>
          </p:nvPr>
        </p:nvSpPr>
        <p:spPr>
          <a:xfrm>
            <a:off x="3053442" y="3863465"/>
            <a:ext cx="1894114" cy="235675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2" name="Shape 52"/>
        <p:cNvGrpSpPr/>
        <p:nvPr/>
      </p:nvGrpSpPr>
      <p:grpSpPr>
        <a:xfrm>
          <a:off x="0" y="0"/>
          <a:ext cx="0" cy="0"/>
          <a:chOff x="0" y="0"/>
          <a:chExt cx="0" cy="0"/>
        </a:xfrm>
      </p:grpSpPr>
      <p:sp>
        <p:nvSpPr>
          <p:cNvPr id="53" name="Google Shape;53;p24"/>
          <p:cNvSpPr/>
          <p:nvPr>
            <p:ph idx="2" type="pic"/>
          </p:nvPr>
        </p:nvSpPr>
        <p:spPr>
          <a:xfrm>
            <a:off x="0" y="-1"/>
            <a:ext cx="2651757" cy="36576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4"/>
          <p:cNvSpPr/>
          <p:nvPr>
            <p:ph idx="3" type="pic"/>
          </p:nvPr>
        </p:nvSpPr>
        <p:spPr>
          <a:xfrm>
            <a:off x="-1" y="3960226"/>
            <a:ext cx="3683727" cy="251677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4"/>
          <p:cNvSpPr/>
          <p:nvPr>
            <p:ph idx="4" type="pic"/>
          </p:nvPr>
        </p:nvSpPr>
        <p:spPr>
          <a:xfrm>
            <a:off x="2926080" y="0"/>
            <a:ext cx="3898176" cy="3657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6" name="Shape 56"/>
        <p:cNvGrpSpPr/>
        <p:nvPr/>
      </p:nvGrpSpPr>
      <p:grpSpPr>
        <a:xfrm>
          <a:off x="0" y="0"/>
          <a:ext cx="0" cy="0"/>
          <a:chOff x="0" y="0"/>
          <a:chExt cx="0" cy="0"/>
        </a:xfrm>
      </p:grpSpPr>
      <p:sp>
        <p:nvSpPr>
          <p:cNvPr id="57" name="Google Shape;57;p25"/>
          <p:cNvSpPr/>
          <p:nvPr>
            <p:ph idx="2" type="pic"/>
          </p:nvPr>
        </p:nvSpPr>
        <p:spPr>
          <a:xfrm>
            <a:off x="4687557" y="1018903"/>
            <a:ext cx="6794695" cy="4153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8" name="Shape 58"/>
        <p:cNvGrpSpPr/>
        <p:nvPr/>
      </p:nvGrpSpPr>
      <p:grpSpPr>
        <a:xfrm>
          <a:off x="0" y="0"/>
          <a:ext cx="0" cy="0"/>
          <a:chOff x="0" y="0"/>
          <a:chExt cx="0" cy="0"/>
        </a:xfrm>
      </p:grpSpPr>
      <p:sp>
        <p:nvSpPr>
          <p:cNvPr id="59" name="Google Shape;59;p26"/>
          <p:cNvSpPr/>
          <p:nvPr>
            <p:ph idx="2" type="pic"/>
          </p:nvPr>
        </p:nvSpPr>
        <p:spPr>
          <a:xfrm>
            <a:off x="1466515" y="3186583"/>
            <a:ext cx="1645920" cy="1645920"/>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26"/>
          <p:cNvSpPr/>
          <p:nvPr>
            <p:ph idx="3" type="pic"/>
          </p:nvPr>
        </p:nvSpPr>
        <p:spPr>
          <a:xfrm>
            <a:off x="6506873" y="3186583"/>
            <a:ext cx="1645920" cy="1645920"/>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6"/>
          <p:cNvSpPr/>
          <p:nvPr>
            <p:ph idx="4" type="pic"/>
          </p:nvPr>
        </p:nvSpPr>
        <p:spPr>
          <a:xfrm>
            <a:off x="8974538" y="3186583"/>
            <a:ext cx="1645920" cy="1645920"/>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26"/>
          <p:cNvSpPr/>
          <p:nvPr>
            <p:ph idx="5" type="pic"/>
          </p:nvPr>
        </p:nvSpPr>
        <p:spPr>
          <a:xfrm>
            <a:off x="4039208" y="3186583"/>
            <a:ext cx="1645920" cy="1645920"/>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63" name="Shape 63"/>
        <p:cNvGrpSpPr/>
        <p:nvPr/>
      </p:nvGrpSpPr>
      <p:grpSpPr>
        <a:xfrm>
          <a:off x="0" y="0"/>
          <a:ext cx="0" cy="0"/>
          <a:chOff x="0" y="0"/>
          <a:chExt cx="0" cy="0"/>
        </a:xfrm>
      </p:grpSpPr>
      <p:sp>
        <p:nvSpPr>
          <p:cNvPr id="64" name="Google Shape;64;p27"/>
          <p:cNvSpPr/>
          <p:nvPr>
            <p:ph idx="2" type="pic"/>
          </p:nvPr>
        </p:nvSpPr>
        <p:spPr>
          <a:xfrm>
            <a:off x="2937803" y="1726808"/>
            <a:ext cx="6316394" cy="34043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12" name="Shape 12"/>
        <p:cNvGrpSpPr/>
        <p:nvPr/>
      </p:nvGrpSpPr>
      <p:grpSpPr>
        <a:xfrm>
          <a:off x="0" y="0"/>
          <a:ext cx="0" cy="0"/>
          <a:chOff x="0" y="0"/>
          <a:chExt cx="0" cy="0"/>
        </a:xfrm>
      </p:grpSpPr>
      <p:sp>
        <p:nvSpPr>
          <p:cNvPr id="13" name="Google Shape;13;p10"/>
          <p:cNvSpPr/>
          <p:nvPr>
            <p:ph idx="2" type="pic"/>
          </p:nvPr>
        </p:nvSpPr>
        <p:spPr>
          <a:xfrm>
            <a:off x="4476750" y="2051413"/>
            <a:ext cx="3238500" cy="275517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0"/>
          <p:cNvSpPr/>
          <p:nvPr>
            <p:ph idx="3" type="pic"/>
          </p:nvPr>
        </p:nvSpPr>
        <p:spPr>
          <a:xfrm>
            <a:off x="7962900" y="2051413"/>
            <a:ext cx="3238500" cy="275517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0"/>
          <p:cNvSpPr/>
          <p:nvPr>
            <p:ph idx="4" type="pic"/>
          </p:nvPr>
        </p:nvSpPr>
        <p:spPr>
          <a:xfrm>
            <a:off x="990600" y="2051412"/>
            <a:ext cx="3238500" cy="275517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5" name="Shape 65"/>
        <p:cNvGrpSpPr/>
        <p:nvPr/>
      </p:nvGrpSpPr>
      <p:grpSpPr>
        <a:xfrm>
          <a:off x="0" y="0"/>
          <a:ext cx="0" cy="0"/>
          <a:chOff x="0" y="0"/>
          <a:chExt cx="0" cy="0"/>
        </a:xfrm>
      </p:grpSpPr>
      <p:sp>
        <p:nvSpPr>
          <p:cNvPr id="66" name="Google Shape;66;p28"/>
          <p:cNvSpPr/>
          <p:nvPr>
            <p:ph idx="2" type="pic"/>
          </p:nvPr>
        </p:nvSpPr>
        <p:spPr>
          <a:xfrm>
            <a:off x="582387" y="1449977"/>
            <a:ext cx="2702042" cy="237744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8"/>
          <p:cNvSpPr/>
          <p:nvPr>
            <p:ph idx="3" type="pic"/>
          </p:nvPr>
        </p:nvSpPr>
        <p:spPr>
          <a:xfrm>
            <a:off x="3543300" y="600891"/>
            <a:ext cx="3706585" cy="26221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28"/>
          <p:cNvSpPr/>
          <p:nvPr>
            <p:ph idx="4" type="pic"/>
          </p:nvPr>
        </p:nvSpPr>
        <p:spPr>
          <a:xfrm>
            <a:off x="3543301" y="3518264"/>
            <a:ext cx="3014254" cy="181138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28"/>
          <p:cNvSpPr/>
          <p:nvPr>
            <p:ph idx="5" type="pic"/>
          </p:nvPr>
        </p:nvSpPr>
        <p:spPr>
          <a:xfrm>
            <a:off x="1240971" y="4083449"/>
            <a:ext cx="2043458" cy="21845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70" name="Shape 70"/>
        <p:cNvGrpSpPr/>
        <p:nvPr/>
      </p:nvGrpSpPr>
      <p:grpSpPr>
        <a:xfrm>
          <a:off x="0" y="0"/>
          <a:ext cx="0" cy="0"/>
          <a:chOff x="0" y="0"/>
          <a:chExt cx="0" cy="0"/>
        </a:xfrm>
      </p:grpSpPr>
      <p:sp>
        <p:nvSpPr>
          <p:cNvPr id="71" name="Google Shape;71;p29"/>
          <p:cNvSpPr/>
          <p:nvPr>
            <p:ph idx="2" type="pic"/>
          </p:nvPr>
        </p:nvSpPr>
        <p:spPr>
          <a:xfrm>
            <a:off x="9196250" y="381000"/>
            <a:ext cx="2614749"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9"/>
          <p:cNvSpPr/>
          <p:nvPr>
            <p:ph idx="3" type="pic"/>
          </p:nvPr>
        </p:nvSpPr>
        <p:spPr>
          <a:xfrm>
            <a:off x="3618412" y="4075611"/>
            <a:ext cx="5262154" cy="24013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29"/>
          <p:cNvSpPr/>
          <p:nvPr>
            <p:ph idx="4" type="pic"/>
          </p:nvPr>
        </p:nvSpPr>
        <p:spPr>
          <a:xfrm>
            <a:off x="381002" y="4075611"/>
            <a:ext cx="2923901" cy="24013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74" name="Shape 74"/>
        <p:cNvGrpSpPr/>
        <p:nvPr/>
      </p:nvGrpSpPr>
      <p:grpSpPr>
        <a:xfrm>
          <a:off x="0" y="0"/>
          <a:ext cx="0" cy="0"/>
          <a:chOff x="0" y="0"/>
          <a:chExt cx="0" cy="0"/>
        </a:xfrm>
      </p:grpSpPr>
      <p:sp>
        <p:nvSpPr>
          <p:cNvPr id="75" name="Google Shape;75;p30"/>
          <p:cNvSpPr/>
          <p:nvPr>
            <p:ph idx="2" type="pic"/>
          </p:nvPr>
        </p:nvSpPr>
        <p:spPr>
          <a:xfrm>
            <a:off x="5390605" y="1368334"/>
            <a:ext cx="1828800" cy="1828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30"/>
          <p:cNvSpPr/>
          <p:nvPr>
            <p:ph idx="3" type="pic"/>
          </p:nvPr>
        </p:nvSpPr>
        <p:spPr>
          <a:xfrm>
            <a:off x="5390605" y="3660867"/>
            <a:ext cx="1828800" cy="1828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7" name="Shape 77"/>
        <p:cNvGrpSpPr/>
        <p:nvPr/>
      </p:nvGrpSpPr>
      <p:grpSpPr>
        <a:xfrm>
          <a:off x="0" y="0"/>
          <a:ext cx="0" cy="0"/>
          <a:chOff x="0" y="0"/>
          <a:chExt cx="0" cy="0"/>
        </a:xfrm>
      </p:grpSpPr>
      <p:sp>
        <p:nvSpPr>
          <p:cNvPr id="78" name="Google Shape;78;p31"/>
          <p:cNvSpPr/>
          <p:nvPr>
            <p:ph idx="2" type="pic"/>
          </p:nvPr>
        </p:nvSpPr>
        <p:spPr>
          <a:xfrm>
            <a:off x="381000" y="371203"/>
            <a:ext cx="2884714" cy="508907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31"/>
          <p:cNvSpPr/>
          <p:nvPr>
            <p:ph idx="3" type="pic"/>
          </p:nvPr>
        </p:nvSpPr>
        <p:spPr>
          <a:xfrm>
            <a:off x="3563984" y="2939143"/>
            <a:ext cx="3529148" cy="329945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80" name="Shape 80"/>
        <p:cNvGrpSpPr/>
        <p:nvPr/>
      </p:nvGrpSpPr>
      <p:grpSpPr>
        <a:xfrm>
          <a:off x="0" y="0"/>
          <a:ext cx="0" cy="0"/>
          <a:chOff x="0" y="0"/>
          <a:chExt cx="0" cy="0"/>
        </a:xfrm>
      </p:grpSpPr>
      <p:sp>
        <p:nvSpPr>
          <p:cNvPr id="81" name="Google Shape;81;p32"/>
          <p:cNvSpPr/>
          <p:nvPr>
            <p:ph idx="2" type="pic"/>
          </p:nvPr>
        </p:nvSpPr>
        <p:spPr>
          <a:xfrm>
            <a:off x="2220686" y="1"/>
            <a:ext cx="6831874" cy="4023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82" name="Shape 82"/>
        <p:cNvGrpSpPr/>
        <p:nvPr/>
      </p:nvGrpSpPr>
      <p:grpSpPr>
        <a:xfrm>
          <a:off x="0" y="0"/>
          <a:ext cx="0" cy="0"/>
          <a:chOff x="0" y="0"/>
          <a:chExt cx="0" cy="0"/>
        </a:xfrm>
      </p:grpSpPr>
      <p:sp>
        <p:nvSpPr>
          <p:cNvPr id="83" name="Google Shape;83;p33"/>
          <p:cNvSpPr/>
          <p:nvPr>
            <p:ph idx="2" type="pic"/>
          </p:nvPr>
        </p:nvSpPr>
        <p:spPr>
          <a:xfrm>
            <a:off x="381000" y="1417320"/>
            <a:ext cx="6294120" cy="40233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84" name="Shape 84"/>
        <p:cNvGrpSpPr/>
        <p:nvPr/>
      </p:nvGrpSpPr>
      <p:grpSpPr>
        <a:xfrm>
          <a:off x="0" y="0"/>
          <a:ext cx="0" cy="0"/>
          <a:chOff x="0" y="0"/>
          <a:chExt cx="0" cy="0"/>
        </a:xfrm>
      </p:grpSpPr>
      <p:sp>
        <p:nvSpPr>
          <p:cNvPr id="85" name="Google Shape;85;p34"/>
          <p:cNvSpPr/>
          <p:nvPr>
            <p:ph idx="2" type="pic"/>
          </p:nvPr>
        </p:nvSpPr>
        <p:spPr>
          <a:xfrm>
            <a:off x="8647611" y="682534"/>
            <a:ext cx="2795451" cy="54929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4"/>
          <p:cNvSpPr/>
          <p:nvPr>
            <p:ph idx="3" type="pic"/>
          </p:nvPr>
        </p:nvSpPr>
        <p:spPr>
          <a:xfrm>
            <a:off x="5442857" y="682534"/>
            <a:ext cx="2795451" cy="4686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87" name="Shape 87"/>
        <p:cNvGrpSpPr/>
        <p:nvPr/>
      </p:nvGrpSpPr>
      <p:grpSpPr>
        <a:xfrm>
          <a:off x="0" y="0"/>
          <a:ext cx="0" cy="0"/>
          <a:chOff x="0" y="0"/>
          <a:chExt cx="0" cy="0"/>
        </a:xfrm>
      </p:grpSpPr>
      <p:sp>
        <p:nvSpPr>
          <p:cNvPr id="88" name="Google Shape;88;p35"/>
          <p:cNvSpPr/>
          <p:nvPr>
            <p:ph idx="2" type="pic"/>
          </p:nvPr>
        </p:nvSpPr>
        <p:spPr>
          <a:xfrm>
            <a:off x="5926182" y="865414"/>
            <a:ext cx="5529943" cy="4686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89" name="Shape 89"/>
        <p:cNvGrpSpPr/>
        <p:nvPr/>
      </p:nvGrpSpPr>
      <p:grpSpPr>
        <a:xfrm>
          <a:off x="0" y="0"/>
          <a:ext cx="0" cy="0"/>
          <a:chOff x="0" y="0"/>
          <a:chExt cx="0" cy="0"/>
        </a:xfrm>
      </p:grpSpPr>
      <p:sp>
        <p:nvSpPr>
          <p:cNvPr id="90" name="Google Shape;90;p36"/>
          <p:cNvSpPr/>
          <p:nvPr>
            <p:ph idx="2" type="pic"/>
          </p:nvPr>
        </p:nvSpPr>
        <p:spPr>
          <a:xfrm>
            <a:off x="0" y="1038497"/>
            <a:ext cx="8495211" cy="341920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91" name="Shape 91"/>
        <p:cNvGrpSpPr/>
        <p:nvPr/>
      </p:nvGrpSpPr>
      <p:grpSpPr>
        <a:xfrm>
          <a:off x="0" y="0"/>
          <a:ext cx="0" cy="0"/>
          <a:chOff x="0" y="0"/>
          <a:chExt cx="0" cy="0"/>
        </a:xfrm>
      </p:grpSpPr>
      <p:sp>
        <p:nvSpPr>
          <p:cNvPr id="92" name="Google Shape;92;p37"/>
          <p:cNvSpPr/>
          <p:nvPr>
            <p:ph idx="2" type="pic"/>
          </p:nvPr>
        </p:nvSpPr>
        <p:spPr>
          <a:xfrm>
            <a:off x="6879102" y="1554479"/>
            <a:ext cx="3727937" cy="23422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6" name="Shape 16"/>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93" name="Shape 93"/>
        <p:cNvGrpSpPr/>
        <p:nvPr/>
      </p:nvGrpSpPr>
      <p:grpSpPr>
        <a:xfrm>
          <a:off x="0" y="0"/>
          <a:ext cx="0" cy="0"/>
          <a:chOff x="0" y="0"/>
          <a:chExt cx="0" cy="0"/>
        </a:xfrm>
      </p:grpSpPr>
      <p:sp>
        <p:nvSpPr>
          <p:cNvPr id="94" name="Google Shape;94;p38"/>
          <p:cNvSpPr/>
          <p:nvPr>
            <p:ph idx="2" type="pic"/>
          </p:nvPr>
        </p:nvSpPr>
        <p:spPr>
          <a:xfrm>
            <a:off x="9130937" y="-1"/>
            <a:ext cx="3061063" cy="38927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8"/>
          <p:cNvSpPr/>
          <p:nvPr>
            <p:ph idx="3" type="pic"/>
          </p:nvPr>
        </p:nvSpPr>
        <p:spPr>
          <a:xfrm>
            <a:off x="5499463" y="2191119"/>
            <a:ext cx="3370218" cy="42858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96" name="Shape 96"/>
        <p:cNvGrpSpPr/>
        <p:nvPr/>
      </p:nvGrpSpPr>
      <p:grpSpPr>
        <a:xfrm>
          <a:off x="0" y="0"/>
          <a:ext cx="0" cy="0"/>
          <a:chOff x="0" y="0"/>
          <a:chExt cx="0" cy="0"/>
        </a:xfrm>
      </p:grpSpPr>
      <p:sp>
        <p:nvSpPr>
          <p:cNvPr id="97" name="Google Shape;97;p39"/>
          <p:cNvSpPr/>
          <p:nvPr>
            <p:ph idx="2" type="pic"/>
          </p:nvPr>
        </p:nvSpPr>
        <p:spPr>
          <a:xfrm>
            <a:off x="8451668" y="381000"/>
            <a:ext cx="3061063"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39"/>
          <p:cNvSpPr/>
          <p:nvPr>
            <p:ph idx="3" type="pic"/>
          </p:nvPr>
        </p:nvSpPr>
        <p:spPr>
          <a:xfrm>
            <a:off x="679270" y="381000"/>
            <a:ext cx="3061063"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99" name="Shape 99"/>
        <p:cNvGrpSpPr/>
        <p:nvPr/>
      </p:nvGrpSpPr>
      <p:grpSpPr>
        <a:xfrm>
          <a:off x="0" y="0"/>
          <a:ext cx="0" cy="0"/>
          <a:chOff x="0" y="0"/>
          <a:chExt cx="0" cy="0"/>
        </a:xfrm>
      </p:grpSpPr>
      <p:sp>
        <p:nvSpPr>
          <p:cNvPr id="100" name="Google Shape;100;p40"/>
          <p:cNvSpPr/>
          <p:nvPr>
            <p:ph idx="2" type="pic"/>
          </p:nvPr>
        </p:nvSpPr>
        <p:spPr>
          <a:xfrm>
            <a:off x="6306310" y="1828799"/>
            <a:ext cx="4959531" cy="250437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101" name="Shape 101"/>
        <p:cNvGrpSpPr/>
        <p:nvPr/>
      </p:nvGrpSpPr>
      <p:grpSpPr>
        <a:xfrm>
          <a:off x="0" y="0"/>
          <a:ext cx="0" cy="0"/>
          <a:chOff x="0" y="0"/>
          <a:chExt cx="0" cy="0"/>
        </a:xfrm>
      </p:grpSpPr>
      <p:sp>
        <p:nvSpPr>
          <p:cNvPr id="102" name="Google Shape;102;p41"/>
          <p:cNvSpPr/>
          <p:nvPr>
            <p:ph idx="2" type="pic"/>
          </p:nvPr>
        </p:nvSpPr>
        <p:spPr>
          <a:xfrm>
            <a:off x="381000" y="0"/>
            <a:ext cx="3238500" cy="278238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41"/>
          <p:cNvSpPr/>
          <p:nvPr>
            <p:ph idx="3" type="pic"/>
          </p:nvPr>
        </p:nvSpPr>
        <p:spPr>
          <a:xfrm>
            <a:off x="381000" y="3148149"/>
            <a:ext cx="3238500" cy="370985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41"/>
          <p:cNvSpPr/>
          <p:nvPr>
            <p:ph idx="4" type="pic"/>
          </p:nvPr>
        </p:nvSpPr>
        <p:spPr>
          <a:xfrm>
            <a:off x="3433354" y="1152797"/>
            <a:ext cx="3238500" cy="455240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05" name="Shape 105"/>
        <p:cNvGrpSpPr/>
        <p:nvPr/>
      </p:nvGrpSpPr>
      <p:grpSpPr>
        <a:xfrm>
          <a:off x="0" y="0"/>
          <a:ext cx="0" cy="0"/>
          <a:chOff x="0" y="0"/>
          <a:chExt cx="0" cy="0"/>
        </a:xfrm>
      </p:grpSpPr>
      <p:sp>
        <p:nvSpPr>
          <p:cNvPr id="106" name="Google Shape;106;p42"/>
          <p:cNvSpPr/>
          <p:nvPr>
            <p:ph idx="2" type="pic"/>
          </p:nvPr>
        </p:nvSpPr>
        <p:spPr>
          <a:xfrm>
            <a:off x="381000" y="0"/>
            <a:ext cx="3238500" cy="278238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42"/>
          <p:cNvSpPr/>
          <p:nvPr>
            <p:ph idx="3" type="pic"/>
          </p:nvPr>
        </p:nvSpPr>
        <p:spPr>
          <a:xfrm>
            <a:off x="381000" y="3148149"/>
            <a:ext cx="3238500" cy="370985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42"/>
          <p:cNvSpPr/>
          <p:nvPr>
            <p:ph idx="4" type="pic"/>
          </p:nvPr>
        </p:nvSpPr>
        <p:spPr>
          <a:xfrm>
            <a:off x="3981994" y="0"/>
            <a:ext cx="3238500" cy="4245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109" name="Shape 109"/>
        <p:cNvGrpSpPr/>
        <p:nvPr/>
      </p:nvGrpSpPr>
      <p:grpSpPr>
        <a:xfrm>
          <a:off x="0" y="0"/>
          <a:ext cx="0" cy="0"/>
          <a:chOff x="0" y="0"/>
          <a:chExt cx="0" cy="0"/>
        </a:xfrm>
      </p:grpSpPr>
      <p:sp>
        <p:nvSpPr>
          <p:cNvPr id="110" name="Google Shape;110;p43"/>
          <p:cNvSpPr/>
          <p:nvPr>
            <p:ph idx="2" type="pic"/>
          </p:nvPr>
        </p:nvSpPr>
        <p:spPr>
          <a:xfrm>
            <a:off x="927464" y="0"/>
            <a:ext cx="3409406" cy="41801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43"/>
          <p:cNvSpPr/>
          <p:nvPr>
            <p:ph idx="3" type="pic"/>
          </p:nvPr>
        </p:nvSpPr>
        <p:spPr>
          <a:xfrm>
            <a:off x="4476750" y="0"/>
            <a:ext cx="3238500" cy="41801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43"/>
          <p:cNvSpPr/>
          <p:nvPr>
            <p:ph idx="4" type="pic"/>
          </p:nvPr>
        </p:nvSpPr>
        <p:spPr>
          <a:xfrm>
            <a:off x="7855130" y="0"/>
            <a:ext cx="3409407" cy="41801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113" name="Shape 113"/>
        <p:cNvGrpSpPr/>
        <p:nvPr/>
      </p:nvGrpSpPr>
      <p:grpSpPr>
        <a:xfrm>
          <a:off x="0" y="0"/>
          <a:ext cx="0" cy="0"/>
          <a:chOff x="0" y="0"/>
          <a:chExt cx="0" cy="0"/>
        </a:xfrm>
      </p:grpSpPr>
      <p:sp>
        <p:nvSpPr>
          <p:cNvPr id="114" name="Google Shape;114;p44"/>
          <p:cNvSpPr/>
          <p:nvPr>
            <p:ph idx="2" type="pic"/>
          </p:nvPr>
        </p:nvSpPr>
        <p:spPr>
          <a:xfrm>
            <a:off x="5795558" y="381000"/>
            <a:ext cx="2634887"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115" name="Shape 115"/>
        <p:cNvGrpSpPr/>
        <p:nvPr/>
      </p:nvGrpSpPr>
      <p:grpSpPr>
        <a:xfrm>
          <a:off x="0" y="0"/>
          <a:ext cx="0" cy="0"/>
          <a:chOff x="0" y="0"/>
          <a:chExt cx="0" cy="0"/>
        </a:xfrm>
      </p:grpSpPr>
      <p:sp>
        <p:nvSpPr>
          <p:cNvPr id="116" name="Google Shape;116;p45"/>
          <p:cNvSpPr/>
          <p:nvPr>
            <p:ph idx="2" type="pic"/>
          </p:nvPr>
        </p:nvSpPr>
        <p:spPr>
          <a:xfrm>
            <a:off x="4415247" y="381000"/>
            <a:ext cx="2996296" cy="3864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45"/>
          <p:cNvSpPr/>
          <p:nvPr>
            <p:ph idx="3" type="pic"/>
          </p:nvPr>
        </p:nvSpPr>
        <p:spPr>
          <a:xfrm>
            <a:off x="8094618" y="2103119"/>
            <a:ext cx="3716382" cy="43738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118" name="Shape 118"/>
        <p:cNvGrpSpPr/>
        <p:nvPr/>
      </p:nvGrpSpPr>
      <p:grpSpPr>
        <a:xfrm>
          <a:off x="0" y="0"/>
          <a:ext cx="0" cy="0"/>
          <a:chOff x="0" y="0"/>
          <a:chExt cx="0" cy="0"/>
        </a:xfrm>
      </p:grpSpPr>
      <p:sp>
        <p:nvSpPr>
          <p:cNvPr id="119" name="Google Shape;119;p46"/>
          <p:cNvSpPr/>
          <p:nvPr>
            <p:ph idx="2" type="pic"/>
          </p:nvPr>
        </p:nvSpPr>
        <p:spPr>
          <a:xfrm>
            <a:off x="1554480" y="381000"/>
            <a:ext cx="2674620"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46"/>
          <p:cNvSpPr/>
          <p:nvPr>
            <p:ph idx="3" type="pic"/>
          </p:nvPr>
        </p:nvSpPr>
        <p:spPr>
          <a:xfrm>
            <a:off x="4528456" y="341812"/>
            <a:ext cx="6731727" cy="304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46"/>
          <p:cNvSpPr/>
          <p:nvPr>
            <p:ph idx="4" type="pic"/>
          </p:nvPr>
        </p:nvSpPr>
        <p:spPr>
          <a:xfrm>
            <a:off x="4528457" y="3696788"/>
            <a:ext cx="3792584" cy="27410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46"/>
          <p:cNvSpPr/>
          <p:nvPr>
            <p:ph idx="5" type="pic"/>
          </p:nvPr>
        </p:nvSpPr>
        <p:spPr>
          <a:xfrm>
            <a:off x="8620398" y="3696787"/>
            <a:ext cx="2639785" cy="27410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123" name="Shape 123"/>
        <p:cNvGrpSpPr/>
        <p:nvPr/>
      </p:nvGrpSpPr>
      <p:grpSpPr>
        <a:xfrm>
          <a:off x="0" y="0"/>
          <a:ext cx="0" cy="0"/>
          <a:chOff x="0" y="0"/>
          <a:chExt cx="0" cy="0"/>
        </a:xfrm>
      </p:grpSpPr>
      <p:sp>
        <p:nvSpPr>
          <p:cNvPr id="124" name="Google Shape;124;p47"/>
          <p:cNvSpPr/>
          <p:nvPr>
            <p:ph idx="2" type="pic"/>
          </p:nvPr>
        </p:nvSpPr>
        <p:spPr>
          <a:xfrm>
            <a:off x="5486400" y="381000"/>
            <a:ext cx="4541520"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47"/>
          <p:cNvSpPr/>
          <p:nvPr>
            <p:ph idx="3" type="pic"/>
          </p:nvPr>
        </p:nvSpPr>
        <p:spPr>
          <a:xfrm>
            <a:off x="3474719" y="381000"/>
            <a:ext cx="1728651" cy="394280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47"/>
          <p:cNvSpPr/>
          <p:nvPr>
            <p:ph idx="4" type="pic"/>
          </p:nvPr>
        </p:nvSpPr>
        <p:spPr>
          <a:xfrm>
            <a:off x="1463038" y="2534194"/>
            <a:ext cx="1728651" cy="394280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47"/>
          <p:cNvSpPr/>
          <p:nvPr>
            <p:ph idx="5" type="pic"/>
          </p:nvPr>
        </p:nvSpPr>
        <p:spPr>
          <a:xfrm>
            <a:off x="3474719" y="4598126"/>
            <a:ext cx="1728651" cy="187887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47"/>
          <p:cNvSpPr/>
          <p:nvPr>
            <p:ph idx="6" type="pic"/>
          </p:nvPr>
        </p:nvSpPr>
        <p:spPr>
          <a:xfrm>
            <a:off x="1463038" y="381000"/>
            <a:ext cx="1728651" cy="187887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7" name="Shape 17"/>
        <p:cNvGrpSpPr/>
        <p:nvPr/>
      </p:nvGrpSpPr>
      <p:grpSpPr>
        <a:xfrm>
          <a:off x="0" y="0"/>
          <a:ext cx="0" cy="0"/>
          <a:chOff x="0" y="0"/>
          <a:chExt cx="0" cy="0"/>
        </a:xfrm>
      </p:grpSpPr>
      <p:sp>
        <p:nvSpPr>
          <p:cNvPr id="18" name="Google Shape;18;p12"/>
          <p:cNvSpPr/>
          <p:nvPr/>
        </p:nvSpPr>
        <p:spPr>
          <a:xfrm>
            <a:off x="0" y="0"/>
            <a:ext cx="12191999"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129" name="Shape 129"/>
        <p:cNvGrpSpPr/>
        <p:nvPr/>
      </p:nvGrpSpPr>
      <p:grpSpPr>
        <a:xfrm>
          <a:off x="0" y="0"/>
          <a:ext cx="0" cy="0"/>
          <a:chOff x="0" y="0"/>
          <a:chExt cx="0" cy="0"/>
        </a:xfrm>
      </p:grpSpPr>
      <p:sp>
        <p:nvSpPr>
          <p:cNvPr id="130" name="Google Shape;130;p48"/>
          <p:cNvSpPr/>
          <p:nvPr>
            <p:ph idx="2" type="pic"/>
          </p:nvPr>
        </p:nvSpPr>
        <p:spPr>
          <a:xfrm>
            <a:off x="7329267" y="1885071"/>
            <a:ext cx="4081664" cy="31489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131" name="Shape 131"/>
        <p:cNvGrpSpPr/>
        <p:nvPr/>
      </p:nvGrpSpPr>
      <p:grpSpPr>
        <a:xfrm>
          <a:off x="0" y="0"/>
          <a:ext cx="0" cy="0"/>
          <a:chOff x="0" y="0"/>
          <a:chExt cx="0" cy="0"/>
        </a:xfrm>
      </p:grpSpPr>
      <p:sp>
        <p:nvSpPr>
          <p:cNvPr id="132" name="Google Shape;132;p49"/>
          <p:cNvSpPr/>
          <p:nvPr>
            <p:ph idx="2" type="pic"/>
          </p:nvPr>
        </p:nvSpPr>
        <p:spPr>
          <a:xfrm>
            <a:off x="4227718" y="1983542"/>
            <a:ext cx="2130880" cy="368573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49"/>
          <p:cNvSpPr/>
          <p:nvPr>
            <p:ph idx="3" type="pic"/>
          </p:nvPr>
        </p:nvSpPr>
        <p:spPr>
          <a:xfrm>
            <a:off x="1310617" y="1300894"/>
            <a:ext cx="2130880" cy="368573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134" name="Shape 134"/>
        <p:cNvGrpSpPr/>
        <p:nvPr/>
      </p:nvGrpSpPr>
      <p:grpSpPr>
        <a:xfrm>
          <a:off x="0" y="0"/>
          <a:ext cx="0" cy="0"/>
          <a:chOff x="0" y="0"/>
          <a:chExt cx="0" cy="0"/>
        </a:xfrm>
      </p:grpSpPr>
      <p:sp>
        <p:nvSpPr>
          <p:cNvPr id="135" name="Google Shape;135;p50"/>
          <p:cNvSpPr/>
          <p:nvPr>
            <p:ph idx="2" type="pic"/>
          </p:nvPr>
        </p:nvSpPr>
        <p:spPr>
          <a:xfrm>
            <a:off x="380999" y="2400301"/>
            <a:ext cx="3065585" cy="229830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50"/>
          <p:cNvSpPr/>
          <p:nvPr>
            <p:ph idx="3" type="pic"/>
          </p:nvPr>
        </p:nvSpPr>
        <p:spPr>
          <a:xfrm>
            <a:off x="3693353" y="2400300"/>
            <a:ext cx="3065585" cy="229830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50"/>
          <p:cNvSpPr/>
          <p:nvPr>
            <p:ph idx="4" type="pic"/>
          </p:nvPr>
        </p:nvSpPr>
        <p:spPr>
          <a:xfrm>
            <a:off x="7005708" y="2400300"/>
            <a:ext cx="3065585" cy="229830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138" name="Shape 138"/>
        <p:cNvGrpSpPr/>
        <p:nvPr/>
      </p:nvGrpSpPr>
      <p:grpSpPr>
        <a:xfrm>
          <a:off x="0" y="0"/>
          <a:ext cx="0" cy="0"/>
          <a:chOff x="0" y="0"/>
          <a:chExt cx="0" cy="0"/>
        </a:xfrm>
      </p:grpSpPr>
      <p:sp>
        <p:nvSpPr>
          <p:cNvPr id="139" name="Google Shape;139;p51"/>
          <p:cNvSpPr/>
          <p:nvPr>
            <p:ph idx="2" type="pic"/>
          </p:nvPr>
        </p:nvSpPr>
        <p:spPr>
          <a:xfrm>
            <a:off x="0" y="-1"/>
            <a:ext cx="4229100" cy="34289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51"/>
          <p:cNvSpPr/>
          <p:nvPr>
            <p:ph idx="3" type="pic"/>
          </p:nvPr>
        </p:nvSpPr>
        <p:spPr>
          <a:xfrm>
            <a:off x="4229100" y="3428998"/>
            <a:ext cx="4229100" cy="34289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1" name="Shape 141"/>
        <p:cNvGrpSpPr/>
        <p:nvPr/>
      </p:nvGrpSpPr>
      <p:grpSpPr>
        <a:xfrm>
          <a:off x="0" y="0"/>
          <a:ext cx="0" cy="0"/>
          <a:chOff x="0" y="0"/>
          <a:chExt cx="0" cy="0"/>
        </a:xfrm>
      </p:grpSpPr>
      <p:sp>
        <p:nvSpPr>
          <p:cNvPr id="142" name="Google Shape;142;p52"/>
          <p:cNvSpPr/>
          <p:nvPr>
            <p:ph idx="2" type="pic"/>
          </p:nvPr>
        </p:nvSpPr>
        <p:spPr>
          <a:xfrm>
            <a:off x="381000" y="381000"/>
            <a:ext cx="11430000" cy="609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9" name="Shape 19"/>
        <p:cNvGrpSpPr/>
        <p:nvPr/>
      </p:nvGrpSpPr>
      <p:grpSpPr>
        <a:xfrm>
          <a:off x="0" y="0"/>
          <a:ext cx="0" cy="0"/>
          <a:chOff x="0" y="0"/>
          <a:chExt cx="0" cy="0"/>
        </a:xfrm>
      </p:grpSpPr>
      <p:sp>
        <p:nvSpPr>
          <p:cNvPr id="20" name="Google Shape;20;p13"/>
          <p:cNvSpPr/>
          <p:nvPr>
            <p:ph idx="2" type="pic"/>
          </p:nvPr>
        </p:nvSpPr>
        <p:spPr>
          <a:xfrm>
            <a:off x="670039" y="2573383"/>
            <a:ext cx="10851922" cy="372509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1" name="Shape 21"/>
        <p:cNvGrpSpPr/>
        <p:nvPr/>
      </p:nvGrpSpPr>
      <p:grpSpPr>
        <a:xfrm>
          <a:off x="0" y="0"/>
          <a:ext cx="0" cy="0"/>
          <a:chOff x="0" y="0"/>
          <a:chExt cx="0" cy="0"/>
        </a:xfrm>
      </p:grpSpPr>
      <p:sp>
        <p:nvSpPr>
          <p:cNvPr id="22" name="Google Shape;22;p14"/>
          <p:cNvSpPr/>
          <p:nvPr>
            <p:ph idx="2" type="pic"/>
          </p:nvPr>
        </p:nvSpPr>
        <p:spPr>
          <a:xfrm>
            <a:off x="0" y="1580606"/>
            <a:ext cx="8245642" cy="527739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3" name="Shape 23"/>
        <p:cNvGrpSpPr/>
        <p:nvPr/>
      </p:nvGrpSpPr>
      <p:grpSpPr>
        <a:xfrm>
          <a:off x="0" y="0"/>
          <a:ext cx="0" cy="0"/>
          <a:chOff x="0" y="0"/>
          <a:chExt cx="0" cy="0"/>
        </a:xfrm>
      </p:grpSpPr>
      <p:sp>
        <p:nvSpPr>
          <p:cNvPr id="24" name="Google Shape;24;p15"/>
          <p:cNvSpPr/>
          <p:nvPr>
            <p:ph idx="2" type="pic"/>
          </p:nvPr>
        </p:nvSpPr>
        <p:spPr>
          <a:xfrm>
            <a:off x="7406641" y="3011905"/>
            <a:ext cx="4785360" cy="2819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15"/>
          <p:cNvSpPr/>
          <p:nvPr>
            <p:ph idx="3" type="pic"/>
          </p:nvPr>
        </p:nvSpPr>
        <p:spPr>
          <a:xfrm>
            <a:off x="0" y="1026695"/>
            <a:ext cx="5213972" cy="240230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6" name="Shape 26"/>
        <p:cNvGrpSpPr/>
        <p:nvPr/>
      </p:nvGrpSpPr>
      <p:grpSpPr>
        <a:xfrm>
          <a:off x="0" y="0"/>
          <a:ext cx="0" cy="0"/>
          <a:chOff x="0" y="0"/>
          <a:chExt cx="0" cy="0"/>
        </a:xfrm>
      </p:grpSpPr>
      <p:sp>
        <p:nvSpPr>
          <p:cNvPr id="27" name="Google Shape;27;p16"/>
          <p:cNvSpPr/>
          <p:nvPr>
            <p:ph idx="2" type="pic"/>
          </p:nvPr>
        </p:nvSpPr>
        <p:spPr>
          <a:xfrm>
            <a:off x="0" y="0"/>
            <a:ext cx="12192000" cy="3200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28" name="Shape 28"/>
        <p:cNvGrpSpPr/>
        <p:nvPr/>
      </p:nvGrpSpPr>
      <p:grpSpPr>
        <a:xfrm>
          <a:off x="0" y="0"/>
          <a:ext cx="0" cy="0"/>
          <a:chOff x="0" y="0"/>
          <a:chExt cx="0" cy="0"/>
        </a:xfrm>
      </p:grpSpPr>
      <p:sp>
        <p:nvSpPr>
          <p:cNvPr id="29" name="Google Shape;29;p17"/>
          <p:cNvSpPr/>
          <p:nvPr>
            <p:ph idx="2" type="pic"/>
          </p:nvPr>
        </p:nvSpPr>
        <p:spPr>
          <a:xfrm>
            <a:off x="947490" y="1760619"/>
            <a:ext cx="1743459" cy="333675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7"/>
          <p:cNvSpPr/>
          <p:nvPr>
            <p:ph idx="3" type="pic"/>
          </p:nvPr>
        </p:nvSpPr>
        <p:spPr>
          <a:xfrm>
            <a:off x="5291320" y="1760621"/>
            <a:ext cx="1746504" cy="333675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7"/>
          <p:cNvSpPr/>
          <p:nvPr>
            <p:ph idx="4" type="pic"/>
          </p:nvPr>
        </p:nvSpPr>
        <p:spPr>
          <a:xfrm>
            <a:off x="2911657" y="1604211"/>
            <a:ext cx="2158955" cy="368266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45"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0">
          <p15:clr>
            <a:srgbClr val="F26B43"/>
          </p15:clr>
        </p15:guide>
        <p15:guide id="2" pos="240">
          <p15:clr>
            <a:srgbClr val="F26B43"/>
          </p15:clr>
        </p15:guide>
        <p15:guide id="3" pos="2664">
          <p15:clr>
            <a:srgbClr val="F26B43"/>
          </p15:clr>
        </p15:guide>
        <p15:guide id="4" pos="5016">
          <p15:clr>
            <a:srgbClr val="F26B43"/>
          </p15:clr>
        </p15:guide>
        <p15:guide id="5" pos="7440">
          <p15:clr>
            <a:srgbClr val="F26B43"/>
          </p15:clr>
        </p15:guide>
        <p15:guide id="6" orient="horz" pos="2808">
          <p15:clr>
            <a:srgbClr val="F26B43"/>
          </p15:clr>
        </p15:guide>
        <p15:guide id="7" orient="horz" pos="1512">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hyperlink" Target="mailto:kmaxkenzie@alamedahealthsystem.org" TargetMode="External"/><Relationship Id="rId5" Type="http://schemas.openxmlformats.org/officeDocument/2006/relationships/hyperlink" Target="mailto:dstine89@stanford.edu" TargetMode="External"/><Relationship Id="rId6" Type="http://schemas.openxmlformats.org/officeDocument/2006/relationships/hyperlink" Target="mailto:bhanlon@alamedahealthsystem.org" TargetMode="External"/><Relationship Id="rId7" Type="http://schemas.openxmlformats.org/officeDocument/2006/relationships/hyperlink" Target="mailto:bhanlon@alamedahealthsystem.org" TargetMode="External"/><Relationship Id="rId8" Type="http://schemas.openxmlformats.org/officeDocument/2006/relationships/hyperlink" Target="mailto:kmaxkenzie@alamedahealthsystem.org" TargetMode="External"/><Relationship Id="rId11" Type="http://schemas.openxmlformats.org/officeDocument/2006/relationships/hyperlink" Target="mailto:cshum@stanfordchildrens.org" TargetMode="External"/><Relationship Id="rId10" Type="http://schemas.openxmlformats.org/officeDocument/2006/relationships/hyperlink" Target="mailto:loniell@samuelmerritt.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
          <p:cNvPicPr preferRelativeResize="0"/>
          <p:nvPr>
            <p:ph idx="2" type="pic"/>
          </p:nvPr>
        </p:nvPicPr>
        <p:blipFill rotWithShape="1">
          <a:blip r:embed="rId3">
            <a:alphaModFix amt="35000"/>
          </a:blip>
          <a:srcRect b="17772" l="0" r="0" t="17772"/>
          <a:stretch/>
        </p:blipFill>
        <p:spPr>
          <a:xfrm>
            <a:off x="61683" y="-270815"/>
            <a:ext cx="12192000" cy="6858000"/>
          </a:xfrm>
          <a:prstGeom prst="rect">
            <a:avLst/>
          </a:prstGeom>
          <a:noFill/>
          <a:ln>
            <a:noFill/>
          </a:ln>
        </p:spPr>
      </p:pic>
      <p:sp>
        <p:nvSpPr>
          <p:cNvPr id="149" name="Google Shape;149;p1"/>
          <p:cNvSpPr txBox="1"/>
          <p:nvPr/>
        </p:nvSpPr>
        <p:spPr>
          <a:xfrm>
            <a:off x="4895132" y="467056"/>
            <a:ext cx="6934197" cy="76944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ORGANIZATION</a:t>
            </a:r>
            <a:endParaRPr b="0" i="0" sz="1400" u="none" cap="none" strike="noStrike">
              <a:solidFill>
                <a:srgbClr val="000000"/>
              </a:solidFill>
              <a:latin typeface="Arial"/>
              <a:ea typeface="Arial"/>
              <a:cs typeface="Arial"/>
              <a:sym typeface="Arial"/>
            </a:endParaRPr>
          </a:p>
        </p:txBody>
      </p:sp>
      <p:sp>
        <p:nvSpPr>
          <p:cNvPr id="150" name="Google Shape;150;p1"/>
          <p:cNvSpPr txBox="1"/>
          <p:nvPr/>
        </p:nvSpPr>
        <p:spPr>
          <a:xfrm>
            <a:off x="4999306" y="1390386"/>
            <a:ext cx="67142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595959"/>
                </a:solidFill>
                <a:latin typeface="Merriweather"/>
                <a:ea typeface="Merriweather"/>
                <a:cs typeface="Merriweather"/>
                <a:sym typeface="Merriweather"/>
              </a:rPr>
              <a:t>Bringing Processes to Your Center</a:t>
            </a:r>
            <a:endParaRPr b="0" i="0" sz="2800" u="none" cap="none" strike="noStrike">
              <a:solidFill>
                <a:srgbClr val="000000"/>
              </a:solidFill>
              <a:latin typeface="Arial"/>
              <a:ea typeface="Arial"/>
              <a:cs typeface="Arial"/>
              <a:sym typeface="Arial"/>
            </a:endParaRPr>
          </a:p>
        </p:txBody>
      </p:sp>
      <p:sp>
        <p:nvSpPr>
          <p:cNvPr id="151" name="Google Shape;151;p1"/>
          <p:cNvSpPr txBox="1"/>
          <p:nvPr/>
        </p:nvSpPr>
        <p:spPr>
          <a:xfrm>
            <a:off x="8311239" y="6248631"/>
            <a:ext cx="344803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pic>
        <p:nvPicPr>
          <p:cNvPr id="152" name="Google Shape;152;p1"/>
          <p:cNvPicPr preferRelativeResize="0"/>
          <p:nvPr/>
        </p:nvPicPr>
        <p:blipFill rotWithShape="1">
          <a:blip r:embed="rId4">
            <a:alphaModFix/>
          </a:blip>
          <a:srcRect b="0" l="0" r="0" t="0"/>
          <a:stretch/>
        </p:blipFill>
        <p:spPr>
          <a:xfrm flipH="1">
            <a:off x="61683" y="223825"/>
            <a:ext cx="6034317" cy="5940307"/>
          </a:xfrm>
          <a:prstGeom prst="rect">
            <a:avLst/>
          </a:prstGeom>
          <a:noFill/>
          <a:ln>
            <a:noFill/>
          </a:ln>
        </p:spPr>
      </p:pic>
      <p:sp>
        <p:nvSpPr>
          <p:cNvPr id="153" name="Google Shape;153;p1"/>
          <p:cNvSpPr txBox="1"/>
          <p:nvPr/>
        </p:nvSpPr>
        <p:spPr>
          <a:xfrm>
            <a:off x="278589" y="6248630"/>
            <a:ext cx="61525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a855fa2b8a_0_10"/>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400">
                <a:solidFill>
                  <a:srgbClr val="7F7F7F"/>
                </a:solidFill>
                <a:latin typeface="Lato"/>
                <a:ea typeface="Lato"/>
                <a:cs typeface="Lato"/>
                <a:sym typeface="Lato"/>
              </a:rPr>
              <a:t>#IMSH2021</a:t>
            </a:r>
            <a:endParaRPr/>
          </a:p>
        </p:txBody>
      </p:sp>
      <p:sp>
        <p:nvSpPr>
          <p:cNvPr id="240" name="Google Shape;240;ga855fa2b8a_0_10"/>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Lato"/>
                <a:ea typeface="Lato"/>
                <a:cs typeface="Lato"/>
                <a:sym typeface="Lato"/>
              </a:rPr>
              <a:t>SIMULATION: BRINGING LEARNING TO LIFE</a:t>
            </a:r>
            <a:endParaRPr/>
          </a:p>
        </p:txBody>
      </p:sp>
      <p:pic>
        <p:nvPicPr>
          <p:cNvPr id="241" name="Google Shape;241;ga855fa2b8a_0_10"/>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42" name="Google Shape;242;ga855fa2b8a_0_10"/>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US" sz="3000">
                <a:solidFill>
                  <a:schemeClr val="dk2"/>
                </a:solidFill>
              </a:rPr>
              <a:t>Organization</a:t>
            </a:r>
            <a:endParaRPr b="1" sz="3600">
              <a:solidFill>
                <a:schemeClr val="dk2"/>
              </a:solidFill>
            </a:endParaRPr>
          </a:p>
          <a:p>
            <a:pPr indent="0" lvl="0" marL="0" rtl="0" algn="l">
              <a:lnSpc>
                <a:spcPct val="150000"/>
              </a:lnSpc>
              <a:spcBef>
                <a:spcPts val="1200"/>
              </a:spcBef>
              <a:spcAft>
                <a:spcPts val="0"/>
              </a:spcAft>
              <a:buNone/>
            </a:pPr>
            <a:r>
              <a:rPr b="1" lang="en-US" sz="3600">
                <a:solidFill>
                  <a:schemeClr val="dk2"/>
                </a:solidFill>
              </a:rPr>
              <a:t>What is organization?</a:t>
            </a:r>
            <a:endParaRPr b="1" sz="3600">
              <a:solidFill>
                <a:schemeClr val="dk2"/>
              </a:solidFill>
            </a:endParaRPr>
          </a:p>
          <a:p>
            <a:pPr indent="0" lvl="0" marL="0" rtl="0" algn="l">
              <a:lnSpc>
                <a:spcPct val="115000"/>
              </a:lnSpc>
              <a:spcBef>
                <a:spcPts val="0"/>
              </a:spcBef>
              <a:spcAft>
                <a:spcPts val="0"/>
              </a:spcAft>
              <a:buClr>
                <a:schemeClr val="dk2"/>
              </a:buClr>
              <a:buSzPts val="1100"/>
              <a:buFont typeface="Arial"/>
              <a:buNone/>
            </a:pPr>
            <a:r>
              <a:rPr lang="en-US" sz="1800">
                <a:solidFill>
                  <a:srgbClr val="790B12"/>
                </a:solidFill>
                <a:latin typeface="Calibri"/>
                <a:ea typeface="Calibri"/>
                <a:cs typeface="Calibri"/>
                <a:sym typeface="Calibri"/>
              </a:rPr>
              <a:t> ” the act of organizing something.” </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US" sz="1800">
                <a:solidFill>
                  <a:srgbClr val="790B12"/>
                </a:solidFill>
                <a:latin typeface="Calibri"/>
                <a:ea typeface="Calibri"/>
                <a:cs typeface="Calibri"/>
                <a:sym typeface="Calibri"/>
              </a:rPr>
              <a:t>“ It can also refer to a system of arrangement or order, or a structure for classifying things.”</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rgbClr val="790B12"/>
                </a:solidFill>
                <a:latin typeface="Calibri"/>
                <a:ea typeface="Calibri"/>
                <a:cs typeface="Calibri"/>
                <a:sym typeface="Calibri"/>
              </a:rPr>
              <a:t>- Google </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rgbClr val="790B12"/>
                </a:solidFill>
                <a:latin typeface="Calibri"/>
                <a:ea typeface="Calibri"/>
                <a:cs typeface="Calibri"/>
                <a:sym typeface="Calibri"/>
              </a:rPr>
              <a:t>“ I have all this stuff, what do I do with it ”</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2"/>
                </a:solidFill>
              </a:rPr>
              <a:t>-</a:t>
            </a:r>
            <a:r>
              <a:rPr lang="en-US" sz="1800">
                <a:solidFill>
                  <a:srgbClr val="790B12"/>
                </a:solidFill>
                <a:latin typeface="Calibri"/>
                <a:ea typeface="Calibri"/>
                <a:cs typeface="Calibri"/>
                <a:sym typeface="Calibri"/>
              </a:rPr>
              <a:t> Simulation Operations Specialist(s)</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2"/>
                </a:solidFill>
              </a:rPr>
              <a:t>-</a:t>
            </a:r>
            <a:r>
              <a:rPr lang="en-US" sz="1800">
                <a:solidFill>
                  <a:srgbClr val="790B12"/>
                </a:solidFill>
                <a:latin typeface="Calibri"/>
                <a:ea typeface="Calibri"/>
                <a:cs typeface="Calibri"/>
                <a:sym typeface="Calibri"/>
              </a:rPr>
              <a:t> Sim Tech(s)</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2"/>
                </a:solidFill>
              </a:rPr>
              <a:t>-</a:t>
            </a:r>
            <a:r>
              <a:rPr lang="en-US" sz="1800">
                <a:solidFill>
                  <a:srgbClr val="790B12"/>
                </a:solidFill>
                <a:latin typeface="Calibri"/>
                <a:ea typeface="Calibri"/>
                <a:cs typeface="Calibri"/>
                <a:sym typeface="Calibri"/>
              </a:rPr>
              <a:t> Educators/Facilitators</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2"/>
                </a:solidFill>
              </a:rPr>
              <a:t>-</a:t>
            </a:r>
            <a:r>
              <a:rPr lang="en-US" sz="1800">
                <a:solidFill>
                  <a:srgbClr val="790B12"/>
                </a:solidFill>
                <a:latin typeface="Calibri"/>
                <a:ea typeface="Calibri"/>
                <a:cs typeface="Calibri"/>
                <a:sym typeface="Calibri"/>
              </a:rPr>
              <a:t> Simterns</a:t>
            </a:r>
            <a:endParaRPr sz="1800">
              <a:solidFill>
                <a:srgbClr val="790B12"/>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2"/>
                </a:solidFill>
              </a:rPr>
              <a:t>-</a:t>
            </a:r>
            <a:r>
              <a:rPr lang="en-US" sz="1800">
                <a:solidFill>
                  <a:srgbClr val="790B12"/>
                </a:solidFill>
                <a:latin typeface="Calibri"/>
                <a:ea typeface="Calibri"/>
                <a:cs typeface="Calibri"/>
                <a:sym typeface="Calibri"/>
              </a:rPr>
              <a:t> Insert Sim Title Here   </a:t>
            </a:r>
            <a:endParaRPr sz="57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a855fa2b8a_0_151"/>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400">
                <a:solidFill>
                  <a:srgbClr val="7F7F7F"/>
                </a:solidFill>
                <a:latin typeface="Lato"/>
                <a:ea typeface="Lato"/>
                <a:cs typeface="Lato"/>
                <a:sym typeface="Lato"/>
              </a:rPr>
              <a:t>#IMSH2021</a:t>
            </a:r>
            <a:endParaRPr/>
          </a:p>
        </p:txBody>
      </p:sp>
      <p:sp>
        <p:nvSpPr>
          <p:cNvPr id="248" name="Google Shape;248;ga855fa2b8a_0_151"/>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Lato"/>
                <a:ea typeface="Lato"/>
                <a:cs typeface="Lato"/>
                <a:sym typeface="Lato"/>
              </a:rPr>
              <a:t>SIMULATION: BRINGING LEARNING TO LIFE</a:t>
            </a:r>
            <a:endParaRPr/>
          </a:p>
        </p:txBody>
      </p:sp>
      <p:pic>
        <p:nvPicPr>
          <p:cNvPr id="249" name="Google Shape;249;ga855fa2b8a_0_151"/>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50" name="Google Shape;250;ga855fa2b8a_0_151"/>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US" sz="3000">
                <a:solidFill>
                  <a:schemeClr val="dk2"/>
                </a:solidFill>
              </a:rPr>
              <a:t>Organization</a:t>
            </a:r>
            <a:endParaRPr b="1" sz="3600">
              <a:solidFill>
                <a:schemeClr val="dk2"/>
              </a:solidFill>
            </a:endParaRPr>
          </a:p>
          <a:p>
            <a:pPr indent="0" lvl="0" marL="0" rtl="0" algn="l">
              <a:lnSpc>
                <a:spcPct val="150000"/>
              </a:lnSpc>
              <a:spcBef>
                <a:spcPts val="1200"/>
              </a:spcBef>
              <a:spcAft>
                <a:spcPts val="0"/>
              </a:spcAft>
              <a:buNone/>
            </a:pPr>
            <a:r>
              <a:rPr b="1" lang="en-US" sz="3600">
                <a:solidFill>
                  <a:schemeClr val="dk2"/>
                </a:solidFill>
              </a:rPr>
              <a:t>Capital vs Consumable, Supply Inventory</a:t>
            </a:r>
            <a:endParaRPr b="1" sz="3600">
              <a:solidFill>
                <a:schemeClr val="dk2"/>
              </a:solidFill>
            </a:endParaRPr>
          </a:p>
          <a:p>
            <a:pPr indent="-342900" lvl="0" marL="457200" rtl="0" algn="l">
              <a:lnSpc>
                <a:spcPct val="150000"/>
              </a:lnSpc>
              <a:spcBef>
                <a:spcPts val="0"/>
              </a:spcBef>
              <a:spcAft>
                <a:spcPts val="0"/>
              </a:spcAft>
              <a:buClr>
                <a:srgbClr val="790B12"/>
              </a:buClr>
              <a:buSzPts val="1800"/>
              <a:buFont typeface="Lato"/>
              <a:buChar char="-"/>
            </a:pPr>
            <a:r>
              <a:rPr lang="en-US" sz="1800">
                <a:solidFill>
                  <a:srgbClr val="790B12"/>
                </a:solidFill>
                <a:latin typeface="Lato"/>
                <a:ea typeface="Lato"/>
                <a:cs typeface="Lato"/>
                <a:sym typeface="Lato"/>
              </a:rPr>
              <a:t>Capital Inventory: $5,000 – $$$$$$$                             </a:t>
            </a:r>
            <a:endParaRPr sz="1800">
              <a:solidFill>
                <a:srgbClr val="790B12"/>
              </a:solidFill>
              <a:latin typeface="Lato"/>
              <a:ea typeface="Lato"/>
              <a:cs typeface="Lato"/>
              <a:sym typeface="Lato"/>
            </a:endParaRPr>
          </a:p>
          <a:p>
            <a:pPr indent="0" lvl="0" marL="0" rtl="0" algn="l">
              <a:lnSpc>
                <a:spcPct val="115000"/>
              </a:lnSpc>
              <a:spcBef>
                <a:spcPts val="0"/>
              </a:spcBef>
              <a:spcAft>
                <a:spcPts val="0"/>
              </a:spcAft>
              <a:buNone/>
            </a:pPr>
            <a:r>
              <a:rPr lang="en-US" sz="1800">
                <a:solidFill>
                  <a:srgbClr val="790B12"/>
                </a:solidFill>
                <a:latin typeface="Lato"/>
                <a:ea typeface="Lato"/>
                <a:cs typeface="Lato"/>
                <a:sym typeface="Lato"/>
              </a:rPr>
              <a:t>     -  Institutional Approval  - Committee</a:t>
            </a:r>
            <a:endParaRPr sz="1800">
              <a:solidFill>
                <a:srgbClr val="790B12"/>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rgbClr val="790B12"/>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rgbClr val="790B12"/>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rgbClr val="790B12"/>
              </a:solidFill>
              <a:latin typeface="Lato"/>
              <a:ea typeface="Lato"/>
              <a:cs typeface="Lato"/>
              <a:sym typeface="Lato"/>
            </a:endParaRPr>
          </a:p>
          <a:p>
            <a:pPr indent="-342900" lvl="0" marL="457200" rtl="0" algn="l">
              <a:lnSpc>
                <a:spcPct val="115000"/>
              </a:lnSpc>
              <a:spcBef>
                <a:spcPts val="0"/>
              </a:spcBef>
              <a:spcAft>
                <a:spcPts val="0"/>
              </a:spcAft>
              <a:buClr>
                <a:srgbClr val="790B12"/>
              </a:buClr>
              <a:buSzPts val="1800"/>
              <a:buFont typeface="Lato"/>
              <a:buChar char="-"/>
            </a:pPr>
            <a:r>
              <a:rPr lang="en-US" sz="1800">
                <a:solidFill>
                  <a:srgbClr val="790B12"/>
                </a:solidFill>
                <a:latin typeface="Lato"/>
                <a:ea typeface="Lato"/>
                <a:cs typeface="Lato"/>
                <a:sym typeface="Lato"/>
              </a:rPr>
              <a:t>General Supply / Consumables: &lt; 5,000</a:t>
            </a:r>
            <a:endParaRPr sz="1800">
              <a:solidFill>
                <a:srgbClr val="790B12"/>
              </a:solidFill>
              <a:latin typeface="Lato"/>
              <a:ea typeface="Lato"/>
              <a:cs typeface="Lato"/>
              <a:sym typeface="Lato"/>
            </a:endParaRPr>
          </a:p>
          <a:p>
            <a:pPr indent="-342900" lvl="0" marL="457200" rtl="0" algn="l">
              <a:lnSpc>
                <a:spcPct val="115000"/>
              </a:lnSpc>
              <a:spcBef>
                <a:spcPts val="0"/>
              </a:spcBef>
              <a:spcAft>
                <a:spcPts val="0"/>
              </a:spcAft>
              <a:buClr>
                <a:srgbClr val="790B12"/>
              </a:buClr>
              <a:buSzPts val="1800"/>
              <a:buFont typeface="Lato"/>
              <a:buChar char="-"/>
            </a:pPr>
            <a:r>
              <a:rPr lang="en-US" sz="1800">
                <a:solidFill>
                  <a:srgbClr val="790B12"/>
                </a:solidFill>
                <a:latin typeface="Lato"/>
                <a:ea typeface="Lato"/>
                <a:cs typeface="Lato"/>
                <a:sym typeface="Lato"/>
              </a:rPr>
              <a:t>Electronic(s)/Task Trainers/Medical Supplies </a:t>
            </a:r>
            <a:endParaRPr sz="1800">
              <a:solidFill>
                <a:srgbClr val="790B12"/>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2"/>
              </a:solidFill>
            </a:endParaRPr>
          </a:p>
          <a:p>
            <a:pPr indent="-342900" lvl="0" marL="457200" rtl="0" algn="l">
              <a:lnSpc>
                <a:spcPct val="115000"/>
              </a:lnSpc>
              <a:spcBef>
                <a:spcPts val="0"/>
              </a:spcBef>
              <a:spcAft>
                <a:spcPts val="0"/>
              </a:spcAft>
              <a:buClr>
                <a:srgbClr val="790B12"/>
              </a:buClr>
              <a:buSzPts val="1800"/>
              <a:buFont typeface="Lato"/>
              <a:buChar char="-"/>
            </a:pPr>
            <a:r>
              <a:rPr lang="en-US" sz="1800">
                <a:solidFill>
                  <a:srgbClr val="790B12"/>
                </a:solidFill>
                <a:latin typeface="Lato"/>
                <a:ea typeface="Lato"/>
                <a:cs typeface="Lato"/>
                <a:sym typeface="Lato"/>
              </a:rPr>
              <a:t>Department Approval – Whats in the budget? </a:t>
            </a:r>
            <a:endParaRPr sz="1800">
              <a:solidFill>
                <a:srgbClr val="790B12"/>
              </a:solidFill>
              <a:latin typeface="Lato"/>
              <a:ea typeface="Lato"/>
              <a:cs typeface="Lato"/>
              <a:sym typeface="Lato"/>
            </a:endParaRPr>
          </a:p>
          <a:p>
            <a:pPr indent="0" lvl="0" marL="0" rtl="0" algn="l">
              <a:lnSpc>
                <a:spcPct val="115000"/>
              </a:lnSpc>
              <a:spcBef>
                <a:spcPts val="0"/>
              </a:spcBef>
              <a:spcAft>
                <a:spcPts val="0"/>
              </a:spcAft>
              <a:buClr>
                <a:schemeClr val="dk2"/>
              </a:buClr>
              <a:buSzPts val="1100"/>
              <a:buFont typeface="Arial"/>
              <a:buNone/>
            </a:pPr>
            <a:r>
              <a:t/>
            </a:r>
            <a:endParaRPr sz="1800">
              <a:solidFill>
                <a:srgbClr val="790B12"/>
              </a:solidFill>
              <a:latin typeface="Lato"/>
              <a:ea typeface="Lato"/>
              <a:cs typeface="Lato"/>
              <a:sym typeface="Lato"/>
            </a:endParaRPr>
          </a:p>
          <a:p>
            <a:pPr indent="0" lvl="0" marL="0" rtl="0" algn="l">
              <a:lnSpc>
                <a:spcPct val="115000"/>
              </a:lnSpc>
              <a:spcBef>
                <a:spcPts val="0"/>
              </a:spcBef>
              <a:spcAft>
                <a:spcPts val="0"/>
              </a:spcAft>
              <a:buClr>
                <a:schemeClr val="dk2"/>
              </a:buClr>
              <a:buSzPts val="1100"/>
              <a:buFont typeface="Arial"/>
              <a:buNone/>
            </a:pPr>
            <a:r>
              <a:t/>
            </a:r>
            <a:endParaRPr sz="1800">
              <a:solidFill>
                <a:schemeClr val="dk2"/>
              </a:solidFill>
            </a:endParaRPr>
          </a:p>
          <a:p>
            <a:pPr indent="0" lvl="0" marL="0" rtl="0" algn="l">
              <a:lnSpc>
                <a:spcPct val="150000"/>
              </a:lnSpc>
              <a:spcBef>
                <a:spcPts val="0"/>
              </a:spcBef>
              <a:spcAft>
                <a:spcPts val="0"/>
              </a:spcAft>
              <a:buNone/>
            </a:pPr>
            <a:r>
              <a:t/>
            </a:r>
            <a:endParaRPr b="1" sz="3600">
              <a:solidFill>
                <a:schemeClr val="dk2"/>
              </a:solidFill>
            </a:endParaRPr>
          </a:p>
        </p:txBody>
      </p:sp>
      <p:pic>
        <p:nvPicPr>
          <p:cNvPr id="251" name="Google Shape;251;ga855fa2b8a_0_151"/>
          <p:cNvPicPr preferRelativeResize="0"/>
          <p:nvPr/>
        </p:nvPicPr>
        <p:blipFill>
          <a:blip r:embed="rId4">
            <a:alphaModFix/>
          </a:blip>
          <a:stretch>
            <a:fillRect/>
          </a:stretch>
        </p:blipFill>
        <p:spPr>
          <a:xfrm>
            <a:off x="5014475" y="2087425"/>
            <a:ext cx="5247251" cy="2002000"/>
          </a:xfrm>
          <a:prstGeom prst="rect">
            <a:avLst/>
          </a:prstGeom>
          <a:noFill/>
          <a:ln>
            <a:noFill/>
          </a:ln>
        </p:spPr>
      </p:pic>
      <p:pic>
        <p:nvPicPr>
          <p:cNvPr id="252" name="Google Shape;252;ga855fa2b8a_0_151"/>
          <p:cNvPicPr preferRelativeResize="0"/>
          <p:nvPr/>
        </p:nvPicPr>
        <p:blipFill>
          <a:blip r:embed="rId5">
            <a:alphaModFix/>
          </a:blip>
          <a:stretch>
            <a:fillRect/>
          </a:stretch>
        </p:blipFill>
        <p:spPr>
          <a:xfrm>
            <a:off x="6086025" y="4168025"/>
            <a:ext cx="4355300" cy="214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ad73ae0cab_0_0"/>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58" name="Google Shape;258;gad73ae0cab_0_0"/>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259" name="Google Shape;259;gad73ae0cab_0_0"/>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pic>
        <p:nvPicPr>
          <p:cNvPr id="260" name="Google Shape;260;gad73ae0cab_0_0"/>
          <p:cNvPicPr preferRelativeResize="0"/>
          <p:nvPr/>
        </p:nvPicPr>
        <p:blipFill rotWithShape="1">
          <a:blip r:embed="rId4">
            <a:alphaModFix/>
          </a:blip>
          <a:srcRect b="0" l="0" r="0" t="0"/>
          <a:stretch/>
        </p:blipFill>
        <p:spPr>
          <a:xfrm>
            <a:off x="1977525" y="660838"/>
            <a:ext cx="7381776" cy="5536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ad6cead901_0_73"/>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66" name="Google Shape;266;gad6cead901_0_73"/>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267" name="Google Shape;267;gad6cead901_0_73"/>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68" name="Google Shape;268;gad6cead901_0_73"/>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4400" u="none" cap="none" strike="noStrike">
                <a:solidFill>
                  <a:schemeClr val="dk2"/>
                </a:solidFill>
                <a:latin typeface="Arial"/>
                <a:ea typeface="Arial"/>
                <a:cs typeface="Arial"/>
                <a:sym typeface="Arial"/>
              </a:rPr>
              <a:t>How do we organize?</a:t>
            </a:r>
            <a:endParaRPr b="1" i="0" sz="4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sz="3000" u="sng">
              <a:solidFill>
                <a:schemeClr val="dk2"/>
              </a:solidFill>
            </a:endParaRPr>
          </a:p>
          <a:p>
            <a:pPr indent="0" lvl="0" marL="0" marR="0" rtl="0" algn="l">
              <a:lnSpc>
                <a:spcPct val="100000"/>
              </a:lnSpc>
              <a:spcBef>
                <a:spcPts val="0"/>
              </a:spcBef>
              <a:spcAft>
                <a:spcPts val="0"/>
              </a:spcAft>
              <a:buClr>
                <a:srgbClr val="000000"/>
              </a:buClr>
              <a:buSzPts val="3000"/>
              <a:buFont typeface="Arial"/>
              <a:buNone/>
            </a:pPr>
            <a:r>
              <a:rPr b="1" lang="en-US" sz="3000" u="sng">
                <a:solidFill>
                  <a:schemeClr val="dk2"/>
                </a:solidFill>
              </a:rPr>
              <a:t>Information</a:t>
            </a:r>
            <a:endParaRPr b="1" sz="3000" u="sng">
              <a:solidFill>
                <a:schemeClr val="dk2"/>
              </a:solidFill>
            </a:endParaRPr>
          </a:p>
          <a:p>
            <a:pPr indent="-419100" lvl="0" marL="457200" marR="0" rtl="0" algn="l">
              <a:lnSpc>
                <a:spcPct val="100000"/>
              </a:lnSpc>
              <a:spcBef>
                <a:spcPts val="0"/>
              </a:spcBef>
              <a:spcAft>
                <a:spcPts val="0"/>
              </a:spcAft>
              <a:buClr>
                <a:schemeClr val="dk2"/>
              </a:buClr>
              <a:buSzPts val="3000"/>
              <a:buChar char="●"/>
            </a:pPr>
            <a:r>
              <a:rPr b="1" lang="en-US" sz="3000">
                <a:solidFill>
                  <a:schemeClr val="dk2"/>
                </a:solidFill>
              </a:rPr>
              <a:t>Hard/Paper</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Coursework, forms, files</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File folders/organizers</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Storage</a:t>
            </a:r>
            <a:endParaRPr b="1" sz="3000">
              <a:solidFill>
                <a:schemeClr val="dk2"/>
              </a:solidFill>
            </a:endParaRPr>
          </a:p>
          <a:p>
            <a:pPr indent="-419100" lvl="0" marL="457200" marR="0" rtl="0" algn="l">
              <a:lnSpc>
                <a:spcPct val="100000"/>
              </a:lnSpc>
              <a:spcBef>
                <a:spcPts val="0"/>
              </a:spcBef>
              <a:spcAft>
                <a:spcPts val="0"/>
              </a:spcAft>
              <a:buClr>
                <a:schemeClr val="dk2"/>
              </a:buClr>
              <a:buSzPts val="3000"/>
              <a:buChar char="●"/>
            </a:pPr>
            <a:r>
              <a:rPr b="1" lang="en-US" sz="3000">
                <a:solidFill>
                  <a:schemeClr val="dk2"/>
                </a:solidFill>
              </a:rPr>
              <a:t>Soft/Electronic</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Scanned copies</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Electronic forms and files</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System for managing data</a:t>
            </a:r>
            <a:endParaRPr b="1" sz="30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sz="30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sz="30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dk2"/>
              </a:solidFill>
              <a:latin typeface="Arial"/>
              <a:ea typeface="Arial"/>
              <a:cs typeface="Arial"/>
              <a:sym typeface="Arial"/>
            </a:endParaRPr>
          </a:p>
        </p:txBody>
      </p:sp>
      <p:pic>
        <p:nvPicPr>
          <p:cNvPr id="269" name="Google Shape;269;gad6cead901_0_73"/>
          <p:cNvPicPr preferRelativeResize="0"/>
          <p:nvPr/>
        </p:nvPicPr>
        <p:blipFill>
          <a:blip r:embed="rId4">
            <a:alphaModFix/>
          </a:blip>
          <a:stretch>
            <a:fillRect/>
          </a:stretch>
        </p:blipFill>
        <p:spPr>
          <a:xfrm>
            <a:off x="6678725" y="2159787"/>
            <a:ext cx="4113824" cy="2538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ae80e152a0_0_23"/>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75" name="Google Shape;275;gae80e152a0_0_23"/>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276" name="Google Shape;276;gae80e152a0_0_23"/>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77" name="Google Shape;277;gae80e152a0_0_23"/>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4400" u="none" cap="none" strike="noStrike">
                <a:solidFill>
                  <a:schemeClr val="dk2"/>
                </a:solidFill>
                <a:latin typeface="Arial"/>
                <a:ea typeface="Arial"/>
                <a:cs typeface="Arial"/>
                <a:sym typeface="Arial"/>
              </a:rPr>
              <a:t>How do we organize?</a:t>
            </a:r>
            <a:endParaRPr b="1" i="0" sz="4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sz="3000" u="sng">
              <a:solidFill>
                <a:schemeClr val="dk2"/>
              </a:solidFill>
            </a:endParaRPr>
          </a:p>
          <a:p>
            <a:pPr indent="0" lvl="0" marL="0" marR="0" rtl="0" algn="l">
              <a:lnSpc>
                <a:spcPct val="100000"/>
              </a:lnSpc>
              <a:spcBef>
                <a:spcPts val="0"/>
              </a:spcBef>
              <a:spcAft>
                <a:spcPts val="0"/>
              </a:spcAft>
              <a:buClr>
                <a:srgbClr val="000000"/>
              </a:buClr>
              <a:buSzPts val="3000"/>
              <a:buFont typeface="Arial"/>
              <a:buNone/>
            </a:pPr>
            <a:r>
              <a:rPr b="1" lang="en-US" sz="3000" u="sng">
                <a:solidFill>
                  <a:schemeClr val="dk2"/>
                </a:solidFill>
              </a:rPr>
              <a:t>Equipment and Supplies</a:t>
            </a:r>
            <a:endParaRPr b="1" sz="3000" u="sng">
              <a:solidFill>
                <a:schemeClr val="dk2"/>
              </a:solidFill>
            </a:endParaRPr>
          </a:p>
          <a:p>
            <a:pPr indent="-419100" lvl="0" marL="457200" marR="0" rtl="0" algn="l">
              <a:lnSpc>
                <a:spcPct val="100000"/>
              </a:lnSpc>
              <a:spcBef>
                <a:spcPts val="0"/>
              </a:spcBef>
              <a:spcAft>
                <a:spcPts val="0"/>
              </a:spcAft>
              <a:buClr>
                <a:schemeClr val="dk2"/>
              </a:buClr>
              <a:buSzPts val="3000"/>
              <a:buChar char="●"/>
            </a:pPr>
            <a:r>
              <a:rPr b="1" lang="en-US" sz="3000">
                <a:solidFill>
                  <a:schemeClr val="dk2"/>
                </a:solidFill>
              </a:rPr>
              <a:t>Location and Storage</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Find available space</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Grouping of items</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Special requirements</a:t>
            </a:r>
            <a:endParaRPr b="1" sz="3000">
              <a:solidFill>
                <a:schemeClr val="dk2"/>
              </a:solidFill>
            </a:endParaRPr>
          </a:p>
          <a:p>
            <a:pPr indent="-419100" lvl="0" marL="457200" marR="0" rtl="0" algn="l">
              <a:lnSpc>
                <a:spcPct val="100000"/>
              </a:lnSpc>
              <a:spcBef>
                <a:spcPts val="0"/>
              </a:spcBef>
              <a:spcAft>
                <a:spcPts val="0"/>
              </a:spcAft>
              <a:buClr>
                <a:schemeClr val="dk2"/>
              </a:buClr>
              <a:buSzPts val="3000"/>
              <a:buChar char="●"/>
            </a:pPr>
            <a:r>
              <a:rPr b="1" lang="en-US" sz="3000">
                <a:solidFill>
                  <a:schemeClr val="dk2"/>
                </a:solidFill>
              </a:rPr>
              <a:t>Labeling and Tracking</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Helps to identify and locate</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Reorder and repair</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Track info, location, use</a:t>
            </a:r>
            <a:endParaRPr b="1" sz="30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dk2"/>
              </a:solidFill>
              <a:latin typeface="Arial"/>
              <a:ea typeface="Arial"/>
              <a:cs typeface="Arial"/>
              <a:sym typeface="Arial"/>
            </a:endParaRPr>
          </a:p>
        </p:txBody>
      </p:sp>
      <p:pic>
        <p:nvPicPr>
          <p:cNvPr id="278" name="Google Shape;278;gae80e152a0_0_23"/>
          <p:cNvPicPr preferRelativeResize="0"/>
          <p:nvPr/>
        </p:nvPicPr>
        <p:blipFill>
          <a:blip r:embed="rId4">
            <a:alphaModFix/>
          </a:blip>
          <a:stretch>
            <a:fillRect/>
          </a:stretch>
        </p:blipFill>
        <p:spPr>
          <a:xfrm>
            <a:off x="6678725" y="1933612"/>
            <a:ext cx="3987678" cy="29907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ae80e152a0_0_2"/>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84" name="Google Shape;284;gae80e152a0_0_2"/>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285" name="Google Shape;285;gae80e152a0_0_2"/>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86" name="Google Shape;286;gae80e152a0_0_2"/>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4400" u="none" cap="none" strike="noStrike">
                <a:solidFill>
                  <a:schemeClr val="dk2"/>
                </a:solidFill>
                <a:latin typeface="Arial"/>
                <a:ea typeface="Arial"/>
                <a:cs typeface="Arial"/>
                <a:sym typeface="Arial"/>
              </a:rPr>
              <a:t>How do we organize?</a:t>
            </a:r>
            <a:endParaRPr b="1" i="0" sz="4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sz="3000" u="sng">
              <a:solidFill>
                <a:schemeClr val="dk2"/>
              </a:solidFill>
            </a:endParaRPr>
          </a:p>
          <a:p>
            <a:pPr indent="0" lvl="0" marL="0" marR="0" rtl="0" algn="l">
              <a:lnSpc>
                <a:spcPct val="100000"/>
              </a:lnSpc>
              <a:spcBef>
                <a:spcPts val="0"/>
              </a:spcBef>
              <a:spcAft>
                <a:spcPts val="0"/>
              </a:spcAft>
              <a:buClr>
                <a:srgbClr val="000000"/>
              </a:buClr>
              <a:buSzPts val="3000"/>
              <a:buFont typeface="Arial"/>
              <a:buNone/>
            </a:pPr>
            <a:r>
              <a:rPr b="1" i="0" lang="en-US" sz="3000" u="sng" cap="none" strike="noStrike">
                <a:solidFill>
                  <a:schemeClr val="dk2"/>
                </a:solidFill>
                <a:latin typeface="Arial"/>
                <a:ea typeface="Arial"/>
                <a:cs typeface="Arial"/>
                <a:sym typeface="Arial"/>
              </a:rPr>
              <a:t>Cognitive </a:t>
            </a:r>
            <a:r>
              <a:rPr b="1" lang="en-US" sz="3000" u="sng">
                <a:solidFill>
                  <a:schemeClr val="dk2"/>
                </a:solidFill>
              </a:rPr>
              <a:t>A</a:t>
            </a:r>
            <a:r>
              <a:rPr b="1" i="0" lang="en-US" sz="3000" u="sng" cap="none" strike="noStrike">
                <a:solidFill>
                  <a:schemeClr val="dk2"/>
                </a:solidFill>
                <a:latin typeface="Arial"/>
                <a:ea typeface="Arial"/>
                <a:cs typeface="Arial"/>
                <a:sym typeface="Arial"/>
              </a:rPr>
              <a:t>ids</a:t>
            </a:r>
            <a:endParaRPr b="1" sz="3000">
              <a:solidFill>
                <a:schemeClr val="dk2"/>
              </a:solidFill>
            </a:endParaRPr>
          </a:p>
          <a:p>
            <a:pPr indent="-419100" lvl="0" marL="457200" marR="0" rtl="0" algn="l">
              <a:lnSpc>
                <a:spcPct val="100000"/>
              </a:lnSpc>
              <a:spcBef>
                <a:spcPts val="0"/>
              </a:spcBef>
              <a:spcAft>
                <a:spcPts val="0"/>
              </a:spcAft>
              <a:buClr>
                <a:schemeClr val="dk2"/>
              </a:buClr>
              <a:buSzPts val="3000"/>
              <a:buChar char="●"/>
            </a:pPr>
            <a:r>
              <a:rPr b="1" lang="en-US" sz="3000">
                <a:solidFill>
                  <a:schemeClr val="dk2"/>
                </a:solidFill>
              </a:rPr>
              <a:t>Information</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How to manage data in center</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Processes for paper/electronic</a:t>
            </a:r>
            <a:endParaRPr b="1" sz="3000">
              <a:solidFill>
                <a:schemeClr val="dk2"/>
              </a:solidFill>
            </a:endParaRPr>
          </a:p>
          <a:p>
            <a:pPr indent="-419100" lvl="0" marL="457200" marR="0" rtl="0" algn="l">
              <a:lnSpc>
                <a:spcPct val="100000"/>
              </a:lnSpc>
              <a:spcBef>
                <a:spcPts val="0"/>
              </a:spcBef>
              <a:spcAft>
                <a:spcPts val="0"/>
              </a:spcAft>
              <a:buClr>
                <a:schemeClr val="dk2"/>
              </a:buClr>
              <a:buSzPts val="3000"/>
              <a:buChar char="●"/>
            </a:pPr>
            <a:r>
              <a:rPr b="1" lang="en-US" sz="3000">
                <a:solidFill>
                  <a:schemeClr val="dk2"/>
                </a:solidFill>
              </a:rPr>
              <a:t>Equipment and Supplies</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Procurement, storage, tracking</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Intake and excess</a:t>
            </a:r>
            <a:endParaRPr b="1" sz="3000">
              <a:solidFill>
                <a:schemeClr val="dk2"/>
              </a:solidFill>
            </a:endParaRPr>
          </a:p>
          <a:p>
            <a:pPr indent="-419100" lvl="0" marL="457200" marR="0" rtl="0" algn="l">
              <a:lnSpc>
                <a:spcPct val="100000"/>
              </a:lnSpc>
              <a:spcBef>
                <a:spcPts val="0"/>
              </a:spcBef>
              <a:spcAft>
                <a:spcPts val="0"/>
              </a:spcAft>
              <a:buClr>
                <a:schemeClr val="dk2"/>
              </a:buClr>
              <a:buSzPts val="3000"/>
              <a:buChar char="●"/>
            </a:pPr>
            <a:r>
              <a:rPr b="1" lang="en-US" sz="3000">
                <a:solidFill>
                  <a:schemeClr val="dk2"/>
                </a:solidFill>
              </a:rPr>
              <a:t>Operations</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Frequent and infrequent</a:t>
            </a:r>
            <a:endParaRPr b="1" sz="3000">
              <a:solidFill>
                <a:schemeClr val="dk2"/>
              </a:solidFill>
            </a:endParaRPr>
          </a:p>
          <a:p>
            <a:pPr indent="-419100" lvl="1" marL="914400" marR="0" rtl="0" algn="l">
              <a:lnSpc>
                <a:spcPct val="100000"/>
              </a:lnSpc>
              <a:spcBef>
                <a:spcPts val="0"/>
              </a:spcBef>
              <a:spcAft>
                <a:spcPts val="0"/>
              </a:spcAft>
              <a:buClr>
                <a:schemeClr val="dk2"/>
              </a:buClr>
              <a:buSzPts val="3000"/>
              <a:buChar char="○"/>
            </a:pPr>
            <a:r>
              <a:rPr b="1" lang="en-US" sz="3000">
                <a:solidFill>
                  <a:schemeClr val="dk2"/>
                </a:solidFill>
              </a:rPr>
              <a:t>Training/onboarding</a:t>
            </a:r>
            <a:endParaRPr b="1" sz="30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chemeClr val="dk2"/>
              </a:solidFill>
              <a:latin typeface="Arial"/>
              <a:ea typeface="Arial"/>
              <a:cs typeface="Arial"/>
              <a:sym typeface="Arial"/>
            </a:endParaRPr>
          </a:p>
        </p:txBody>
      </p:sp>
      <p:pic>
        <p:nvPicPr>
          <p:cNvPr id="287" name="Google Shape;287;gae80e152a0_0_2"/>
          <p:cNvPicPr preferRelativeResize="0"/>
          <p:nvPr/>
        </p:nvPicPr>
        <p:blipFill>
          <a:blip r:embed="rId4">
            <a:alphaModFix/>
          </a:blip>
          <a:stretch>
            <a:fillRect/>
          </a:stretch>
        </p:blipFill>
        <p:spPr>
          <a:xfrm>
            <a:off x="7112000" y="1573750"/>
            <a:ext cx="4524725" cy="371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ad6cead901_0_80"/>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93" name="Google Shape;293;gad6cead901_0_80"/>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294" name="Google Shape;294;gad6cead901_0_80"/>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95" name="Google Shape;295;gad6cead901_0_80"/>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US" sz="4400">
                <a:solidFill>
                  <a:schemeClr val="dk2"/>
                </a:solidFill>
              </a:rPr>
              <a:t>How do create organization through process?</a:t>
            </a:r>
            <a:endParaRPr b="1" sz="4400">
              <a:solidFill>
                <a:schemeClr val="dk2"/>
              </a:solidFill>
            </a:endParaRPr>
          </a:p>
          <a:p>
            <a:pPr indent="0" lvl="0" marL="0" rtl="0" algn="l">
              <a:lnSpc>
                <a:spcPct val="125000"/>
              </a:lnSpc>
              <a:spcBef>
                <a:spcPts val="0"/>
              </a:spcBef>
              <a:spcAft>
                <a:spcPts val="0"/>
              </a:spcAft>
              <a:buClr>
                <a:schemeClr val="dk2"/>
              </a:buClr>
              <a:buSzPts val="1100"/>
              <a:buFont typeface="Arial"/>
              <a:buNone/>
            </a:pPr>
            <a:r>
              <a:t/>
            </a:r>
            <a:endParaRPr sz="2800">
              <a:solidFill>
                <a:schemeClr val="dk2"/>
              </a:solidFill>
            </a:endParaRPr>
          </a:p>
          <a:p>
            <a:pPr indent="-368300" lvl="0" marL="457200" marR="0" rtl="0" algn="l">
              <a:lnSpc>
                <a:spcPct val="100000"/>
              </a:lnSpc>
              <a:spcBef>
                <a:spcPts val="0"/>
              </a:spcBef>
              <a:spcAft>
                <a:spcPts val="0"/>
              </a:spcAft>
              <a:buClr>
                <a:schemeClr val="dk2"/>
              </a:buClr>
              <a:buSzPts val="2200"/>
              <a:buChar char="●"/>
            </a:pPr>
            <a:r>
              <a:rPr b="1" lang="en-US" sz="2200">
                <a:solidFill>
                  <a:schemeClr val="dk2"/>
                </a:solidFill>
              </a:rPr>
              <a:t>LEAN Methodology - PDCA Cycle</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P</a:t>
            </a:r>
            <a:r>
              <a:rPr b="1" lang="en-US" sz="2200">
                <a:solidFill>
                  <a:schemeClr val="dk2"/>
                </a:solidFill>
              </a:rPr>
              <a:t>lan </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D</a:t>
            </a:r>
            <a:r>
              <a:rPr b="1" lang="en-US" sz="2200">
                <a:solidFill>
                  <a:schemeClr val="dk2"/>
                </a:solidFill>
              </a:rPr>
              <a:t>o </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C</a:t>
            </a:r>
            <a:r>
              <a:rPr b="1" lang="en-US" sz="2200">
                <a:solidFill>
                  <a:schemeClr val="dk2"/>
                </a:solidFill>
              </a:rPr>
              <a:t>heck (or Study) </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A</a:t>
            </a:r>
            <a:r>
              <a:rPr b="1" lang="en-US" sz="2200">
                <a:solidFill>
                  <a:schemeClr val="dk2"/>
                </a:solidFill>
              </a:rPr>
              <a:t>ct</a:t>
            </a:r>
            <a:endParaRPr b="1" sz="2200">
              <a:solidFill>
                <a:schemeClr val="dk2"/>
              </a:solidFill>
            </a:endParaRPr>
          </a:p>
          <a:p>
            <a:pPr indent="-368300" lvl="0" marL="457200" marR="0" rtl="0" algn="l">
              <a:lnSpc>
                <a:spcPct val="100000"/>
              </a:lnSpc>
              <a:spcBef>
                <a:spcPts val="0"/>
              </a:spcBef>
              <a:spcAft>
                <a:spcPts val="0"/>
              </a:spcAft>
              <a:buClr>
                <a:schemeClr val="dk2"/>
              </a:buClr>
              <a:buSzPts val="2200"/>
              <a:buChar char="●"/>
            </a:pPr>
            <a:r>
              <a:rPr b="1" lang="en-US" sz="2200">
                <a:solidFill>
                  <a:schemeClr val="dk2"/>
                </a:solidFill>
              </a:rPr>
              <a:t>Instructional Design - ADDIE Model</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A</a:t>
            </a:r>
            <a:r>
              <a:rPr b="1" lang="en-US" sz="2200">
                <a:solidFill>
                  <a:schemeClr val="dk2"/>
                </a:solidFill>
              </a:rPr>
              <a:t>nalyze</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D</a:t>
            </a:r>
            <a:r>
              <a:rPr b="1" lang="en-US" sz="2200">
                <a:solidFill>
                  <a:schemeClr val="dk2"/>
                </a:solidFill>
              </a:rPr>
              <a:t>esign</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D</a:t>
            </a:r>
            <a:r>
              <a:rPr b="1" lang="en-US" sz="2200">
                <a:solidFill>
                  <a:schemeClr val="dk2"/>
                </a:solidFill>
              </a:rPr>
              <a:t>evelopment</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I</a:t>
            </a:r>
            <a:r>
              <a:rPr b="1" lang="en-US" sz="2200">
                <a:solidFill>
                  <a:schemeClr val="dk2"/>
                </a:solidFill>
              </a:rPr>
              <a:t>mplementation</a:t>
            </a:r>
            <a:endParaRPr b="1" sz="2200">
              <a:solidFill>
                <a:schemeClr val="dk2"/>
              </a:solidFill>
            </a:endParaRPr>
          </a:p>
          <a:p>
            <a:pPr indent="-368300" lvl="1" marL="914400" marR="0" rtl="0" algn="l">
              <a:lnSpc>
                <a:spcPct val="100000"/>
              </a:lnSpc>
              <a:spcBef>
                <a:spcPts val="0"/>
              </a:spcBef>
              <a:spcAft>
                <a:spcPts val="0"/>
              </a:spcAft>
              <a:buClr>
                <a:schemeClr val="dk2"/>
              </a:buClr>
              <a:buSzPts val="2200"/>
              <a:buChar char="○"/>
            </a:pPr>
            <a:r>
              <a:rPr b="1" lang="en-US" sz="2200" u="sng">
                <a:solidFill>
                  <a:schemeClr val="dk2"/>
                </a:solidFill>
              </a:rPr>
              <a:t>E</a:t>
            </a:r>
            <a:r>
              <a:rPr b="1" lang="en-US" sz="2200">
                <a:solidFill>
                  <a:schemeClr val="dk2"/>
                </a:solidFill>
              </a:rPr>
              <a:t>valuation</a:t>
            </a:r>
            <a:endParaRPr b="1" sz="22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sz="30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add9c7564c_1_9"/>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301" name="Google Shape;301;gadd9c7564c_1_9"/>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302" name="Google Shape;302;gadd9c7564c_1_9"/>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303" name="Google Shape;303;gadd9c7564c_1_9"/>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US" sz="4400">
                <a:solidFill>
                  <a:schemeClr val="dk2"/>
                </a:solidFill>
              </a:rPr>
              <a:t>How do create organization through process?</a:t>
            </a:r>
            <a:endParaRPr b="1" sz="4400">
              <a:solidFill>
                <a:schemeClr val="dk2"/>
              </a:solidFill>
            </a:endParaRPr>
          </a:p>
          <a:p>
            <a:pPr indent="0" lvl="0" marL="0" rtl="0" algn="l">
              <a:lnSpc>
                <a:spcPct val="125000"/>
              </a:lnSpc>
              <a:spcBef>
                <a:spcPts val="0"/>
              </a:spcBef>
              <a:spcAft>
                <a:spcPts val="0"/>
              </a:spcAft>
              <a:buClr>
                <a:schemeClr val="dk2"/>
              </a:buClr>
              <a:buSzPts val="1100"/>
              <a:buFont typeface="Arial"/>
              <a:buNone/>
            </a:pPr>
            <a:r>
              <a:t/>
            </a:r>
            <a:endParaRPr sz="2800">
              <a:solidFill>
                <a:schemeClr val="dk2"/>
              </a:solidFill>
            </a:endParaRPr>
          </a:p>
          <a:p>
            <a:pPr indent="-438150" lvl="0" marL="457200" marR="0" rtl="0" algn="l">
              <a:lnSpc>
                <a:spcPct val="100000"/>
              </a:lnSpc>
              <a:spcBef>
                <a:spcPts val="0"/>
              </a:spcBef>
              <a:spcAft>
                <a:spcPts val="0"/>
              </a:spcAft>
              <a:buClr>
                <a:schemeClr val="dk2"/>
              </a:buClr>
              <a:buSzPts val="3300"/>
              <a:buChar char="●"/>
            </a:pPr>
            <a:r>
              <a:rPr b="1" lang="en-US" sz="3300">
                <a:solidFill>
                  <a:schemeClr val="dk2"/>
                </a:solidFill>
              </a:rPr>
              <a:t>Scheduling</a:t>
            </a:r>
            <a:endParaRPr b="1" sz="3300">
              <a:solidFill>
                <a:schemeClr val="dk2"/>
              </a:solidFill>
            </a:endParaRPr>
          </a:p>
          <a:p>
            <a:pPr indent="-438150" lvl="0" marL="457200" marR="0" rtl="0" algn="l">
              <a:lnSpc>
                <a:spcPct val="100000"/>
              </a:lnSpc>
              <a:spcBef>
                <a:spcPts val="0"/>
              </a:spcBef>
              <a:spcAft>
                <a:spcPts val="0"/>
              </a:spcAft>
              <a:buClr>
                <a:schemeClr val="dk2"/>
              </a:buClr>
              <a:buSzPts val="3300"/>
              <a:buChar char="●"/>
            </a:pPr>
            <a:r>
              <a:rPr b="1" lang="en-US" sz="3300">
                <a:solidFill>
                  <a:schemeClr val="dk2"/>
                </a:solidFill>
              </a:rPr>
              <a:t>Faculty &amp; Learner Communication</a:t>
            </a:r>
            <a:endParaRPr b="1" sz="3300">
              <a:solidFill>
                <a:schemeClr val="dk2"/>
              </a:solidFill>
            </a:endParaRPr>
          </a:p>
          <a:p>
            <a:pPr indent="-438150" lvl="0" marL="457200" marR="0" rtl="0" algn="l">
              <a:lnSpc>
                <a:spcPct val="100000"/>
              </a:lnSpc>
              <a:spcBef>
                <a:spcPts val="0"/>
              </a:spcBef>
              <a:spcAft>
                <a:spcPts val="0"/>
              </a:spcAft>
              <a:buClr>
                <a:schemeClr val="dk2"/>
              </a:buClr>
              <a:buSzPts val="3300"/>
              <a:buChar char="●"/>
            </a:pPr>
            <a:r>
              <a:rPr b="1" lang="en-US" sz="3300">
                <a:solidFill>
                  <a:schemeClr val="dk2"/>
                </a:solidFill>
              </a:rPr>
              <a:t>Capacities</a:t>
            </a:r>
            <a:endParaRPr b="1" sz="3300">
              <a:solidFill>
                <a:schemeClr val="dk2"/>
              </a:solidFill>
            </a:endParaRPr>
          </a:p>
          <a:p>
            <a:pPr indent="-438150" lvl="0" marL="457200" marR="0" rtl="0" algn="l">
              <a:lnSpc>
                <a:spcPct val="100000"/>
              </a:lnSpc>
              <a:spcBef>
                <a:spcPts val="0"/>
              </a:spcBef>
              <a:spcAft>
                <a:spcPts val="0"/>
              </a:spcAft>
              <a:buClr>
                <a:schemeClr val="dk2"/>
              </a:buClr>
              <a:buSzPts val="3300"/>
              <a:buChar char="●"/>
            </a:pPr>
            <a:r>
              <a:rPr b="1" lang="en-US" sz="3300">
                <a:solidFill>
                  <a:schemeClr val="dk2"/>
                </a:solidFill>
              </a:rPr>
              <a:t>Curriculum Changes</a:t>
            </a:r>
            <a:endParaRPr b="1" sz="3300">
              <a:solidFill>
                <a:schemeClr val="dk2"/>
              </a:solidFill>
            </a:endParaRPr>
          </a:p>
          <a:p>
            <a:pPr indent="0" lvl="0" marL="0" marR="0" rtl="0" algn="l">
              <a:lnSpc>
                <a:spcPct val="100000"/>
              </a:lnSpc>
              <a:spcBef>
                <a:spcPts val="0"/>
              </a:spcBef>
              <a:spcAft>
                <a:spcPts val="0"/>
              </a:spcAft>
              <a:buNone/>
            </a:pPr>
            <a:r>
              <a:t/>
            </a:r>
            <a:endParaRPr b="1" sz="22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sz="30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add9c7564c_1_16"/>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309" name="Google Shape;309;gadd9c7564c_1_16"/>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310" name="Google Shape;310;gadd9c7564c_1_16"/>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311" name="Google Shape;311;gadd9c7564c_1_16"/>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US" sz="4400">
                <a:solidFill>
                  <a:schemeClr val="dk2"/>
                </a:solidFill>
              </a:rPr>
              <a:t>How do create organization through process?</a:t>
            </a:r>
            <a:endParaRPr b="1" sz="4400">
              <a:solidFill>
                <a:schemeClr val="dk2"/>
              </a:solidFill>
            </a:endParaRPr>
          </a:p>
          <a:p>
            <a:pPr indent="0" lvl="0" marL="0" rtl="0" algn="l">
              <a:lnSpc>
                <a:spcPct val="125000"/>
              </a:lnSpc>
              <a:spcBef>
                <a:spcPts val="0"/>
              </a:spcBef>
              <a:spcAft>
                <a:spcPts val="0"/>
              </a:spcAft>
              <a:buClr>
                <a:schemeClr val="dk2"/>
              </a:buClr>
              <a:buSzPts val="1100"/>
              <a:buFont typeface="Arial"/>
              <a:buNone/>
            </a:pPr>
            <a:r>
              <a:t/>
            </a:r>
            <a:endParaRPr sz="2800">
              <a:solidFill>
                <a:schemeClr val="dk2"/>
              </a:solidFill>
            </a:endParaRPr>
          </a:p>
          <a:p>
            <a:pPr indent="-381000" lvl="0" marL="457200" marR="0" rtl="0" algn="l">
              <a:lnSpc>
                <a:spcPct val="100000"/>
              </a:lnSpc>
              <a:spcBef>
                <a:spcPts val="0"/>
              </a:spcBef>
              <a:spcAft>
                <a:spcPts val="0"/>
              </a:spcAft>
              <a:buClr>
                <a:schemeClr val="dk2"/>
              </a:buClr>
              <a:buSzPts val="2400"/>
              <a:buChar char="●"/>
            </a:pPr>
            <a:r>
              <a:rPr b="1" lang="en-US" sz="2400">
                <a:solidFill>
                  <a:schemeClr val="dk2"/>
                </a:solidFill>
              </a:rPr>
              <a:t>COVID-19 Challenges</a:t>
            </a:r>
            <a:endParaRPr b="1" sz="2400">
              <a:solidFill>
                <a:schemeClr val="dk2"/>
              </a:solidFill>
            </a:endParaRPr>
          </a:p>
          <a:p>
            <a:pPr indent="-381000" lvl="1" marL="914400" marR="0" rtl="0" algn="l">
              <a:lnSpc>
                <a:spcPct val="100000"/>
              </a:lnSpc>
              <a:spcBef>
                <a:spcPts val="0"/>
              </a:spcBef>
              <a:spcAft>
                <a:spcPts val="0"/>
              </a:spcAft>
              <a:buClr>
                <a:schemeClr val="dk2"/>
              </a:buClr>
              <a:buSzPts val="2400"/>
              <a:buChar char="○"/>
            </a:pPr>
            <a:r>
              <a:rPr b="1" lang="en-US" sz="2400">
                <a:solidFill>
                  <a:schemeClr val="dk2"/>
                </a:solidFill>
              </a:rPr>
              <a:t>Scheduling Changes</a:t>
            </a:r>
            <a:endParaRPr b="1" sz="2400">
              <a:solidFill>
                <a:schemeClr val="dk2"/>
              </a:solidFill>
            </a:endParaRPr>
          </a:p>
          <a:p>
            <a:pPr indent="-381000" lvl="1" marL="914400" marR="0" rtl="0" algn="l">
              <a:lnSpc>
                <a:spcPct val="100000"/>
              </a:lnSpc>
              <a:spcBef>
                <a:spcPts val="0"/>
              </a:spcBef>
              <a:spcAft>
                <a:spcPts val="0"/>
              </a:spcAft>
              <a:buClr>
                <a:schemeClr val="dk2"/>
              </a:buClr>
              <a:buSzPts val="2400"/>
              <a:buChar char="○"/>
            </a:pPr>
            <a:r>
              <a:rPr b="1" lang="en-US" sz="2400">
                <a:solidFill>
                  <a:schemeClr val="dk2"/>
                </a:solidFill>
              </a:rPr>
              <a:t>Social Distancing Requirements</a:t>
            </a:r>
            <a:endParaRPr b="1" sz="2400">
              <a:solidFill>
                <a:schemeClr val="dk2"/>
              </a:solidFill>
            </a:endParaRPr>
          </a:p>
          <a:p>
            <a:pPr indent="-381000" lvl="1" marL="914400" marR="0" rtl="0" algn="l">
              <a:lnSpc>
                <a:spcPct val="100000"/>
              </a:lnSpc>
              <a:spcBef>
                <a:spcPts val="0"/>
              </a:spcBef>
              <a:spcAft>
                <a:spcPts val="0"/>
              </a:spcAft>
              <a:buClr>
                <a:schemeClr val="dk2"/>
              </a:buClr>
              <a:buSzPts val="2400"/>
              <a:buChar char="○"/>
            </a:pPr>
            <a:r>
              <a:rPr b="1" lang="en-US" sz="2400">
                <a:solidFill>
                  <a:schemeClr val="dk2"/>
                </a:solidFill>
              </a:rPr>
              <a:t>Disinfecting Processes</a:t>
            </a:r>
            <a:endParaRPr b="1" sz="2400">
              <a:solidFill>
                <a:schemeClr val="dk2"/>
              </a:solidFill>
            </a:endParaRPr>
          </a:p>
          <a:p>
            <a:pPr indent="-381000" lvl="1" marL="914400" marR="0" rtl="0" algn="l">
              <a:lnSpc>
                <a:spcPct val="100000"/>
              </a:lnSpc>
              <a:spcBef>
                <a:spcPts val="0"/>
              </a:spcBef>
              <a:spcAft>
                <a:spcPts val="0"/>
              </a:spcAft>
              <a:buClr>
                <a:schemeClr val="dk2"/>
              </a:buClr>
              <a:buSzPts val="2400"/>
              <a:buChar char="○"/>
            </a:pPr>
            <a:r>
              <a:rPr b="1" lang="en-US" sz="2400">
                <a:solidFill>
                  <a:schemeClr val="dk2"/>
                </a:solidFill>
              </a:rPr>
              <a:t>Redevelopment of processes</a:t>
            </a:r>
            <a:endParaRPr b="1" sz="2400">
              <a:solidFill>
                <a:schemeClr val="dk2"/>
              </a:solidFill>
            </a:endParaRPr>
          </a:p>
          <a:p>
            <a:pPr indent="0" lvl="0" marL="0" marR="0" rtl="0" algn="l">
              <a:lnSpc>
                <a:spcPct val="100000"/>
              </a:lnSpc>
              <a:spcBef>
                <a:spcPts val="0"/>
              </a:spcBef>
              <a:spcAft>
                <a:spcPts val="0"/>
              </a:spcAft>
              <a:buNone/>
            </a:pPr>
            <a:r>
              <a:t/>
            </a:r>
            <a:endParaRPr b="1" sz="22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sz="30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ad6cead901_0_87"/>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317" name="Google Shape;317;gad6cead901_0_87"/>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318" name="Google Shape;318;gad6cead901_0_87"/>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319" name="Google Shape;319;gad6cead901_0_87"/>
          <p:cNvSpPr txBox="1"/>
          <p:nvPr/>
        </p:nvSpPr>
        <p:spPr>
          <a:xfrm>
            <a:off x="526025" y="481000"/>
            <a:ext cx="11023200" cy="556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i="0" lang="en-US" sz="4400" u="none" cap="none" strike="noStrike"/>
              <a:t>How do I begin building organization?</a:t>
            </a:r>
            <a:endParaRPr b="1" sz="4400"/>
          </a:p>
          <a:p>
            <a:pPr indent="0" lvl="0" marL="0" marR="0" rtl="0" algn="l">
              <a:lnSpc>
                <a:spcPct val="100000"/>
              </a:lnSpc>
              <a:spcBef>
                <a:spcPts val="0"/>
              </a:spcBef>
              <a:spcAft>
                <a:spcPts val="0"/>
              </a:spcAft>
              <a:buClr>
                <a:schemeClr val="dk2"/>
              </a:buClr>
              <a:buSzPts val="1100"/>
              <a:buFont typeface="Arial"/>
              <a:buNone/>
            </a:pPr>
            <a:r>
              <a:t/>
            </a:r>
            <a:endParaRPr b="1" sz="3000"/>
          </a:p>
          <a:p>
            <a:pPr indent="-419100" lvl="0" marL="457200" rtl="0" algn="l">
              <a:lnSpc>
                <a:spcPct val="135000"/>
              </a:lnSpc>
              <a:spcBef>
                <a:spcPts val="0"/>
              </a:spcBef>
              <a:spcAft>
                <a:spcPts val="0"/>
              </a:spcAft>
              <a:buClr>
                <a:schemeClr val="dk2"/>
              </a:buClr>
              <a:buSzPts val="3000"/>
              <a:buChar char="●"/>
            </a:pPr>
            <a:r>
              <a:rPr b="1" lang="en-US" sz="3000">
                <a:solidFill>
                  <a:schemeClr val="dk2"/>
                </a:solidFill>
              </a:rPr>
              <a:t>Start small</a:t>
            </a:r>
            <a:endParaRPr b="1" sz="3000">
              <a:solidFill>
                <a:schemeClr val="dk2"/>
              </a:solidFill>
            </a:endParaRPr>
          </a:p>
          <a:p>
            <a:pPr indent="-419100" lvl="0" marL="457200" rtl="0" algn="l">
              <a:lnSpc>
                <a:spcPct val="135000"/>
              </a:lnSpc>
              <a:spcBef>
                <a:spcPts val="0"/>
              </a:spcBef>
              <a:spcAft>
                <a:spcPts val="0"/>
              </a:spcAft>
              <a:buClr>
                <a:schemeClr val="dk2"/>
              </a:buClr>
              <a:buSzPts val="3000"/>
              <a:buChar char="●"/>
            </a:pPr>
            <a:r>
              <a:rPr b="1" lang="en-US" sz="3000">
                <a:solidFill>
                  <a:schemeClr val="dk2"/>
                </a:solidFill>
              </a:rPr>
              <a:t>Build on what you have</a:t>
            </a:r>
            <a:endParaRPr b="1" sz="3000">
              <a:solidFill>
                <a:schemeClr val="dk2"/>
              </a:solidFill>
            </a:endParaRPr>
          </a:p>
          <a:p>
            <a:pPr indent="-419100" lvl="0" marL="457200" rtl="0" algn="l">
              <a:lnSpc>
                <a:spcPct val="135000"/>
              </a:lnSpc>
              <a:spcBef>
                <a:spcPts val="0"/>
              </a:spcBef>
              <a:spcAft>
                <a:spcPts val="0"/>
              </a:spcAft>
              <a:buClr>
                <a:schemeClr val="dk2"/>
              </a:buClr>
              <a:buSzPts val="3000"/>
              <a:buChar char="●"/>
            </a:pPr>
            <a:r>
              <a:rPr b="1" lang="en-US" sz="3000">
                <a:solidFill>
                  <a:schemeClr val="dk2"/>
                </a:solidFill>
              </a:rPr>
              <a:t>Duplicate or improve upon existing organizational processes</a:t>
            </a:r>
            <a:endParaRPr sz="3000">
              <a:solidFill>
                <a:schemeClr val="dk2"/>
              </a:solidFill>
            </a:endParaRPr>
          </a:p>
          <a:p>
            <a:pPr indent="0" lvl="0" marL="0" marR="0" rtl="0" algn="l">
              <a:lnSpc>
                <a:spcPct val="100000"/>
              </a:lnSpc>
              <a:spcBef>
                <a:spcPts val="0"/>
              </a:spcBef>
              <a:spcAft>
                <a:spcPts val="0"/>
              </a:spcAft>
              <a:buClr>
                <a:schemeClr val="dk2"/>
              </a:buClr>
              <a:buSzPts val="1100"/>
              <a:buFont typeface="Arial"/>
              <a:buNone/>
            </a:pPr>
            <a:r>
              <a:t/>
            </a:r>
            <a:endParaRPr b="1" sz="1200"/>
          </a:p>
          <a:p>
            <a:pPr indent="0" lvl="0" marL="0" marR="0" rtl="0" algn="l">
              <a:lnSpc>
                <a:spcPct val="125000"/>
              </a:lnSpc>
              <a:spcBef>
                <a:spcPts val="0"/>
              </a:spcBef>
              <a:spcAft>
                <a:spcPts val="0"/>
              </a:spcAft>
              <a:buClr>
                <a:schemeClr val="dk2"/>
              </a:buClr>
              <a:buSzPts val="1100"/>
              <a:buFont typeface="Arial"/>
              <a:buNone/>
            </a:pPr>
            <a:r>
              <a:rPr lang="en-US" sz="2800"/>
              <a:t>“Perfection is the enemy of progress.”</a:t>
            </a:r>
            <a:r>
              <a:rPr lang="en-US" sz="2800"/>
              <a:t> </a:t>
            </a:r>
            <a:r>
              <a:rPr lang="en-US" sz="2800"/>
              <a:t>- Winston Churchill</a:t>
            </a:r>
            <a:endParaRPr sz="2800"/>
          </a:p>
          <a:p>
            <a:pPr indent="0" lvl="0" marL="0" marR="0" rtl="0" algn="l">
              <a:lnSpc>
                <a:spcPct val="125000"/>
              </a:lnSpc>
              <a:spcBef>
                <a:spcPts val="0"/>
              </a:spcBef>
              <a:spcAft>
                <a:spcPts val="0"/>
              </a:spcAft>
              <a:buClr>
                <a:schemeClr val="dk2"/>
              </a:buClr>
              <a:buSzPts val="1100"/>
              <a:buFont typeface="Arial"/>
              <a:buNone/>
            </a:pPr>
            <a:r>
              <a:rPr lang="en-US" sz="2800"/>
              <a:t>“Start where you are, use what you have, do what you can.” - Arthur Ashe</a:t>
            </a:r>
            <a:endParaRPr b="0" i="0" sz="28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nvSpPr>
        <p:spPr>
          <a:xfrm>
            <a:off x="8311239" y="6248631"/>
            <a:ext cx="344803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526023" y="6248630"/>
            <a:ext cx="61525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160" name="Google Shape;160;p3"/>
          <p:cNvPicPr preferRelativeResize="0"/>
          <p:nvPr/>
        </p:nvPicPr>
        <p:blipFill rotWithShape="1">
          <a:blip r:embed="rId3">
            <a:alphaModFix amt="35000"/>
          </a:blip>
          <a:srcRect b="17772" l="0" r="0" t="17772"/>
          <a:stretch/>
        </p:blipFill>
        <p:spPr>
          <a:xfrm>
            <a:off x="34722" y="0"/>
            <a:ext cx="12192000" cy="6858000"/>
          </a:xfrm>
          <a:prstGeom prst="rect">
            <a:avLst/>
          </a:prstGeom>
          <a:noFill/>
          <a:ln>
            <a:noFill/>
          </a:ln>
        </p:spPr>
      </p:pic>
      <p:sp>
        <p:nvSpPr>
          <p:cNvPr id="161" name="Google Shape;161;p3"/>
          <p:cNvSpPr txBox="1"/>
          <p:nvPr/>
        </p:nvSpPr>
        <p:spPr>
          <a:xfrm>
            <a:off x="1209425" y="1030750"/>
            <a:ext cx="2528700" cy="9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Welcome!</a:t>
            </a:r>
            <a:endParaRPr b="0" i="0" sz="4000" u="none" cap="none" strike="noStrike">
              <a:solidFill>
                <a:srgbClr val="000000"/>
              </a:solidFill>
              <a:latin typeface="Arial"/>
              <a:ea typeface="Arial"/>
              <a:cs typeface="Arial"/>
              <a:sym typeface="Arial"/>
            </a:endParaRPr>
          </a:p>
        </p:txBody>
      </p:sp>
      <p:sp>
        <p:nvSpPr>
          <p:cNvPr id="162" name="Google Shape;162;p3"/>
          <p:cNvSpPr txBox="1"/>
          <p:nvPr/>
        </p:nvSpPr>
        <p:spPr>
          <a:xfrm>
            <a:off x="1278125" y="1938450"/>
            <a:ext cx="7916100" cy="288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Devin Stine, CHSOS</a:t>
            </a:r>
            <a:endParaRPr b="0"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Brian Hanlon, B</a:t>
            </a:r>
            <a:r>
              <a:rPr lang="en-US" sz="3000"/>
              <a:t>S, CHSOS</a:t>
            </a:r>
            <a:endParaRPr b="0"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Kati Maxkenzie, MSHS, CHSOS, CHSE</a:t>
            </a:r>
            <a:endParaRPr b="0"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Lauren O’Niell, BFA</a:t>
            </a:r>
            <a:endParaRPr b="0" i="0" sz="3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Cynthia Shum, DNP, MEd, RN, CHSE-A</a:t>
            </a:r>
            <a:endParaRPr b="0" i="0" sz="3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ad6cead901_0_94"/>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325" name="Google Shape;325;gad6cead901_0_94"/>
          <p:cNvSpPr txBox="1"/>
          <p:nvPr/>
        </p:nvSpPr>
        <p:spPr>
          <a:xfrm>
            <a:off x="526023" y="6248630"/>
            <a:ext cx="615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326" name="Google Shape;326;gad6cead901_0_94"/>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pic>
        <p:nvPicPr>
          <p:cNvPr id="327" name="Google Shape;327;gad6cead901_0_94"/>
          <p:cNvPicPr preferRelativeResize="0"/>
          <p:nvPr/>
        </p:nvPicPr>
        <p:blipFill rotWithShape="1">
          <a:blip r:embed="rId4">
            <a:alphaModFix/>
          </a:blip>
          <a:srcRect b="0" l="0" r="0" t="0"/>
          <a:stretch/>
        </p:blipFill>
        <p:spPr>
          <a:xfrm>
            <a:off x="2137979" y="381005"/>
            <a:ext cx="7916050" cy="572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6"/>
          <p:cNvPicPr preferRelativeResize="0"/>
          <p:nvPr/>
        </p:nvPicPr>
        <p:blipFill rotWithShape="1">
          <a:blip r:embed="rId3">
            <a:alphaModFix amt="35000"/>
          </a:blip>
          <a:srcRect b="17772" l="0" r="0" t="17772"/>
          <a:stretch/>
        </p:blipFill>
        <p:spPr>
          <a:xfrm>
            <a:off x="34722" y="0"/>
            <a:ext cx="12192000" cy="6858000"/>
          </a:xfrm>
          <a:prstGeom prst="rect">
            <a:avLst/>
          </a:prstGeom>
          <a:noFill/>
          <a:ln>
            <a:noFill/>
          </a:ln>
        </p:spPr>
      </p:pic>
      <p:pic>
        <p:nvPicPr>
          <p:cNvPr id="333" name="Google Shape;333;p6"/>
          <p:cNvPicPr preferRelativeResize="0"/>
          <p:nvPr/>
        </p:nvPicPr>
        <p:blipFill rotWithShape="1">
          <a:blip r:embed="rId4">
            <a:alphaModFix/>
          </a:blip>
          <a:srcRect b="0" l="0" r="0" t="0"/>
          <a:stretch/>
        </p:blipFill>
        <p:spPr>
          <a:xfrm>
            <a:off x="659757" y="301592"/>
            <a:ext cx="14236862" cy="13511414"/>
          </a:xfrm>
          <a:prstGeom prst="rect">
            <a:avLst/>
          </a:prstGeom>
          <a:noFill/>
          <a:ln>
            <a:noFill/>
          </a:ln>
        </p:spPr>
      </p:pic>
      <p:sp>
        <p:nvSpPr>
          <p:cNvPr id="334" name="Google Shape;334;p6"/>
          <p:cNvSpPr txBox="1"/>
          <p:nvPr/>
        </p:nvSpPr>
        <p:spPr>
          <a:xfrm>
            <a:off x="526023" y="6248630"/>
            <a:ext cx="61525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sp>
        <p:nvSpPr>
          <p:cNvPr id="335" name="Google Shape;335;p6"/>
          <p:cNvSpPr txBox="1"/>
          <p:nvPr/>
        </p:nvSpPr>
        <p:spPr>
          <a:xfrm>
            <a:off x="659757" y="1032604"/>
            <a:ext cx="6288900" cy="11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rgbClr val="262626"/>
                </a:solidFill>
                <a:latin typeface="Playfair Display"/>
                <a:ea typeface="Playfair Display"/>
                <a:cs typeface="Playfair Display"/>
                <a:sym typeface="Playfair Display"/>
              </a:rPr>
              <a:t>Resources</a:t>
            </a:r>
            <a:endParaRPr b="0" i="0" sz="1400" u="none" cap="none" strike="noStrike">
              <a:solidFill>
                <a:srgbClr val="000000"/>
              </a:solidFill>
              <a:latin typeface="Arial"/>
              <a:ea typeface="Arial"/>
              <a:cs typeface="Arial"/>
              <a:sym typeface="Arial"/>
            </a:endParaRPr>
          </a:p>
        </p:txBody>
      </p:sp>
      <p:sp>
        <p:nvSpPr>
          <p:cNvPr id="336" name="Google Shape;336;p6"/>
          <p:cNvSpPr txBox="1"/>
          <p:nvPr/>
        </p:nvSpPr>
        <p:spPr>
          <a:xfrm>
            <a:off x="-1197993" y="5940853"/>
            <a:ext cx="344803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337" name="Google Shape;337;p6"/>
          <p:cNvSpPr txBox="1"/>
          <p:nvPr/>
        </p:nvSpPr>
        <p:spPr>
          <a:xfrm>
            <a:off x="526025" y="2724013"/>
            <a:ext cx="9696300" cy="2941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2"/>
              </a:buClr>
              <a:buSzPts val="2400"/>
              <a:buChar char="●"/>
            </a:pPr>
            <a:r>
              <a:rPr lang="en-US" sz="2400">
                <a:solidFill>
                  <a:schemeClr val="dk2"/>
                </a:solidFill>
              </a:rPr>
              <a:t>SimConnect: SSH’s member forum</a:t>
            </a:r>
            <a:endParaRPr sz="2400">
              <a:solidFill>
                <a:schemeClr val="dk2"/>
              </a:solidFill>
            </a:endParaRPr>
          </a:p>
          <a:p>
            <a:pPr indent="-381000" lvl="0" marL="457200" marR="0" rtl="0" algn="l">
              <a:lnSpc>
                <a:spcPct val="115000"/>
              </a:lnSpc>
              <a:spcBef>
                <a:spcPts val="0"/>
              </a:spcBef>
              <a:spcAft>
                <a:spcPts val="0"/>
              </a:spcAft>
              <a:buClr>
                <a:schemeClr val="dk2"/>
              </a:buClr>
              <a:buSzPts val="2400"/>
              <a:buChar char="●"/>
            </a:pPr>
            <a:r>
              <a:rPr lang="en-US" sz="2400">
                <a:solidFill>
                  <a:schemeClr val="dk2"/>
                </a:solidFill>
              </a:rPr>
              <a:t>SimGHOSTS forum</a:t>
            </a:r>
            <a:endParaRPr sz="2400">
              <a:solidFill>
                <a:schemeClr val="dk2"/>
              </a:solidFill>
            </a:endParaRPr>
          </a:p>
          <a:p>
            <a:pPr indent="-381000" lvl="0" marL="457200" marR="0" rtl="0" algn="l">
              <a:lnSpc>
                <a:spcPct val="115000"/>
              </a:lnSpc>
              <a:spcBef>
                <a:spcPts val="0"/>
              </a:spcBef>
              <a:spcAft>
                <a:spcPts val="0"/>
              </a:spcAft>
              <a:buClr>
                <a:schemeClr val="dk2"/>
              </a:buClr>
              <a:buSzPts val="2400"/>
              <a:buChar char="●"/>
            </a:pPr>
            <a:r>
              <a:rPr lang="en-US" sz="2400">
                <a:solidFill>
                  <a:schemeClr val="dk2"/>
                </a:solidFill>
              </a:rPr>
              <a:t>Facebook Groups: Simulation Technician Network; Healthcare Simulation Group; Simulation Online 2020</a:t>
            </a:r>
            <a:endParaRPr sz="2400">
              <a:solidFill>
                <a:schemeClr val="dk2"/>
              </a:solidFill>
            </a:endParaRPr>
          </a:p>
          <a:p>
            <a:pPr indent="-381000" lvl="0" marL="457200" marR="0" rtl="0" algn="l">
              <a:lnSpc>
                <a:spcPct val="115000"/>
              </a:lnSpc>
              <a:spcBef>
                <a:spcPts val="0"/>
              </a:spcBef>
              <a:spcAft>
                <a:spcPts val="0"/>
              </a:spcAft>
              <a:buClr>
                <a:schemeClr val="dk2"/>
              </a:buClr>
              <a:buSzPts val="2400"/>
              <a:buChar char="●"/>
            </a:pPr>
            <a:r>
              <a:rPr lang="en-US" sz="2400">
                <a:solidFill>
                  <a:schemeClr val="dk2"/>
                </a:solidFill>
              </a:rPr>
              <a:t>Additional resources can be found on accompanying document</a:t>
            </a:r>
            <a:endParaRPr sz="2400">
              <a:solidFill>
                <a:schemeClr val="dk2"/>
              </a:solidFill>
            </a:endParaRPr>
          </a:p>
          <a:p>
            <a:pPr indent="0" lvl="0" marL="0" marR="0" rtl="0" algn="l">
              <a:lnSpc>
                <a:spcPct val="115000"/>
              </a:lnSpc>
              <a:spcBef>
                <a:spcPts val="0"/>
              </a:spcBef>
              <a:spcAft>
                <a:spcPts val="0"/>
              </a:spcAft>
              <a:buClr>
                <a:srgbClr val="000000"/>
              </a:buClr>
              <a:buSzPts val="3000"/>
              <a:buFont typeface="Arial"/>
              <a:buNone/>
            </a:pPr>
            <a:r>
              <a:t/>
            </a:r>
            <a:endParaRPr sz="2400">
              <a:solidFill>
                <a:schemeClr val="dk2"/>
              </a:solidFill>
            </a:endParaRPr>
          </a:p>
          <a:p>
            <a:pPr indent="0" lvl="0" marL="0" marR="0" rtl="0" algn="l">
              <a:lnSpc>
                <a:spcPct val="100000"/>
              </a:lnSpc>
              <a:spcBef>
                <a:spcPts val="0"/>
              </a:spcBef>
              <a:spcAft>
                <a:spcPts val="0"/>
              </a:spcAft>
              <a:buClr>
                <a:srgbClr val="000000"/>
              </a:buClr>
              <a:buSzPts val="3000"/>
              <a:buFont typeface="Arial"/>
              <a:buNone/>
            </a:pPr>
            <a:r>
              <a:t/>
            </a:r>
            <a:endParaRPr b="1"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ae80e152a0_1_0"/>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pic>
        <p:nvPicPr>
          <p:cNvPr id="343" name="Google Shape;343;gae80e152a0_1_0"/>
          <p:cNvPicPr preferRelativeResize="0"/>
          <p:nvPr/>
        </p:nvPicPr>
        <p:blipFill rotWithShape="1">
          <a:blip r:embed="rId4">
            <a:alphaModFix/>
          </a:blip>
          <a:srcRect b="0" l="0" r="0" t="0"/>
          <a:stretch/>
        </p:blipFill>
        <p:spPr>
          <a:xfrm>
            <a:off x="659757" y="301592"/>
            <a:ext cx="14236861" cy="13511413"/>
          </a:xfrm>
          <a:prstGeom prst="rect">
            <a:avLst/>
          </a:prstGeom>
          <a:noFill/>
          <a:ln>
            <a:noFill/>
          </a:ln>
        </p:spPr>
      </p:pic>
      <p:sp>
        <p:nvSpPr>
          <p:cNvPr id="344" name="Google Shape;344;gae80e152a0_1_0"/>
          <p:cNvSpPr txBox="1"/>
          <p:nvPr/>
        </p:nvSpPr>
        <p:spPr>
          <a:xfrm>
            <a:off x="526023" y="6248630"/>
            <a:ext cx="61527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sp>
        <p:nvSpPr>
          <p:cNvPr id="345" name="Google Shape;345;gae80e152a0_1_0"/>
          <p:cNvSpPr txBox="1"/>
          <p:nvPr/>
        </p:nvSpPr>
        <p:spPr>
          <a:xfrm>
            <a:off x="659757" y="1032604"/>
            <a:ext cx="6288900" cy="110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rgbClr val="262626"/>
                </a:solidFill>
                <a:latin typeface="Playfair Display"/>
                <a:ea typeface="Playfair Display"/>
                <a:cs typeface="Playfair Display"/>
                <a:sym typeface="Playfair Display"/>
              </a:rPr>
              <a:t>Contact Us</a:t>
            </a:r>
            <a:endParaRPr b="0" i="0" sz="1400" u="none" cap="none" strike="noStrike">
              <a:solidFill>
                <a:srgbClr val="000000"/>
              </a:solidFill>
              <a:latin typeface="Arial"/>
              <a:ea typeface="Arial"/>
              <a:cs typeface="Arial"/>
              <a:sym typeface="Arial"/>
            </a:endParaRPr>
          </a:p>
        </p:txBody>
      </p:sp>
      <p:sp>
        <p:nvSpPr>
          <p:cNvPr id="346" name="Google Shape;346;gae80e152a0_1_0"/>
          <p:cNvSpPr txBox="1"/>
          <p:nvPr/>
        </p:nvSpPr>
        <p:spPr>
          <a:xfrm>
            <a:off x="-1197993" y="5940853"/>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347" name="Google Shape;347;gae80e152a0_1_0"/>
          <p:cNvSpPr txBox="1"/>
          <p:nvPr/>
        </p:nvSpPr>
        <p:spPr>
          <a:xfrm>
            <a:off x="526025" y="2724025"/>
            <a:ext cx="10403100" cy="2941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en-US" sz="2400" u="none" cap="none" strike="noStrike">
                <a:solidFill>
                  <a:schemeClr val="dk2"/>
                </a:solidFill>
                <a:latin typeface="Arial"/>
                <a:ea typeface="Arial"/>
                <a:cs typeface="Arial"/>
                <a:sym typeface="Arial"/>
              </a:rPr>
              <a:t>Devin Stine - </a:t>
            </a:r>
            <a:r>
              <a:rPr lang="en-US" sz="2400" u="sng">
                <a:solidFill>
                  <a:schemeClr val="hlink"/>
                </a:solidFill>
                <a:hlinkClick r:id="rId5"/>
              </a:rPr>
              <a:t>dstine89@stanford.edu</a:t>
            </a:r>
            <a:r>
              <a:rPr lang="en-US" sz="2400">
                <a:solidFill>
                  <a:schemeClr val="dk2"/>
                </a:solidFill>
              </a:rPr>
              <a:t>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2400" u="none" cap="none" strike="noStrike">
                <a:solidFill>
                  <a:schemeClr val="dk2"/>
                </a:solidFill>
                <a:latin typeface="Arial"/>
                <a:ea typeface="Arial"/>
                <a:cs typeface="Arial"/>
                <a:sym typeface="Arial"/>
              </a:rPr>
              <a:t>Brian Hanlon - </a:t>
            </a:r>
            <a:r>
              <a:rPr b="0" i="0" lang="en-US" sz="2400" u="sng" cap="none" strike="noStrike">
                <a:solidFill>
                  <a:schemeClr val="hlink"/>
                </a:solidFill>
                <a:latin typeface="Arial"/>
                <a:ea typeface="Arial"/>
                <a:cs typeface="Arial"/>
                <a:sym typeface="Arial"/>
                <a:hlinkClick r:id="rId6"/>
              </a:rPr>
              <a:t>bha</a:t>
            </a:r>
            <a:r>
              <a:rPr lang="en-US" sz="2400" u="sng">
                <a:solidFill>
                  <a:schemeClr val="hlink"/>
                </a:solidFill>
                <a:hlinkClick r:id="rId7"/>
              </a:rPr>
              <a:t>nlon@alamedahealthsystem.org</a:t>
            </a:r>
            <a:r>
              <a:rPr lang="en-US" sz="2400">
                <a:solidFill>
                  <a:schemeClr val="dk2"/>
                </a:solidFill>
              </a:rPr>
              <a:t>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2400" u="none" cap="none" strike="noStrike">
                <a:solidFill>
                  <a:schemeClr val="dk2"/>
                </a:solidFill>
                <a:latin typeface="Arial"/>
                <a:ea typeface="Arial"/>
                <a:cs typeface="Arial"/>
                <a:sym typeface="Arial"/>
              </a:rPr>
              <a:t>Kati Maxkenzie - </a:t>
            </a:r>
            <a:r>
              <a:rPr b="0" i="0" lang="en-US" sz="2400" u="sng" cap="none" strike="noStrike">
                <a:solidFill>
                  <a:schemeClr val="hlink"/>
                </a:solidFill>
                <a:latin typeface="Arial"/>
                <a:ea typeface="Arial"/>
                <a:cs typeface="Arial"/>
                <a:sym typeface="Arial"/>
                <a:hlinkClick r:id="rId8"/>
              </a:rPr>
              <a:t>kmaxkenzie@alamedahealthsyste</a:t>
            </a:r>
            <a:r>
              <a:rPr lang="en-US" sz="2400" u="sng">
                <a:solidFill>
                  <a:schemeClr val="hlink"/>
                </a:solidFill>
                <a:hlinkClick r:id="rId9"/>
              </a:rPr>
              <a:t>m.org</a:t>
            </a:r>
            <a:r>
              <a:rPr lang="en-US" sz="2400">
                <a:solidFill>
                  <a:schemeClr val="dk2"/>
                </a:solidFill>
              </a:rPr>
              <a:t>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2400" u="none" cap="none" strike="noStrike">
                <a:solidFill>
                  <a:schemeClr val="dk2"/>
                </a:solidFill>
                <a:latin typeface="Arial"/>
                <a:ea typeface="Arial"/>
                <a:cs typeface="Arial"/>
                <a:sym typeface="Arial"/>
              </a:rPr>
              <a:t>Lauren O’Niell - </a:t>
            </a:r>
            <a:r>
              <a:rPr b="0" i="0" lang="en-US" sz="2400" u="sng" cap="none" strike="noStrike">
                <a:solidFill>
                  <a:schemeClr val="hlink"/>
                </a:solidFill>
                <a:latin typeface="Arial"/>
                <a:ea typeface="Arial"/>
                <a:cs typeface="Arial"/>
                <a:sym typeface="Arial"/>
                <a:hlinkClick r:id="rId10"/>
              </a:rPr>
              <a:t>loniell@samuelmerritt.edu</a:t>
            </a:r>
            <a:r>
              <a:rPr b="0" i="0" lang="en-US" sz="2400" u="none" cap="none" strike="noStrike">
                <a:solidFill>
                  <a:schemeClr val="dk2"/>
                </a:solidFill>
                <a:latin typeface="Arial"/>
                <a:ea typeface="Arial"/>
                <a:cs typeface="Arial"/>
                <a:sym typeface="Arial"/>
              </a:rPr>
              <a:t>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2400" u="none" cap="none" strike="noStrike">
                <a:solidFill>
                  <a:schemeClr val="dk2"/>
                </a:solidFill>
                <a:latin typeface="Arial"/>
                <a:ea typeface="Arial"/>
                <a:cs typeface="Arial"/>
                <a:sym typeface="Arial"/>
              </a:rPr>
              <a:t>Cynthia Shum - </a:t>
            </a:r>
            <a:r>
              <a:rPr b="0" i="0" lang="en-US" sz="2400" u="sng" cap="none" strike="noStrike">
                <a:solidFill>
                  <a:schemeClr val="hlink"/>
                </a:solidFill>
                <a:latin typeface="Arial"/>
                <a:ea typeface="Arial"/>
                <a:cs typeface="Arial"/>
                <a:sym typeface="Arial"/>
                <a:hlinkClick r:id="rId11"/>
              </a:rPr>
              <a:t>cshum@stanfordchildrens.org</a:t>
            </a:r>
            <a:r>
              <a:rPr b="0" i="0" lang="en-US" sz="2400" u="none" cap="none" strike="noStrike">
                <a:solidFill>
                  <a:schemeClr val="dk2"/>
                </a:solidFill>
                <a:latin typeface="Arial"/>
                <a:ea typeface="Arial"/>
                <a:cs typeface="Arial"/>
                <a:sym typeface="Arial"/>
              </a:rPr>
              <a:t>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1"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7"/>
          <p:cNvPicPr preferRelativeResize="0"/>
          <p:nvPr>
            <p:ph idx="2" type="pic"/>
          </p:nvPr>
        </p:nvPicPr>
        <p:blipFill rotWithShape="1">
          <a:blip r:embed="rId3">
            <a:alphaModFix amt="35000"/>
          </a:blip>
          <a:srcRect b="17772" l="0" r="0" t="17772"/>
          <a:stretch/>
        </p:blipFill>
        <p:spPr>
          <a:xfrm>
            <a:off x="34722" y="0"/>
            <a:ext cx="12192000" cy="6858000"/>
          </a:xfrm>
          <a:prstGeom prst="rect">
            <a:avLst/>
          </a:prstGeom>
          <a:noFill/>
          <a:ln>
            <a:noFill/>
          </a:ln>
        </p:spPr>
      </p:pic>
      <p:sp>
        <p:nvSpPr>
          <p:cNvPr id="354" name="Google Shape;354;p7"/>
          <p:cNvSpPr txBox="1"/>
          <p:nvPr/>
        </p:nvSpPr>
        <p:spPr>
          <a:xfrm>
            <a:off x="8311239" y="6248631"/>
            <a:ext cx="3448031"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pic>
        <p:nvPicPr>
          <p:cNvPr id="355" name="Google Shape;355;p7"/>
          <p:cNvPicPr preferRelativeResize="0"/>
          <p:nvPr/>
        </p:nvPicPr>
        <p:blipFill rotWithShape="1">
          <a:blip r:embed="rId4">
            <a:alphaModFix/>
          </a:blip>
          <a:srcRect b="0" l="0" r="0" t="0"/>
          <a:stretch/>
        </p:blipFill>
        <p:spPr>
          <a:xfrm flipH="1">
            <a:off x="326589" y="151653"/>
            <a:ext cx="6278700" cy="6180882"/>
          </a:xfrm>
          <a:prstGeom prst="rect">
            <a:avLst/>
          </a:prstGeom>
          <a:noFill/>
          <a:ln>
            <a:noFill/>
          </a:ln>
        </p:spPr>
      </p:pic>
      <p:sp>
        <p:nvSpPr>
          <p:cNvPr id="356" name="Google Shape;356;p7"/>
          <p:cNvSpPr txBox="1"/>
          <p:nvPr/>
        </p:nvSpPr>
        <p:spPr>
          <a:xfrm>
            <a:off x="526023" y="6248630"/>
            <a:ext cx="61525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sp>
        <p:nvSpPr>
          <p:cNvPr id="357" name="Google Shape;357;p7"/>
          <p:cNvSpPr txBox="1"/>
          <p:nvPr/>
        </p:nvSpPr>
        <p:spPr>
          <a:xfrm>
            <a:off x="7833797" y="2659550"/>
            <a:ext cx="3920100" cy="769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THANK YOU!</a:t>
            </a:r>
            <a:endParaRPr b="0" i="0" sz="1400" u="none" cap="none" strike="noStrike">
              <a:solidFill>
                <a:srgbClr val="000000"/>
              </a:solidFill>
              <a:latin typeface="Arial"/>
              <a:ea typeface="Arial"/>
              <a:cs typeface="Arial"/>
              <a:sym typeface="Arial"/>
            </a:endParaRPr>
          </a:p>
        </p:txBody>
      </p:sp>
      <p:sp>
        <p:nvSpPr>
          <p:cNvPr id="358" name="Google Shape;358;p7"/>
          <p:cNvSpPr txBox="1"/>
          <p:nvPr/>
        </p:nvSpPr>
        <p:spPr>
          <a:xfrm>
            <a:off x="4895132" y="467056"/>
            <a:ext cx="6934200" cy="76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ORGANIZATION</a:t>
            </a:r>
            <a:endParaRPr b="0" i="0" sz="1400" u="none" cap="none" strike="noStrike">
              <a:solidFill>
                <a:srgbClr val="000000"/>
              </a:solidFill>
              <a:latin typeface="Arial"/>
              <a:ea typeface="Arial"/>
              <a:cs typeface="Arial"/>
              <a:sym typeface="Arial"/>
            </a:endParaRPr>
          </a:p>
        </p:txBody>
      </p:sp>
      <p:sp>
        <p:nvSpPr>
          <p:cNvPr id="359" name="Google Shape;359;p7"/>
          <p:cNvSpPr txBox="1"/>
          <p:nvPr/>
        </p:nvSpPr>
        <p:spPr>
          <a:xfrm>
            <a:off x="4999306" y="1390386"/>
            <a:ext cx="6714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595959"/>
                </a:solidFill>
                <a:latin typeface="Merriweather"/>
                <a:ea typeface="Merriweather"/>
                <a:cs typeface="Merriweather"/>
                <a:sym typeface="Merriweather"/>
              </a:rPr>
              <a:t>Bringing Processes to Your Center</a:t>
            </a:r>
            <a:endParaRPr b="0" i="0" sz="2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gad6cead901_0_2"/>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168" name="Google Shape;168;gad6cead901_0_2"/>
          <p:cNvSpPr txBox="1"/>
          <p:nvPr/>
        </p:nvSpPr>
        <p:spPr>
          <a:xfrm>
            <a:off x="853440" y="535666"/>
            <a:ext cx="71094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WELCOME</a:t>
            </a:r>
            <a:endParaRPr b="0" i="0" sz="1400" u="none" cap="none" strike="noStrike">
              <a:solidFill>
                <a:srgbClr val="000000"/>
              </a:solidFill>
              <a:latin typeface="Arial"/>
              <a:ea typeface="Arial"/>
              <a:cs typeface="Arial"/>
              <a:sym typeface="Arial"/>
            </a:endParaRPr>
          </a:p>
        </p:txBody>
      </p:sp>
      <p:sp>
        <p:nvSpPr>
          <p:cNvPr id="169" name="Google Shape;169;gad6cead901_0_2"/>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170" name="Google Shape;170;gad6cead901_0_2"/>
          <p:cNvSpPr/>
          <p:nvPr/>
        </p:nvSpPr>
        <p:spPr>
          <a:xfrm>
            <a:off x="4920800" y="2807150"/>
            <a:ext cx="4627200" cy="178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1400"/>
              <a:buFont typeface="Arial"/>
              <a:buNone/>
            </a:pPr>
            <a:r>
              <a:rPr lang="en-US">
                <a:solidFill>
                  <a:srgbClr val="7F7F7F"/>
                </a:solidFill>
                <a:latin typeface="Lato"/>
                <a:ea typeface="Lato"/>
                <a:cs typeface="Lato"/>
                <a:sym typeface="Lato"/>
              </a:rPr>
              <a:t>CHSOS /  Devin is a Simulation Specialist at Stanford University’s Center for Immersive and Simulation-based Learning in Stanford, CA . He has over two and a half years of experience in healthcare simulation, and his background includes working in healthcare, theatre, military, and more. He is always looking for ways to improve processes at his center and to help others in the simulation community as well.   </a:t>
            </a:r>
            <a:endParaRPr>
              <a:solidFill>
                <a:srgbClr val="7F7F7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solidFill>
                <a:srgbClr val="7F7F7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Lato"/>
              <a:ea typeface="Lato"/>
              <a:cs typeface="Lato"/>
              <a:sym typeface="Lato"/>
            </a:endParaRPr>
          </a:p>
        </p:txBody>
      </p:sp>
      <p:sp>
        <p:nvSpPr>
          <p:cNvPr id="171" name="Google Shape;171;gad6cead901_0_2"/>
          <p:cNvSpPr txBox="1"/>
          <p:nvPr/>
        </p:nvSpPr>
        <p:spPr>
          <a:xfrm>
            <a:off x="4358750" y="1938600"/>
            <a:ext cx="57513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262626"/>
                </a:solidFill>
                <a:latin typeface="Playfair Display"/>
                <a:ea typeface="Playfair Display"/>
                <a:cs typeface="Playfair Display"/>
                <a:sym typeface="Playfair Display"/>
              </a:rPr>
              <a:t>Devin Stine </a:t>
            </a:r>
            <a:endParaRPr b="1" i="0" sz="5400" u="none" cap="none" strike="noStrike">
              <a:solidFill>
                <a:srgbClr val="262626"/>
              </a:solidFill>
              <a:latin typeface="Playfair Display"/>
              <a:ea typeface="Playfair Display"/>
              <a:cs typeface="Playfair Display"/>
              <a:sym typeface="Playfair Display"/>
            </a:endParaRPr>
          </a:p>
        </p:txBody>
      </p:sp>
      <p:sp>
        <p:nvSpPr>
          <p:cNvPr id="172" name="Google Shape;172;gad6cead901_0_2"/>
          <p:cNvSpPr txBox="1"/>
          <p:nvPr/>
        </p:nvSpPr>
        <p:spPr>
          <a:xfrm>
            <a:off x="526023" y="6248630"/>
            <a:ext cx="61527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pic>
        <p:nvPicPr>
          <p:cNvPr id="173" name="Google Shape;173;gad6cead901_0_2"/>
          <p:cNvPicPr preferRelativeResize="0"/>
          <p:nvPr/>
        </p:nvPicPr>
        <p:blipFill rotWithShape="1">
          <a:blip r:embed="rId4">
            <a:alphaModFix/>
          </a:blip>
          <a:srcRect b="0" l="0" r="0" t="0"/>
          <a:stretch/>
        </p:blipFill>
        <p:spPr>
          <a:xfrm>
            <a:off x="687950" y="1581975"/>
            <a:ext cx="4050850" cy="4050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
          <p:cNvPicPr preferRelativeResize="0"/>
          <p:nvPr/>
        </p:nvPicPr>
        <p:blipFill rotWithShape="1">
          <a:blip r:embed="rId3">
            <a:alphaModFix amt="35000"/>
          </a:blip>
          <a:srcRect b="17772" l="0" r="0" t="17772"/>
          <a:stretch/>
        </p:blipFill>
        <p:spPr>
          <a:xfrm>
            <a:off x="34722" y="0"/>
            <a:ext cx="12192000" cy="6858000"/>
          </a:xfrm>
          <a:prstGeom prst="rect">
            <a:avLst/>
          </a:prstGeom>
          <a:noFill/>
          <a:ln>
            <a:noFill/>
          </a:ln>
        </p:spPr>
      </p:pic>
      <p:sp>
        <p:nvSpPr>
          <p:cNvPr id="179" name="Google Shape;179;p2"/>
          <p:cNvSpPr txBox="1"/>
          <p:nvPr/>
        </p:nvSpPr>
        <p:spPr>
          <a:xfrm>
            <a:off x="853440" y="535666"/>
            <a:ext cx="710946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WELCOME</a:t>
            </a:r>
            <a:endParaRPr b="0" i="0" sz="1400" u="none" cap="none" strike="noStrike">
              <a:solidFill>
                <a:srgbClr val="000000"/>
              </a:solidFill>
              <a:latin typeface="Arial"/>
              <a:ea typeface="Arial"/>
              <a:cs typeface="Arial"/>
              <a:sym typeface="Arial"/>
            </a:endParaRPr>
          </a:p>
        </p:txBody>
      </p:sp>
      <p:pic>
        <p:nvPicPr>
          <p:cNvPr descr="BHanlon_Headshot.jpeg" id="180" name="Google Shape;180;p2"/>
          <p:cNvPicPr preferRelativeResize="0"/>
          <p:nvPr>
            <p:ph idx="4" type="pic"/>
          </p:nvPr>
        </p:nvPicPr>
        <p:blipFill rotWithShape="1">
          <a:blip r:embed="rId4">
            <a:alphaModFix/>
          </a:blip>
          <a:srcRect b="8433" l="0" r="0" t="8435"/>
          <a:stretch/>
        </p:blipFill>
        <p:spPr>
          <a:xfrm>
            <a:off x="855866" y="1603780"/>
            <a:ext cx="3265487" cy="3619500"/>
          </a:xfrm>
          <a:prstGeom prst="rect">
            <a:avLst/>
          </a:prstGeom>
          <a:noFill/>
          <a:ln>
            <a:noFill/>
          </a:ln>
        </p:spPr>
      </p:pic>
      <p:sp>
        <p:nvSpPr>
          <p:cNvPr id="181" name="Google Shape;181;p2"/>
          <p:cNvSpPr txBox="1"/>
          <p:nvPr/>
        </p:nvSpPr>
        <p:spPr>
          <a:xfrm>
            <a:off x="8311239" y="6248631"/>
            <a:ext cx="344803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182" name="Google Shape;182;p2"/>
          <p:cNvSpPr/>
          <p:nvPr/>
        </p:nvSpPr>
        <p:spPr>
          <a:xfrm>
            <a:off x="4608036" y="2807150"/>
            <a:ext cx="4627200" cy="160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BS, CHSOS /  Brian is the Simulation Center Operations Specialists for Alameda Health System at Highland Hospital in Oakland Ca, Brian has over 6 years of experience in Healthcare Simulation with a background in video production. Brian specializes in creating realistic moulage and trauma simulation for his institution.       </a:t>
            </a:r>
            <a:endParaRPr b="0" i="0" sz="1400" u="none" cap="none" strike="noStrike">
              <a:solidFill>
                <a:srgbClr val="7F7F7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F7F7F"/>
              </a:solidFill>
              <a:latin typeface="Lato"/>
              <a:ea typeface="Lato"/>
              <a:cs typeface="Lato"/>
              <a:sym typeface="Lato"/>
            </a:endParaRPr>
          </a:p>
        </p:txBody>
      </p:sp>
      <p:sp>
        <p:nvSpPr>
          <p:cNvPr id="183" name="Google Shape;183;p2"/>
          <p:cNvSpPr txBox="1"/>
          <p:nvPr/>
        </p:nvSpPr>
        <p:spPr>
          <a:xfrm>
            <a:off x="3803796" y="1920384"/>
            <a:ext cx="6555545" cy="9233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5400"/>
              <a:buFont typeface="Arial"/>
              <a:buNone/>
            </a:pPr>
            <a:r>
              <a:rPr b="1" i="0" lang="en-US" sz="5400" u="none" cap="none" strike="noStrike">
                <a:solidFill>
                  <a:srgbClr val="262626"/>
                </a:solidFill>
                <a:latin typeface="Playfair Display"/>
                <a:ea typeface="Playfair Display"/>
                <a:cs typeface="Playfair Display"/>
                <a:sym typeface="Playfair Display"/>
              </a:rPr>
              <a:t>Brian Hanlon </a:t>
            </a:r>
            <a:endParaRPr b="1" i="0" sz="5400" u="none" cap="none" strike="noStrike">
              <a:solidFill>
                <a:srgbClr val="262626"/>
              </a:solidFill>
              <a:latin typeface="Playfair Display"/>
              <a:ea typeface="Playfair Display"/>
              <a:cs typeface="Playfair Display"/>
              <a:sym typeface="Playfair Display"/>
            </a:endParaRPr>
          </a:p>
        </p:txBody>
      </p:sp>
      <p:sp>
        <p:nvSpPr>
          <p:cNvPr id="184" name="Google Shape;184;p2"/>
          <p:cNvSpPr txBox="1"/>
          <p:nvPr/>
        </p:nvSpPr>
        <p:spPr>
          <a:xfrm>
            <a:off x="526023" y="6248630"/>
            <a:ext cx="61525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gad6cead901_0_26"/>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190" name="Google Shape;190;gad6cead901_0_26"/>
          <p:cNvSpPr txBox="1"/>
          <p:nvPr/>
        </p:nvSpPr>
        <p:spPr>
          <a:xfrm>
            <a:off x="853440" y="535666"/>
            <a:ext cx="71094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WELCOME</a:t>
            </a:r>
            <a:endParaRPr b="0" i="0" sz="1400" u="none" cap="none" strike="noStrike">
              <a:solidFill>
                <a:srgbClr val="000000"/>
              </a:solidFill>
              <a:latin typeface="Arial"/>
              <a:ea typeface="Arial"/>
              <a:cs typeface="Arial"/>
              <a:sym typeface="Arial"/>
            </a:endParaRPr>
          </a:p>
        </p:txBody>
      </p:sp>
      <p:sp>
        <p:nvSpPr>
          <p:cNvPr id="191" name="Google Shape;191;gad6cead901_0_26"/>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192" name="Google Shape;192;gad6cead901_0_26"/>
          <p:cNvSpPr/>
          <p:nvPr/>
        </p:nvSpPr>
        <p:spPr>
          <a:xfrm>
            <a:off x="5217636" y="2807150"/>
            <a:ext cx="4627200" cy="16005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2"/>
              </a:buClr>
              <a:buSzPts val="1100"/>
              <a:buFont typeface="Arial"/>
              <a:buNone/>
            </a:pPr>
            <a:r>
              <a:rPr lang="en-US" sz="1300">
                <a:solidFill>
                  <a:srgbClr val="7F7F7F"/>
                </a:solidFill>
                <a:latin typeface="Lato"/>
                <a:ea typeface="Lato"/>
                <a:cs typeface="Lato"/>
                <a:sym typeface="Lato"/>
              </a:rPr>
              <a:t>MSHS, CHSOS, CHSE / Kati is the Simulation Center Manager at Alameda Health System in Oakland, CA. She has over 6 years experience in Healthcare Simulation Operations. She has a background in theatre and business management. Kati has her Masters in Healthcare Simulation, is dual certified by the Society for Simulation in Healthcare, and has presented at local, national, and international conferences on multiple topics about simulation operations.</a:t>
            </a:r>
            <a:endParaRPr>
              <a:solidFill>
                <a:srgbClr val="7F7F7F"/>
              </a:solidFill>
              <a:latin typeface="Lato"/>
              <a:ea typeface="Lato"/>
              <a:cs typeface="Lato"/>
              <a:sym typeface="Lato"/>
            </a:endParaRPr>
          </a:p>
        </p:txBody>
      </p:sp>
      <p:sp>
        <p:nvSpPr>
          <p:cNvPr id="193" name="Google Shape;193;gad6cead901_0_26"/>
          <p:cNvSpPr txBox="1"/>
          <p:nvPr/>
        </p:nvSpPr>
        <p:spPr>
          <a:xfrm>
            <a:off x="4796474" y="1920375"/>
            <a:ext cx="55629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262626"/>
                </a:solidFill>
                <a:latin typeface="Playfair Display"/>
                <a:ea typeface="Playfair Display"/>
                <a:cs typeface="Playfair Display"/>
                <a:sym typeface="Playfair Display"/>
              </a:rPr>
              <a:t>Kati Maxkenzie </a:t>
            </a:r>
            <a:endParaRPr b="1" i="0" sz="5400" u="none" cap="none" strike="noStrike">
              <a:solidFill>
                <a:srgbClr val="262626"/>
              </a:solidFill>
              <a:latin typeface="Playfair Display"/>
              <a:ea typeface="Playfair Display"/>
              <a:cs typeface="Playfair Display"/>
              <a:sym typeface="Playfair Display"/>
            </a:endParaRPr>
          </a:p>
        </p:txBody>
      </p:sp>
      <p:sp>
        <p:nvSpPr>
          <p:cNvPr id="194" name="Google Shape;194;gad6cead901_0_26"/>
          <p:cNvSpPr txBox="1"/>
          <p:nvPr/>
        </p:nvSpPr>
        <p:spPr>
          <a:xfrm>
            <a:off x="526023" y="6248630"/>
            <a:ext cx="61527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pic>
        <p:nvPicPr>
          <p:cNvPr id="195" name="Google Shape;195;gad6cead901_0_26"/>
          <p:cNvPicPr preferRelativeResize="0"/>
          <p:nvPr/>
        </p:nvPicPr>
        <p:blipFill rotWithShape="1">
          <a:blip r:embed="rId4">
            <a:alphaModFix/>
          </a:blip>
          <a:srcRect b="0" l="0" r="0" t="0"/>
          <a:stretch/>
        </p:blipFill>
        <p:spPr>
          <a:xfrm>
            <a:off x="526025" y="1655825"/>
            <a:ext cx="3903150" cy="390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ad6cead901_0_16"/>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01" name="Google Shape;201;gad6cead901_0_16"/>
          <p:cNvSpPr txBox="1"/>
          <p:nvPr/>
        </p:nvSpPr>
        <p:spPr>
          <a:xfrm>
            <a:off x="853444" y="535675"/>
            <a:ext cx="31620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WELCOME</a:t>
            </a:r>
            <a:endParaRPr b="0" i="0" sz="1400" u="none" cap="none" strike="noStrike">
              <a:solidFill>
                <a:srgbClr val="000000"/>
              </a:solidFill>
              <a:latin typeface="Arial"/>
              <a:ea typeface="Arial"/>
              <a:cs typeface="Arial"/>
              <a:sym typeface="Arial"/>
            </a:endParaRPr>
          </a:p>
        </p:txBody>
      </p:sp>
      <p:sp>
        <p:nvSpPr>
          <p:cNvPr id="202" name="Google Shape;202;gad6cead901_0_16"/>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03" name="Google Shape;203;gad6cead901_0_16"/>
          <p:cNvSpPr/>
          <p:nvPr/>
        </p:nvSpPr>
        <p:spPr>
          <a:xfrm>
            <a:off x="4608036" y="2807150"/>
            <a:ext cx="4627200" cy="160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solidFill>
                  <a:srgbClr val="7F7F7F"/>
                </a:solidFill>
                <a:latin typeface="Lato"/>
                <a:ea typeface="Lato"/>
                <a:cs typeface="Lato"/>
                <a:sym typeface="Lato"/>
              </a:rPr>
              <a:t>BFA / Lauren is a Simulation Operations Specialist at Samuel Merritt University in Oakland, CA. They enjoy a fast paced work environment that fosters continuous learning opportunities, creative problem solving, and space to create streamlined processes. Outside of work, you are equally likely to find them nose deep in a good book or running lights and sound for a local theater company.</a:t>
            </a:r>
            <a:endParaRPr b="0" i="0" sz="1400" u="none" cap="none" strike="noStrike">
              <a:solidFill>
                <a:srgbClr val="7F7F7F"/>
              </a:solidFill>
              <a:latin typeface="Lato"/>
              <a:ea typeface="Lato"/>
              <a:cs typeface="Lato"/>
              <a:sym typeface="Lato"/>
            </a:endParaRPr>
          </a:p>
        </p:txBody>
      </p:sp>
      <p:sp>
        <p:nvSpPr>
          <p:cNvPr id="204" name="Google Shape;204;gad6cead901_0_16"/>
          <p:cNvSpPr txBox="1"/>
          <p:nvPr/>
        </p:nvSpPr>
        <p:spPr>
          <a:xfrm>
            <a:off x="4397925" y="1920375"/>
            <a:ext cx="59616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262626"/>
                </a:solidFill>
                <a:latin typeface="Playfair Display"/>
                <a:ea typeface="Playfair Display"/>
                <a:cs typeface="Playfair Display"/>
                <a:sym typeface="Playfair Display"/>
              </a:rPr>
              <a:t>Lauren O’Niell </a:t>
            </a:r>
            <a:endParaRPr b="1" i="0" sz="5400" u="none" cap="none" strike="noStrike">
              <a:solidFill>
                <a:srgbClr val="262626"/>
              </a:solidFill>
              <a:latin typeface="Playfair Display"/>
              <a:ea typeface="Playfair Display"/>
              <a:cs typeface="Playfair Display"/>
              <a:sym typeface="Playfair Display"/>
            </a:endParaRPr>
          </a:p>
        </p:txBody>
      </p:sp>
      <p:sp>
        <p:nvSpPr>
          <p:cNvPr id="205" name="Google Shape;205;gad6cead901_0_16"/>
          <p:cNvSpPr txBox="1"/>
          <p:nvPr/>
        </p:nvSpPr>
        <p:spPr>
          <a:xfrm>
            <a:off x="526023" y="6248630"/>
            <a:ext cx="61527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pic>
        <p:nvPicPr>
          <p:cNvPr id="206" name="Google Shape;206;gad6cead901_0_16"/>
          <p:cNvPicPr preferRelativeResize="0"/>
          <p:nvPr/>
        </p:nvPicPr>
        <p:blipFill>
          <a:blip r:embed="rId4">
            <a:alphaModFix/>
          </a:blip>
          <a:stretch>
            <a:fillRect/>
          </a:stretch>
        </p:blipFill>
        <p:spPr>
          <a:xfrm>
            <a:off x="1238675" y="1754913"/>
            <a:ext cx="2391554" cy="3348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ad6cead901_0_36"/>
          <p:cNvPicPr preferRelativeResize="0"/>
          <p:nvPr/>
        </p:nvPicPr>
        <p:blipFill rotWithShape="1">
          <a:blip r:embed="rId3">
            <a:alphaModFix amt="35000"/>
          </a:blip>
          <a:srcRect b="17771" l="0" r="0" t="17771"/>
          <a:stretch/>
        </p:blipFill>
        <p:spPr>
          <a:xfrm>
            <a:off x="34722" y="0"/>
            <a:ext cx="12192001" cy="6858000"/>
          </a:xfrm>
          <a:prstGeom prst="rect">
            <a:avLst/>
          </a:prstGeom>
          <a:noFill/>
          <a:ln>
            <a:noFill/>
          </a:ln>
        </p:spPr>
      </p:pic>
      <p:sp>
        <p:nvSpPr>
          <p:cNvPr id="212" name="Google Shape;212;gad6cead901_0_36"/>
          <p:cNvSpPr txBox="1"/>
          <p:nvPr/>
        </p:nvSpPr>
        <p:spPr>
          <a:xfrm>
            <a:off x="853440" y="535666"/>
            <a:ext cx="71094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262626"/>
                </a:solidFill>
                <a:latin typeface="Playfair Display"/>
                <a:ea typeface="Playfair Display"/>
                <a:cs typeface="Playfair Display"/>
                <a:sym typeface="Playfair Display"/>
              </a:rPr>
              <a:t>WELCOME</a:t>
            </a:r>
            <a:endParaRPr b="0" i="0" sz="1400" u="none" cap="none" strike="noStrike">
              <a:solidFill>
                <a:srgbClr val="000000"/>
              </a:solidFill>
              <a:latin typeface="Arial"/>
              <a:ea typeface="Arial"/>
              <a:cs typeface="Arial"/>
              <a:sym typeface="Arial"/>
            </a:endParaRPr>
          </a:p>
        </p:txBody>
      </p:sp>
      <p:sp>
        <p:nvSpPr>
          <p:cNvPr id="213" name="Google Shape;213;gad6cead901_0_36"/>
          <p:cNvSpPr txBox="1"/>
          <p:nvPr/>
        </p:nvSpPr>
        <p:spPr>
          <a:xfrm>
            <a:off x="8311239" y="6248631"/>
            <a:ext cx="34479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14" name="Google Shape;214;gad6cead901_0_36"/>
          <p:cNvSpPr/>
          <p:nvPr/>
        </p:nvSpPr>
        <p:spPr>
          <a:xfrm>
            <a:off x="4608025" y="2035200"/>
            <a:ext cx="7430400" cy="2372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1100"/>
              <a:buFont typeface="Arial"/>
              <a:buNone/>
            </a:pPr>
            <a:r>
              <a:rPr lang="en-US">
                <a:solidFill>
                  <a:srgbClr val="7F7F7F"/>
                </a:solidFill>
                <a:latin typeface="Lato"/>
                <a:ea typeface="Lato"/>
                <a:cs typeface="Lato"/>
                <a:sym typeface="Lato"/>
              </a:rPr>
              <a:t>DNP, MEd, RN, CHSE-A</a:t>
            </a:r>
            <a:endParaRPr>
              <a:solidFill>
                <a:srgbClr val="7F7F7F"/>
              </a:solidFill>
              <a:latin typeface="Lato"/>
              <a:ea typeface="Lato"/>
              <a:cs typeface="Lato"/>
              <a:sym typeface="Lato"/>
            </a:endParaRPr>
          </a:p>
          <a:p>
            <a:pPr indent="0" lvl="0" marL="0" rtl="0" algn="l">
              <a:lnSpc>
                <a:spcPct val="115000"/>
              </a:lnSpc>
              <a:spcBef>
                <a:spcPts val="0"/>
              </a:spcBef>
              <a:spcAft>
                <a:spcPts val="0"/>
              </a:spcAft>
              <a:buClr>
                <a:schemeClr val="dk2"/>
              </a:buClr>
              <a:buSzPts val="1100"/>
              <a:buFont typeface="Arial"/>
              <a:buNone/>
            </a:pPr>
            <a:r>
              <a:rPr lang="en-US">
                <a:solidFill>
                  <a:srgbClr val="7F7F7F"/>
                </a:solidFill>
                <a:latin typeface="Lato"/>
                <a:ea typeface="Lato"/>
                <a:cs typeface="Lato"/>
                <a:sym typeface="Lato"/>
              </a:rPr>
              <a:t>Cynthia has worked in the field of healthcare simulation for 11 years. She is the Director of Professional Development and Clinical Education at Stanford Children’s Hospital where she oversees Nursing education including the Simulation Center.  Prior to this she was the Director of Education and Operations at the VA Palo Alto Simulation Center Hospital for 9 years.</a:t>
            </a:r>
            <a:endParaRPr>
              <a:solidFill>
                <a:srgbClr val="7F7F7F"/>
              </a:solidFill>
              <a:latin typeface="Lato"/>
              <a:ea typeface="Lato"/>
              <a:cs typeface="Lato"/>
              <a:sym typeface="Lato"/>
            </a:endParaRPr>
          </a:p>
          <a:p>
            <a:pPr indent="0" lvl="0" marL="0" rtl="0" algn="l">
              <a:lnSpc>
                <a:spcPct val="115000"/>
              </a:lnSpc>
              <a:spcBef>
                <a:spcPts val="0"/>
              </a:spcBef>
              <a:spcAft>
                <a:spcPts val="0"/>
              </a:spcAft>
              <a:buClr>
                <a:schemeClr val="dk2"/>
              </a:buClr>
              <a:buSzPts val="1100"/>
              <a:buFont typeface="Arial"/>
              <a:buNone/>
            </a:pPr>
            <a:r>
              <a:rPr lang="en-US">
                <a:solidFill>
                  <a:srgbClr val="7F7F7F"/>
                </a:solidFill>
                <a:latin typeface="Lato"/>
                <a:ea typeface="Lato"/>
                <a:cs typeface="Lato"/>
                <a:sym typeface="Lato"/>
              </a:rPr>
              <a:t>Dr. Shum is faculty with the California Simulation Alliance. She is the Chair of the Media and Communications Committee with SSH. Disclosures: Cynthia is an independent consultant for HealthImpact, the home of the California Simulation Alliance (CSA)</a:t>
            </a:r>
            <a:endParaRPr>
              <a:solidFill>
                <a:srgbClr val="7F7F7F"/>
              </a:solidFill>
              <a:latin typeface="Lato"/>
              <a:ea typeface="Lato"/>
              <a:cs typeface="Lato"/>
              <a:sym typeface="Lato"/>
            </a:endParaRPr>
          </a:p>
          <a:p>
            <a:pPr indent="0" lvl="0" marL="0" rtl="0" algn="l">
              <a:lnSpc>
                <a:spcPct val="115000"/>
              </a:lnSpc>
              <a:spcBef>
                <a:spcPts val="0"/>
              </a:spcBef>
              <a:spcAft>
                <a:spcPts val="0"/>
              </a:spcAft>
              <a:buClr>
                <a:schemeClr val="dk2"/>
              </a:buClr>
              <a:buSzPts val="1100"/>
              <a:buFont typeface="Arial"/>
              <a:buNone/>
            </a:pPr>
            <a:r>
              <a:t/>
            </a:r>
            <a:endParaRPr>
              <a:solidFill>
                <a:srgbClr val="7F7F7F"/>
              </a:solidFill>
              <a:latin typeface="Lato"/>
              <a:ea typeface="Lato"/>
              <a:cs typeface="Lato"/>
              <a:sym typeface="Lato"/>
            </a:endParaRPr>
          </a:p>
          <a:p>
            <a:pPr indent="0" lvl="0" marL="0" rtl="0" algn="l">
              <a:lnSpc>
                <a:spcPct val="115000"/>
              </a:lnSpc>
              <a:spcBef>
                <a:spcPts val="0"/>
              </a:spcBef>
              <a:spcAft>
                <a:spcPts val="0"/>
              </a:spcAft>
              <a:buClr>
                <a:schemeClr val="dk2"/>
              </a:buClr>
              <a:buSzPts val="1100"/>
              <a:buFont typeface="Arial"/>
              <a:buNone/>
            </a:pPr>
            <a:r>
              <a:t/>
            </a:r>
            <a:endParaRPr>
              <a:solidFill>
                <a:srgbClr val="790B1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solidFill>
                <a:srgbClr val="7F7F7F"/>
              </a:solidFill>
              <a:latin typeface="Lato"/>
              <a:ea typeface="Lato"/>
              <a:cs typeface="Lato"/>
              <a:sym typeface="Lato"/>
            </a:endParaRPr>
          </a:p>
        </p:txBody>
      </p:sp>
      <p:sp>
        <p:nvSpPr>
          <p:cNvPr id="215" name="Google Shape;215;gad6cead901_0_36"/>
          <p:cNvSpPr txBox="1"/>
          <p:nvPr/>
        </p:nvSpPr>
        <p:spPr>
          <a:xfrm>
            <a:off x="4410250" y="1167950"/>
            <a:ext cx="59616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262626"/>
                </a:solidFill>
                <a:latin typeface="Playfair Display"/>
                <a:ea typeface="Playfair Display"/>
                <a:cs typeface="Playfair Display"/>
                <a:sym typeface="Playfair Display"/>
              </a:rPr>
              <a:t>Cynthia Shum</a:t>
            </a:r>
            <a:endParaRPr b="1" i="0" sz="5400" u="none" cap="none" strike="noStrike">
              <a:solidFill>
                <a:srgbClr val="262626"/>
              </a:solidFill>
              <a:latin typeface="Playfair Display"/>
              <a:ea typeface="Playfair Display"/>
              <a:cs typeface="Playfair Display"/>
              <a:sym typeface="Playfair Display"/>
            </a:endParaRPr>
          </a:p>
        </p:txBody>
      </p:sp>
      <p:sp>
        <p:nvSpPr>
          <p:cNvPr id="216" name="Google Shape;216;gad6cead901_0_36"/>
          <p:cNvSpPr txBox="1"/>
          <p:nvPr/>
        </p:nvSpPr>
        <p:spPr>
          <a:xfrm>
            <a:off x="526023" y="6248630"/>
            <a:ext cx="61527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pic>
        <p:nvPicPr>
          <p:cNvPr id="217" name="Google Shape;217;gad6cead901_0_36"/>
          <p:cNvPicPr preferRelativeResize="0"/>
          <p:nvPr/>
        </p:nvPicPr>
        <p:blipFill rotWithShape="1">
          <a:blip r:embed="rId4">
            <a:alphaModFix/>
          </a:blip>
          <a:srcRect b="0" l="0" r="0" t="0"/>
          <a:stretch/>
        </p:blipFill>
        <p:spPr>
          <a:xfrm>
            <a:off x="581225" y="1664575"/>
            <a:ext cx="3528825" cy="352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5"/>
          <p:cNvPicPr preferRelativeResize="0"/>
          <p:nvPr/>
        </p:nvPicPr>
        <p:blipFill rotWithShape="1">
          <a:blip r:embed="rId3">
            <a:alphaModFix amt="35000"/>
          </a:blip>
          <a:srcRect b="17772" l="0" r="0" t="17772"/>
          <a:stretch/>
        </p:blipFill>
        <p:spPr>
          <a:xfrm>
            <a:off x="34722" y="0"/>
            <a:ext cx="12192000" cy="6858000"/>
          </a:xfrm>
          <a:prstGeom prst="rect">
            <a:avLst/>
          </a:prstGeom>
          <a:noFill/>
          <a:ln>
            <a:noFill/>
          </a:ln>
        </p:spPr>
      </p:pic>
      <p:sp>
        <p:nvSpPr>
          <p:cNvPr id="223" name="Google Shape;223;p5"/>
          <p:cNvSpPr txBox="1"/>
          <p:nvPr/>
        </p:nvSpPr>
        <p:spPr>
          <a:xfrm>
            <a:off x="8311239" y="6248631"/>
            <a:ext cx="344803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24" name="Google Shape;224;p5"/>
          <p:cNvSpPr txBox="1"/>
          <p:nvPr/>
        </p:nvSpPr>
        <p:spPr>
          <a:xfrm>
            <a:off x="526023" y="6248630"/>
            <a:ext cx="61525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BRINGING LEARNING TO LIFE</a:t>
            </a:r>
            <a:endParaRPr b="0" i="0" sz="1400" u="none" cap="none" strike="noStrike">
              <a:solidFill>
                <a:srgbClr val="000000"/>
              </a:solidFill>
              <a:latin typeface="Arial"/>
              <a:ea typeface="Arial"/>
              <a:cs typeface="Arial"/>
              <a:sym typeface="Arial"/>
            </a:endParaRPr>
          </a:p>
        </p:txBody>
      </p:sp>
      <p:sp>
        <p:nvSpPr>
          <p:cNvPr id="225" name="Google Shape;225;p5"/>
          <p:cNvSpPr txBox="1"/>
          <p:nvPr/>
        </p:nvSpPr>
        <p:spPr>
          <a:xfrm>
            <a:off x="1085725" y="783375"/>
            <a:ext cx="7916100" cy="9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FF"/>
                </a:solidFill>
                <a:latin typeface="Arial"/>
                <a:ea typeface="Arial"/>
                <a:cs typeface="Arial"/>
                <a:sym typeface="Arial"/>
              </a:rPr>
              <a:t>LEARNING OBJECTIVES</a:t>
            </a:r>
            <a:endParaRPr b="1" i="0" sz="3000" u="none" cap="none" strike="noStrike">
              <a:solidFill>
                <a:srgbClr val="0000FF"/>
              </a:solidFill>
              <a:latin typeface="Arial"/>
              <a:ea typeface="Arial"/>
              <a:cs typeface="Arial"/>
              <a:sym typeface="Arial"/>
            </a:endParaRPr>
          </a:p>
        </p:txBody>
      </p:sp>
      <p:sp>
        <p:nvSpPr>
          <p:cNvPr id="226" name="Google Shape;226;p5"/>
          <p:cNvSpPr txBox="1"/>
          <p:nvPr/>
        </p:nvSpPr>
        <p:spPr>
          <a:xfrm>
            <a:off x="1264425" y="1707075"/>
            <a:ext cx="9799200" cy="42576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1200"/>
              </a:spcBef>
              <a:spcAft>
                <a:spcPts val="0"/>
              </a:spcAft>
              <a:buClr>
                <a:schemeClr val="dk2"/>
              </a:buClr>
              <a:buSzPts val="3000"/>
              <a:buFont typeface="Arial"/>
              <a:buChar char="●"/>
            </a:pPr>
            <a:r>
              <a:rPr b="0" i="0" lang="en-US" sz="3000" u="none" cap="none" strike="noStrike">
                <a:solidFill>
                  <a:schemeClr val="dk2"/>
                </a:solidFill>
                <a:latin typeface="Arial"/>
                <a:ea typeface="Arial"/>
                <a:cs typeface="Arial"/>
                <a:sym typeface="Arial"/>
              </a:rPr>
              <a:t>Explain how an organization system will improve the efficiency of their simulation program </a:t>
            </a:r>
            <a:endParaRPr b="0" i="0" sz="30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None/>
            </a:pPr>
            <a:r>
              <a:t/>
            </a:r>
            <a:endParaRPr sz="100">
              <a:solidFill>
                <a:schemeClr val="dk2"/>
              </a:solidFill>
            </a:endParaRPr>
          </a:p>
          <a:p>
            <a:pPr indent="-419100" lvl="0" marL="457200" marR="0" rtl="0" algn="l">
              <a:lnSpc>
                <a:spcPct val="100000"/>
              </a:lnSpc>
              <a:spcBef>
                <a:spcPts val="1200"/>
              </a:spcBef>
              <a:spcAft>
                <a:spcPts val="0"/>
              </a:spcAft>
              <a:buClr>
                <a:schemeClr val="dk2"/>
              </a:buClr>
              <a:buSzPts val="3000"/>
              <a:buFont typeface="Arial"/>
              <a:buChar char="●"/>
            </a:pPr>
            <a:r>
              <a:rPr b="0" i="0" lang="en-US" sz="3000" u="none" cap="none" strike="noStrike">
                <a:solidFill>
                  <a:schemeClr val="dk2"/>
                </a:solidFill>
                <a:latin typeface="Arial"/>
                <a:ea typeface="Arial"/>
                <a:cs typeface="Arial"/>
                <a:sym typeface="Arial"/>
              </a:rPr>
              <a:t>Determine the type of organization system for their program’s various needs</a:t>
            </a:r>
            <a:endParaRPr b="0" i="0" sz="30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None/>
            </a:pPr>
            <a:r>
              <a:t/>
            </a:r>
            <a:endParaRPr sz="100">
              <a:solidFill>
                <a:schemeClr val="dk2"/>
              </a:solidFill>
            </a:endParaRPr>
          </a:p>
          <a:p>
            <a:pPr indent="-419100" lvl="0" marL="457200" marR="0" rtl="0" algn="l">
              <a:lnSpc>
                <a:spcPct val="100000"/>
              </a:lnSpc>
              <a:spcBef>
                <a:spcPts val="1200"/>
              </a:spcBef>
              <a:spcAft>
                <a:spcPts val="0"/>
              </a:spcAft>
              <a:buClr>
                <a:schemeClr val="dk2"/>
              </a:buClr>
              <a:buSzPts val="3000"/>
              <a:buFont typeface="Arial"/>
              <a:buChar char="●"/>
            </a:pPr>
            <a:r>
              <a:rPr b="0" i="0" lang="en-US" sz="3000" u="none" cap="none" strike="noStrike">
                <a:solidFill>
                  <a:schemeClr val="dk2"/>
                </a:solidFill>
                <a:latin typeface="Arial"/>
                <a:ea typeface="Arial"/>
                <a:cs typeface="Arial"/>
                <a:sym typeface="Arial"/>
              </a:rPr>
              <a:t>Evaluate the effectiveness of implementing a complete system to organize their center</a:t>
            </a:r>
            <a:endParaRPr b="0" i="0" sz="3000" u="none" cap="none" strike="noStrike">
              <a:solidFill>
                <a:schemeClr val="dk2"/>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
          <p:cNvSpPr txBox="1"/>
          <p:nvPr/>
        </p:nvSpPr>
        <p:spPr>
          <a:xfrm>
            <a:off x="8311239" y="6248631"/>
            <a:ext cx="3448031"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#IMSH2021</a:t>
            </a:r>
            <a:endParaRPr b="0" i="0" sz="1400" u="none" cap="none" strike="noStrike">
              <a:solidFill>
                <a:srgbClr val="000000"/>
              </a:solidFill>
              <a:latin typeface="Arial"/>
              <a:ea typeface="Arial"/>
              <a:cs typeface="Arial"/>
              <a:sym typeface="Arial"/>
            </a:endParaRPr>
          </a:p>
        </p:txBody>
      </p:sp>
      <p:sp>
        <p:nvSpPr>
          <p:cNvPr id="232" name="Google Shape;232;p4"/>
          <p:cNvSpPr txBox="1"/>
          <p:nvPr/>
        </p:nvSpPr>
        <p:spPr>
          <a:xfrm>
            <a:off x="526023" y="6248630"/>
            <a:ext cx="61525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7F7F7F"/>
                </a:solidFill>
                <a:latin typeface="Lato"/>
                <a:ea typeface="Lato"/>
                <a:cs typeface="Lato"/>
                <a:sym typeface="Lato"/>
              </a:rPr>
              <a:t>SIMULATION: BRINGING LEARNING TO LIFE</a:t>
            </a:r>
            <a:endParaRPr b="0" i="0" sz="1400" u="none" cap="none" strike="noStrike">
              <a:solidFill>
                <a:srgbClr val="000000"/>
              </a:solidFill>
              <a:latin typeface="Arial"/>
              <a:ea typeface="Arial"/>
              <a:cs typeface="Arial"/>
              <a:sym typeface="Arial"/>
            </a:endParaRPr>
          </a:p>
        </p:txBody>
      </p:sp>
      <p:pic>
        <p:nvPicPr>
          <p:cNvPr id="233" name="Google Shape;233;p4"/>
          <p:cNvPicPr preferRelativeResize="0"/>
          <p:nvPr/>
        </p:nvPicPr>
        <p:blipFill rotWithShape="1">
          <a:blip r:embed="rId3">
            <a:alphaModFix amt="35000"/>
          </a:blip>
          <a:srcRect b="17772" l="0" r="0" t="17772"/>
          <a:stretch/>
        </p:blipFill>
        <p:spPr>
          <a:xfrm>
            <a:off x="34722" y="0"/>
            <a:ext cx="12192000" cy="6858000"/>
          </a:xfrm>
          <a:prstGeom prst="rect">
            <a:avLst/>
          </a:prstGeom>
          <a:noFill/>
          <a:ln>
            <a:noFill/>
          </a:ln>
        </p:spPr>
      </p:pic>
      <p:sp>
        <p:nvSpPr>
          <p:cNvPr id="234" name="Google Shape;234;p4"/>
          <p:cNvSpPr txBox="1"/>
          <p:nvPr/>
        </p:nvSpPr>
        <p:spPr>
          <a:xfrm>
            <a:off x="526025" y="508500"/>
            <a:ext cx="10734000" cy="5566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200"/>
              </a:spcBef>
              <a:spcAft>
                <a:spcPts val="0"/>
              </a:spcAft>
              <a:buClr>
                <a:srgbClr val="000000"/>
              </a:buClr>
              <a:buSzPts val="3000"/>
              <a:buFont typeface="Arial"/>
              <a:buNone/>
            </a:pPr>
            <a:r>
              <a:rPr b="0" i="0" lang="en-US" sz="3000" u="none" cap="none" strike="noStrike">
                <a:solidFill>
                  <a:schemeClr val="dk2"/>
                </a:solidFill>
                <a:latin typeface="Arial"/>
                <a:ea typeface="Arial"/>
                <a:cs typeface="Arial"/>
                <a:sym typeface="Arial"/>
              </a:rPr>
              <a:t>Creating and managing a complete system to organize all the ‘stuff’ in your simulation center can be a challenge. This panel will lead a discussion on various methods used for organizing everything from equipment and supplies to scheduling and project tracking. You will discover simple tools many of which are free which will improve the efficiency of your program. </a:t>
            </a:r>
            <a:endParaRPr b="0" i="0" sz="3000" u="none" cap="none" strike="noStrike">
              <a:solidFill>
                <a:schemeClr val="dk2"/>
              </a:solidFill>
              <a:latin typeface="Arial"/>
              <a:ea typeface="Arial"/>
              <a:cs typeface="Arial"/>
              <a:sym typeface="Arial"/>
            </a:endParaRPr>
          </a:p>
          <a:p>
            <a:pPr indent="0" lvl="0" marL="0" marR="0" rtl="0" algn="ctr">
              <a:lnSpc>
                <a:spcPct val="115000"/>
              </a:lnSpc>
              <a:spcBef>
                <a:spcPts val="1200"/>
              </a:spcBef>
              <a:spcAft>
                <a:spcPts val="1200"/>
              </a:spcAft>
              <a:buClr>
                <a:schemeClr val="dk2"/>
              </a:buClr>
              <a:buSzPts val="1100"/>
              <a:buFont typeface="Arial"/>
              <a:buNone/>
            </a:pPr>
            <a:r>
              <a:rPr b="0" i="0" lang="en-US" sz="3000" u="none" cap="none" strike="noStrike">
                <a:solidFill>
                  <a:schemeClr val="dk2"/>
                </a:solidFill>
                <a:latin typeface="Arial"/>
                <a:ea typeface="Arial"/>
                <a:cs typeface="Arial"/>
                <a:sym typeface="Arial"/>
              </a:rPr>
              <a:t>Bring us your Organization challenges!</a:t>
            </a:r>
            <a:endParaRPr b="0" i="0" sz="5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emple Dojo">
      <a:dk1>
        <a:srgbClr val="790B12"/>
      </a:dk1>
      <a:lt1>
        <a:srgbClr val="FFFFFF"/>
      </a:lt1>
      <a:dk2>
        <a:srgbClr val="000000"/>
      </a:dk2>
      <a:lt2>
        <a:srgbClr val="F8F8F8"/>
      </a:lt2>
      <a:accent1>
        <a:srgbClr val="4D1A09"/>
      </a:accent1>
      <a:accent2>
        <a:srgbClr val="589EA5"/>
      </a:accent2>
      <a:accent3>
        <a:srgbClr val="E2C042"/>
      </a:accent3>
      <a:accent4>
        <a:srgbClr val="4F442B"/>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2014-10-14T06:21:58Z</dcterms:created>
  <dc:creator>Dewa</dc:creator>
</cp:coreProperties>
</file>