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0"/>
  </p:notesMasterIdLst>
  <p:handoutMasterIdLst>
    <p:handoutMasterId r:id="rId11"/>
  </p:handoutMasterIdLst>
  <p:sldIdLst>
    <p:sldId id="405" r:id="rId2"/>
    <p:sldId id="439" r:id="rId3"/>
    <p:sldId id="456" r:id="rId4"/>
    <p:sldId id="463" r:id="rId5"/>
    <p:sldId id="459" r:id="rId6"/>
    <p:sldId id="461" r:id="rId7"/>
    <p:sldId id="460" r:id="rId8"/>
    <p:sldId id="457" r:id="rId9"/>
  </p:sldIdLst>
  <p:sldSz cx="12192000" cy="6858000"/>
  <p:notesSz cx="6794500" cy="9906000"/>
  <p:defaultTextStyle>
    <a:defPPr>
      <a:defRPr lang="en-US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8" userDrawn="1">
          <p15:clr>
            <a:srgbClr val="A4A3A4"/>
          </p15:clr>
        </p15:guide>
        <p15:guide id="3" pos="240" userDrawn="1">
          <p15:clr>
            <a:srgbClr val="A4A3A4"/>
          </p15:clr>
        </p15:guide>
        <p15:guide id="4" pos="7440" userDrawn="1">
          <p15:clr>
            <a:srgbClr val="A4A3A4"/>
          </p15:clr>
        </p15:guide>
        <p15:guide id="5" orient="horz" pos="4080" userDrawn="1">
          <p15:clr>
            <a:srgbClr val="A4A3A4"/>
          </p15:clr>
        </p15:guide>
        <p15:guide id="6" orient="horz" pos="240" userDrawn="1">
          <p15:clr>
            <a:srgbClr val="A4A3A4"/>
          </p15:clr>
        </p15:guide>
        <p15:guide id="7" orient="horz" pos="1512" userDrawn="1">
          <p15:clr>
            <a:srgbClr val="A4A3A4"/>
          </p15:clr>
        </p15:guide>
        <p15:guide id="8" pos="2664" userDrawn="1">
          <p15:clr>
            <a:srgbClr val="A4A3A4"/>
          </p15:clr>
        </p15:guide>
        <p15:guide id="9" pos="50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DB5DF"/>
    <a:srgbClr val="959FD6"/>
    <a:srgbClr val="6472C3"/>
    <a:srgbClr val="0EAAE3"/>
    <a:srgbClr val="262626"/>
    <a:srgbClr val="FCFCFC"/>
    <a:srgbClr val="DCDEE0"/>
    <a:srgbClr val="AAB3B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24" autoAdjust="0"/>
    <p:restoredTop sz="73605" autoAdjust="0"/>
  </p:normalViewPr>
  <p:slideViewPr>
    <p:cSldViewPr snapToGrid="0">
      <p:cViewPr varScale="1">
        <p:scale>
          <a:sx n="63" d="100"/>
          <a:sy n="63" d="100"/>
        </p:scale>
        <p:origin x="1608" y="58"/>
      </p:cViewPr>
      <p:guideLst>
        <p:guide orient="horz" pos="2808"/>
        <p:guide pos="240"/>
        <p:guide pos="7440"/>
        <p:guide orient="horz" pos="4080"/>
        <p:guide orient="horz" pos="240"/>
        <p:guide orient="horz" pos="1512"/>
        <p:guide pos="2664"/>
        <p:guide pos="5016"/>
      </p:guideLst>
    </p:cSldViewPr>
  </p:slideViewPr>
  <p:outlineViewPr>
    <p:cViewPr>
      <p:scale>
        <a:sx n="33" d="100"/>
        <a:sy n="33" d="100"/>
      </p:scale>
      <p:origin x="0" y="-123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0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akho\Downloads\Anna\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115836801548329E-2"/>
          <c:y val="2.2141674977796427E-2"/>
          <c:w val="0.88284101229988832"/>
          <c:h val="0.719641098859380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Sheet1!$J$2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Sheet1!$I$3:$I$9</c:f>
              <c:strCache>
                <c:ptCount val="7"/>
                <c:pt idx="0">
                  <c:v>Overall</c:v>
                </c:pt>
                <c:pt idx="1">
                  <c:v>Good comp depth</c:v>
                </c:pt>
                <c:pt idx="2">
                  <c:v>Over comp depth</c:v>
                </c:pt>
                <c:pt idx="3">
                  <c:v>Good comp release</c:v>
                </c:pt>
                <c:pt idx="4">
                  <c:v>Good comp rate</c:v>
                </c:pt>
                <c:pt idx="5">
                  <c:v>Incomplete compression</c:v>
                </c:pt>
                <c:pt idx="6">
                  <c:v>Over ventilation</c:v>
                </c:pt>
              </c:strCache>
            </c:strRef>
          </c:cat>
          <c:val>
            <c:numRef>
              <c:f>Sheet1!$J$3:$J$9</c:f>
              <c:numCache>
                <c:formatCode>0%</c:formatCode>
                <c:ptCount val="7"/>
                <c:pt idx="0">
                  <c:v>0.64</c:v>
                </c:pt>
                <c:pt idx="1">
                  <c:v>0.34</c:v>
                </c:pt>
                <c:pt idx="2">
                  <c:v>0.61</c:v>
                </c:pt>
                <c:pt idx="3">
                  <c:v>0.8</c:v>
                </c:pt>
                <c:pt idx="4">
                  <c:v>0.23</c:v>
                </c:pt>
                <c:pt idx="5">
                  <c:v>0.2</c:v>
                </c:pt>
                <c:pt idx="6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98-41D9-963E-8CC3375CE9C7}"/>
            </c:ext>
          </c:extLst>
        </c:ser>
        <c:ser>
          <c:idx val="1"/>
          <c:order val="1"/>
          <c:tx>
            <c:strRef>
              <c:f>Sheet1!$K$2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Sheet1!$I$3:$I$9</c:f>
              <c:strCache>
                <c:ptCount val="7"/>
                <c:pt idx="0">
                  <c:v>Overall</c:v>
                </c:pt>
                <c:pt idx="1">
                  <c:v>Good comp depth</c:v>
                </c:pt>
                <c:pt idx="2">
                  <c:v>Over comp depth</c:v>
                </c:pt>
                <c:pt idx="3">
                  <c:v>Good comp release</c:v>
                </c:pt>
                <c:pt idx="4">
                  <c:v>Good comp rate</c:v>
                </c:pt>
                <c:pt idx="5">
                  <c:v>Incomplete compression</c:v>
                </c:pt>
                <c:pt idx="6">
                  <c:v>Over ventilation</c:v>
                </c:pt>
              </c:strCache>
            </c:strRef>
          </c:cat>
          <c:val>
            <c:numRef>
              <c:f>Sheet1!$K$3:$K$9</c:f>
              <c:numCache>
                <c:formatCode>0%</c:formatCode>
                <c:ptCount val="7"/>
                <c:pt idx="0">
                  <c:v>0.82</c:v>
                </c:pt>
                <c:pt idx="1">
                  <c:v>0.72</c:v>
                </c:pt>
                <c:pt idx="2">
                  <c:v>0.05</c:v>
                </c:pt>
                <c:pt idx="3">
                  <c:v>0.9</c:v>
                </c:pt>
                <c:pt idx="4">
                  <c:v>0.47</c:v>
                </c:pt>
                <c:pt idx="5">
                  <c:v>0.1</c:v>
                </c:pt>
                <c:pt idx="6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98-41D9-963E-8CC3375CE9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8109784"/>
        <c:axId val="468110112"/>
      </c:barChart>
      <c:catAx>
        <c:axId val="468109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8110112"/>
        <c:crosses val="autoZero"/>
        <c:auto val="1"/>
        <c:lblAlgn val="ctr"/>
        <c:lblOffset val="100"/>
        <c:noMultiLvlLbl val="0"/>
      </c:catAx>
      <c:valAx>
        <c:axId val="468110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CPR components data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81097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0298A-A03F-418F-998A-F7CA54F8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8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FF55F-8596-4ED6-A487-C5C49AFFE812}" type="datetimeFigureOut">
              <a:rPr lang="id-ID" smtClean="0"/>
              <a:t>19/01/2021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0106B-FE1C-4EDD-AE60-AB8F600726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2357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0106B-FE1C-4EDD-AE60-AB8F600726B4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0225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dirty="0">
              <a:solidFill>
                <a:schemeClr val="tx2"/>
              </a:solidFill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0106B-FE1C-4EDD-AE60-AB8F600726B4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1655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0106B-FE1C-4EDD-AE60-AB8F600726B4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6547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0106B-FE1C-4EDD-AE60-AB8F600726B4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3722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0106B-FE1C-4EDD-AE60-AB8F600726B4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896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0106B-FE1C-4EDD-AE60-AB8F600726B4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1064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0106B-FE1C-4EDD-AE60-AB8F600726B4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4663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0106B-FE1C-4EDD-AE60-AB8F600726B4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9530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72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8A111F04-44D5-47AC-BFB2-9A038D8CD88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219932" y="-1"/>
            <a:ext cx="4018336" cy="5162843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0820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E96047AE-583A-42BD-B22C-B225867D3FD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88674" y="2129246"/>
            <a:ext cx="2775855" cy="3553097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809EFD1-1BD3-43D7-8C56-520F66561D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110549" y="1149531"/>
            <a:ext cx="4241074" cy="3127248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94C2471F-E61B-435A-8D39-1662201E9A4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815047" y="0"/>
            <a:ext cx="4049482" cy="1874521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00469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B5FE566B-9650-4EB9-819F-02380AD4BCD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59680" y="1578595"/>
            <a:ext cx="6751320" cy="370080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88037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C06C323C-00D5-414A-84C0-8AD402C9AEA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455816" y="1933178"/>
            <a:ext cx="4990012" cy="169189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ED06BC3C-6F0D-470B-908C-A8445EF12E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199017" y="3863466"/>
            <a:ext cx="1894114" cy="235675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6C18F288-C45F-4CA5-A862-51BEBBD71B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053442" y="3863465"/>
            <a:ext cx="1894114" cy="235675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20120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55FA8DD7-E475-4C3F-BABC-7666508A47F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-1"/>
            <a:ext cx="2651757" cy="3657601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754169F-3E2D-4B3A-8EB2-615FBDB2F1C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-1" y="3960226"/>
            <a:ext cx="3683727" cy="2516774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8A1337F6-5462-453C-8606-9CDD3975A6E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926080" y="0"/>
            <a:ext cx="3898176" cy="3657600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5420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454D2F43-97B1-49A2-8065-5405A4FBB7A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687557" y="1018903"/>
            <a:ext cx="6794695" cy="4153988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94047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28B8438-F6CE-49D7-807C-59F7A1C71B7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466515" y="3186583"/>
            <a:ext cx="1645920" cy="1645920"/>
          </a:xfrm>
          <a:prstGeom prst="ellipse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DBAF5603-DB0C-4740-A53A-92D3125D7AC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506873" y="3186583"/>
            <a:ext cx="1645920" cy="1645920"/>
          </a:xfrm>
          <a:prstGeom prst="ellipse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FD5A1A29-A0E7-47D0-923D-26B774CD2AF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974538" y="3186583"/>
            <a:ext cx="1645920" cy="1645920"/>
          </a:xfrm>
          <a:prstGeom prst="ellipse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6DED705D-2215-44BA-95A5-2C33BDE80F0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039208" y="3186583"/>
            <a:ext cx="1645920" cy="1645920"/>
          </a:xfrm>
          <a:prstGeom prst="ellipse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91196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0">
            <a:extLst>
              <a:ext uri="{FF2B5EF4-FFF2-40B4-BE49-F238E27FC236}">
                <a16:creationId xmlns:a16="http://schemas.microsoft.com/office/drawing/2014/main" id="{98530ADB-F5F3-4077-8613-4CA3FB123A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937803" y="1726808"/>
            <a:ext cx="6316394" cy="340438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215851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4">
            <a:extLst>
              <a:ext uri="{FF2B5EF4-FFF2-40B4-BE49-F238E27FC236}">
                <a16:creationId xmlns:a16="http://schemas.microsoft.com/office/drawing/2014/main" id="{3F6492EC-6294-4855-9015-9FCDF16FAE8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82387" y="1449977"/>
            <a:ext cx="2702042" cy="237744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" name="Picture Placeholder 14">
            <a:extLst>
              <a:ext uri="{FF2B5EF4-FFF2-40B4-BE49-F238E27FC236}">
                <a16:creationId xmlns:a16="http://schemas.microsoft.com/office/drawing/2014/main" id="{3145E72F-0E7B-4622-901C-6A880108E0F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543300" y="600891"/>
            <a:ext cx="3706585" cy="26221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4" name="Picture Placeholder 14">
            <a:extLst>
              <a:ext uri="{FF2B5EF4-FFF2-40B4-BE49-F238E27FC236}">
                <a16:creationId xmlns:a16="http://schemas.microsoft.com/office/drawing/2014/main" id="{24F5584E-4024-4EFC-8DBE-9C0CB1D5B6C4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543301" y="3518264"/>
            <a:ext cx="3014254" cy="181138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7" name="Picture Placeholder 14">
            <a:extLst>
              <a:ext uri="{FF2B5EF4-FFF2-40B4-BE49-F238E27FC236}">
                <a16:creationId xmlns:a16="http://schemas.microsoft.com/office/drawing/2014/main" id="{DB55BDB7-4038-401E-AD7B-8A6BD04F1A0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240971" y="4083449"/>
            <a:ext cx="2043458" cy="218454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575068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0">
            <a:extLst>
              <a:ext uri="{FF2B5EF4-FFF2-40B4-BE49-F238E27FC236}">
                <a16:creationId xmlns:a16="http://schemas.microsoft.com/office/drawing/2014/main" id="{571D44ED-2DB9-4A87-B95A-DD664C4F877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196250" y="381000"/>
            <a:ext cx="2614749" cy="6096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" name="Picture Placeholder 10">
            <a:extLst>
              <a:ext uri="{FF2B5EF4-FFF2-40B4-BE49-F238E27FC236}">
                <a16:creationId xmlns:a16="http://schemas.microsoft.com/office/drawing/2014/main" id="{FF2D8260-CADC-4F2B-8015-26CFEE7A8B1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618412" y="4075611"/>
            <a:ext cx="5262154" cy="240138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4" name="Picture Placeholder 10">
            <a:extLst>
              <a:ext uri="{FF2B5EF4-FFF2-40B4-BE49-F238E27FC236}">
                <a16:creationId xmlns:a16="http://schemas.microsoft.com/office/drawing/2014/main" id="{B28585CD-BDC5-45F7-A4D5-031C08D2B0E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81002" y="4075611"/>
            <a:ext cx="2923901" cy="240138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2316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8C515B3-8B9E-4B8F-BF11-E91C2BEFA784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2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562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0">
            <a:extLst>
              <a:ext uri="{FF2B5EF4-FFF2-40B4-BE49-F238E27FC236}">
                <a16:creationId xmlns:a16="http://schemas.microsoft.com/office/drawing/2014/main" id="{76B29D12-3464-4283-BB6D-940379DB322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390605" y="1368334"/>
            <a:ext cx="1828800" cy="18288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" name="Picture Placeholder 10">
            <a:extLst>
              <a:ext uri="{FF2B5EF4-FFF2-40B4-BE49-F238E27FC236}">
                <a16:creationId xmlns:a16="http://schemas.microsoft.com/office/drawing/2014/main" id="{D7C7E267-3DF9-4A26-9EB8-BE722CD04BF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390605" y="3660867"/>
            <a:ext cx="1828800" cy="18288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42552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4">
            <a:extLst>
              <a:ext uri="{FF2B5EF4-FFF2-40B4-BE49-F238E27FC236}">
                <a16:creationId xmlns:a16="http://schemas.microsoft.com/office/drawing/2014/main" id="{9300E9ED-6966-41B6-B651-AA8F795C8E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1000" y="371203"/>
            <a:ext cx="2884714" cy="508907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" name="Picture Placeholder 14">
            <a:extLst>
              <a:ext uri="{FF2B5EF4-FFF2-40B4-BE49-F238E27FC236}">
                <a16:creationId xmlns:a16="http://schemas.microsoft.com/office/drawing/2014/main" id="{717056E1-4FA1-4B59-923E-C50B1B98E69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563984" y="2939143"/>
            <a:ext cx="3529148" cy="329945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136374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4">
            <a:extLst>
              <a:ext uri="{FF2B5EF4-FFF2-40B4-BE49-F238E27FC236}">
                <a16:creationId xmlns:a16="http://schemas.microsoft.com/office/drawing/2014/main" id="{49BDE9C2-E942-4AAE-9BCD-39D54792565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220686" y="1"/>
            <a:ext cx="6831874" cy="402336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962226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4">
            <a:extLst>
              <a:ext uri="{FF2B5EF4-FFF2-40B4-BE49-F238E27FC236}">
                <a16:creationId xmlns:a16="http://schemas.microsoft.com/office/drawing/2014/main" id="{23081138-877B-4F4F-B104-64B63F5C2E1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81000" y="1417320"/>
            <a:ext cx="6294120" cy="402336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32812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4">
            <a:extLst>
              <a:ext uri="{FF2B5EF4-FFF2-40B4-BE49-F238E27FC236}">
                <a16:creationId xmlns:a16="http://schemas.microsoft.com/office/drawing/2014/main" id="{AF5E571B-9269-428D-9476-0442EE269B0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647611" y="682534"/>
            <a:ext cx="2795451" cy="549293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" name="Picture Placeholder 14">
            <a:extLst>
              <a:ext uri="{FF2B5EF4-FFF2-40B4-BE49-F238E27FC236}">
                <a16:creationId xmlns:a16="http://schemas.microsoft.com/office/drawing/2014/main" id="{A0A9492A-BF18-45FD-A8AD-FAF972CE251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442857" y="682534"/>
            <a:ext cx="2795451" cy="46863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368196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4">
            <a:extLst>
              <a:ext uri="{FF2B5EF4-FFF2-40B4-BE49-F238E27FC236}">
                <a16:creationId xmlns:a16="http://schemas.microsoft.com/office/drawing/2014/main" id="{377D9798-9D25-4E40-AB42-D95BDE8FF91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926182" y="865414"/>
            <a:ext cx="5529943" cy="46863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84740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4">
            <a:extLst>
              <a:ext uri="{FF2B5EF4-FFF2-40B4-BE49-F238E27FC236}">
                <a16:creationId xmlns:a16="http://schemas.microsoft.com/office/drawing/2014/main" id="{BE6D7706-0E1F-47C9-9FCA-BBACAEE9EE7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0" y="1038497"/>
            <a:ext cx="8495211" cy="341920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443116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4">
            <a:extLst>
              <a:ext uri="{FF2B5EF4-FFF2-40B4-BE49-F238E27FC236}">
                <a16:creationId xmlns:a16="http://schemas.microsoft.com/office/drawing/2014/main" id="{1D33B044-0E4B-4F81-87D9-01E523F9735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79102" y="1554479"/>
            <a:ext cx="3727937" cy="234227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346130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4">
            <a:extLst>
              <a:ext uri="{FF2B5EF4-FFF2-40B4-BE49-F238E27FC236}">
                <a16:creationId xmlns:a16="http://schemas.microsoft.com/office/drawing/2014/main" id="{C432A914-3E29-4CF0-91C4-D788F2C9134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130937" y="-1"/>
            <a:ext cx="3061063" cy="389273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" name="Picture Placeholder 14">
            <a:extLst>
              <a:ext uri="{FF2B5EF4-FFF2-40B4-BE49-F238E27FC236}">
                <a16:creationId xmlns:a16="http://schemas.microsoft.com/office/drawing/2014/main" id="{D02365E2-92D0-4467-A433-C9710B3D41B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499463" y="2191119"/>
            <a:ext cx="3370218" cy="428588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235303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4">
            <a:extLst>
              <a:ext uri="{FF2B5EF4-FFF2-40B4-BE49-F238E27FC236}">
                <a16:creationId xmlns:a16="http://schemas.microsoft.com/office/drawing/2014/main" id="{0F177E99-7319-4053-B5B1-F6DF334C017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451668" y="381000"/>
            <a:ext cx="3061063" cy="6096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" name="Picture Placeholder 14">
            <a:extLst>
              <a:ext uri="{FF2B5EF4-FFF2-40B4-BE49-F238E27FC236}">
                <a16:creationId xmlns:a16="http://schemas.microsoft.com/office/drawing/2014/main" id="{7488436A-F3DD-42DC-95B5-AB07932F243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79270" y="381000"/>
            <a:ext cx="3061063" cy="6096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79274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C481E7DD-2AA7-4F86-B9F6-DB8EC950BF5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0039" y="2573383"/>
            <a:ext cx="10851922" cy="3725091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385612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4">
            <a:extLst>
              <a:ext uri="{FF2B5EF4-FFF2-40B4-BE49-F238E27FC236}">
                <a16:creationId xmlns:a16="http://schemas.microsoft.com/office/drawing/2014/main" id="{E4CDE190-65BF-466F-AA12-B263A6B224F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06310" y="1828799"/>
            <a:ext cx="4959531" cy="250437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972911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4">
            <a:extLst>
              <a:ext uri="{FF2B5EF4-FFF2-40B4-BE49-F238E27FC236}">
                <a16:creationId xmlns:a16="http://schemas.microsoft.com/office/drawing/2014/main" id="{ACC8A8A4-4B54-4BE5-A5AF-4497523CA7E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476750" y="2051413"/>
            <a:ext cx="3238500" cy="275517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" name="Picture Placeholder 14">
            <a:extLst>
              <a:ext uri="{FF2B5EF4-FFF2-40B4-BE49-F238E27FC236}">
                <a16:creationId xmlns:a16="http://schemas.microsoft.com/office/drawing/2014/main" id="{1B79420B-C763-4FC4-AD24-D565ADC49D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962900" y="2051413"/>
            <a:ext cx="3238500" cy="275517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4" name="Picture Placeholder 14">
            <a:extLst>
              <a:ext uri="{FF2B5EF4-FFF2-40B4-BE49-F238E27FC236}">
                <a16:creationId xmlns:a16="http://schemas.microsoft.com/office/drawing/2014/main" id="{4F677910-BC54-406E-8E7A-5FC03B27CFD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90600" y="2051412"/>
            <a:ext cx="3238500" cy="275517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547157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4">
            <a:extLst>
              <a:ext uri="{FF2B5EF4-FFF2-40B4-BE49-F238E27FC236}">
                <a16:creationId xmlns:a16="http://schemas.microsoft.com/office/drawing/2014/main" id="{86B3828F-7654-4535-88ED-D1A4FD6137B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81000" y="0"/>
            <a:ext cx="3238500" cy="278238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6" name="Picture Placeholder 14">
            <a:extLst>
              <a:ext uri="{FF2B5EF4-FFF2-40B4-BE49-F238E27FC236}">
                <a16:creationId xmlns:a16="http://schemas.microsoft.com/office/drawing/2014/main" id="{575DFFA8-1DDD-43A5-98FC-88995F242AE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81000" y="3148149"/>
            <a:ext cx="3238500" cy="370985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7" name="Picture Placeholder 14">
            <a:extLst>
              <a:ext uri="{FF2B5EF4-FFF2-40B4-BE49-F238E27FC236}">
                <a16:creationId xmlns:a16="http://schemas.microsoft.com/office/drawing/2014/main" id="{A681A1FD-73CD-46A1-AB34-943D17EF363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433354" y="1152797"/>
            <a:ext cx="3238500" cy="455240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20950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4">
            <a:extLst>
              <a:ext uri="{FF2B5EF4-FFF2-40B4-BE49-F238E27FC236}">
                <a16:creationId xmlns:a16="http://schemas.microsoft.com/office/drawing/2014/main" id="{236EA952-7865-442B-B85E-B4CF1992285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81000" y="0"/>
            <a:ext cx="3238500" cy="278238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" name="Picture Placeholder 14">
            <a:extLst>
              <a:ext uri="{FF2B5EF4-FFF2-40B4-BE49-F238E27FC236}">
                <a16:creationId xmlns:a16="http://schemas.microsoft.com/office/drawing/2014/main" id="{EA7EA85B-4C24-4ED5-BDD0-66A5D8572B9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81000" y="3148149"/>
            <a:ext cx="3238500" cy="370985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4" name="Picture Placeholder 14">
            <a:extLst>
              <a:ext uri="{FF2B5EF4-FFF2-40B4-BE49-F238E27FC236}">
                <a16:creationId xmlns:a16="http://schemas.microsoft.com/office/drawing/2014/main" id="{C248BBE6-E7CC-41A1-BFE5-F01C1C987CA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981994" y="0"/>
            <a:ext cx="3238500" cy="424542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868335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4">
            <a:extLst>
              <a:ext uri="{FF2B5EF4-FFF2-40B4-BE49-F238E27FC236}">
                <a16:creationId xmlns:a16="http://schemas.microsoft.com/office/drawing/2014/main" id="{4500C8E1-72DB-445A-9CBD-63A2728342D1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27464" y="0"/>
            <a:ext cx="3409406" cy="418011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" name="Picture Placeholder 14">
            <a:extLst>
              <a:ext uri="{FF2B5EF4-FFF2-40B4-BE49-F238E27FC236}">
                <a16:creationId xmlns:a16="http://schemas.microsoft.com/office/drawing/2014/main" id="{1C0E4CB1-1414-495E-A0D7-520B516B854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476750" y="0"/>
            <a:ext cx="3238500" cy="418011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4" name="Picture Placeholder 14">
            <a:extLst>
              <a:ext uri="{FF2B5EF4-FFF2-40B4-BE49-F238E27FC236}">
                <a16:creationId xmlns:a16="http://schemas.microsoft.com/office/drawing/2014/main" id="{51188143-A486-4139-BFF6-521090801CC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855130" y="0"/>
            <a:ext cx="3409407" cy="418011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078049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4">
            <a:extLst>
              <a:ext uri="{FF2B5EF4-FFF2-40B4-BE49-F238E27FC236}">
                <a16:creationId xmlns:a16="http://schemas.microsoft.com/office/drawing/2014/main" id="{5FD31326-58C6-4AD1-B21D-3664C6D89C1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795558" y="381000"/>
            <a:ext cx="2634887" cy="6096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162040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4">
            <a:extLst>
              <a:ext uri="{FF2B5EF4-FFF2-40B4-BE49-F238E27FC236}">
                <a16:creationId xmlns:a16="http://schemas.microsoft.com/office/drawing/2014/main" id="{280FFFD4-A0A1-42D6-A4A9-F92F5E29A34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415247" y="381000"/>
            <a:ext cx="2996296" cy="386442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" name="Picture Placeholder 14">
            <a:extLst>
              <a:ext uri="{FF2B5EF4-FFF2-40B4-BE49-F238E27FC236}">
                <a16:creationId xmlns:a16="http://schemas.microsoft.com/office/drawing/2014/main" id="{51CA3DF3-2B31-41F1-9815-70AC871B609A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094618" y="2103119"/>
            <a:ext cx="3716382" cy="437388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900224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4">
            <a:extLst>
              <a:ext uri="{FF2B5EF4-FFF2-40B4-BE49-F238E27FC236}">
                <a16:creationId xmlns:a16="http://schemas.microsoft.com/office/drawing/2014/main" id="{BC0ED859-1474-4363-8417-71B071585DDE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554480" y="381000"/>
            <a:ext cx="2674620" cy="6096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" name="Picture Placeholder 14">
            <a:extLst>
              <a:ext uri="{FF2B5EF4-FFF2-40B4-BE49-F238E27FC236}">
                <a16:creationId xmlns:a16="http://schemas.microsoft.com/office/drawing/2014/main" id="{73B5764E-1A2A-4878-953E-03E8432C2A88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528456" y="341812"/>
            <a:ext cx="6731727" cy="3048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4" name="Picture Placeholder 14">
            <a:extLst>
              <a:ext uri="{FF2B5EF4-FFF2-40B4-BE49-F238E27FC236}">
                <a16:creationId xmlns:a16="http://schemas.microsoft.com/office/drawing/2014/main" id="{F8D3B391-35F5-4A81-AFFA-C8ECDE634F4E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528457" y="3696788"/>
            <a:ext cx="3792584" cy="274102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5" name="Picture Placeholder 14">
            <a:extLst>
              <a:ext uri="{FF2B5EF4-FFF2-40B4-BE49-F238E27FC236}">
                <a16:creationId xmlns:a16="http://schemas.microsoft.com/office/drawing/2014/main" id="{169881CF-5E17-4983-B856-307EA425D9E0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620398" y="3696787"/>
            <a:ext cx="2639785" cy="274102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678445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4">
            <a:extLst>
              <a:ext uri="{FF2B5EF4-FFF2-40B4-BE49-F238E27FC236}">
                <a16:creationId xmlns:a16="http://schemas.microsoft.com/office/drawing/2014/main" id="{ADEEA453-4481-425A-93B9-15D51F6DCAC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486400" y="381000"/>
            <a:ext cx="4541520" cy="6096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" name="Picture Placeholder 14">
            <a:extLst>
              <a:ext uri="{FF2B5EF4-FFF2-40B4-BE49-F238E27FC236}">
                <a16:creationId xmlns:a16="http://schemas.microsoft.com/office/drawing/2014/main" id="{876D0181-FABE-4EA2-8994-9895FAB23778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474719" y="381000"/>
            <a:ext cx="1728651" cy="394280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4" name="Picture Placeholder 14">
            <a:extLst>
              <a:ext uri="{FF2B5EF4-FFF2-40B4-BE49-F238E27FC236}">
                <a16:creationId xmlns:a16="http://schemas.microsoft.com/office/drawing/2014/main" id="{1C66C532-9FF5-4842-8600-20C92783E2D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463038" y="2534194"/>
            <a:ext cx="1728651" cy="394280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5" name="Picture Placeholder 14">
            <a:extLst>
              <a:ext uri="{FF2B5EF4-FFF2-40B4-BE49-F238E27FC236}">
                <a16:creationId xmlns:a16="http://schemas.microsoft.com/office/drawing/2014/main" id="{68361E3E-F8A4-43F7-A826-346C99C4D948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474719" y="4598126"/>
            <a:ext cx="1728651" cy="187887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6" name="Picture Placeholder 14">
            <a:extLst>
              <a:ext uri="{FF2B5EF4-FFF2-40B4-BE49-F238E27FC236}">
                <a16:creationId xmlns:a16="http://schemas.microsoft.com/office/drawing/2014/main" id="{953A0F9E-9AAA-462D-A456-F2C7C6E6EF2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463038" y="381000"/>
            <a:ext cx="1728651" cy="187887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788453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4">
            <a:extLst>
              <a:ext uri="{FF2B5EF4-FFF2-40B4-BE49-F238E27FC236}">
                <a16:creationId xmlns:a16="http://schemas.microsoft.com/office/drawing/2014/main" id="{C02000FF-9903-4BE9-B2BE-F29C456212D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329267" y="1885071"/>
            <a:ext cx="4081664" cy="314892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2001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7130BB3E-BDF6-4014-8FE7-71EDE87C0CC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1580606"/>
            <a:ext cx="8245642" cy="5277394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926564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4">
            <a:extLst>
              <a:ext uri="{FF2B5EF4-FFF2-40B4-BE49-F238E27FC236}">
                <a16:creationId xmlns:a16="http://schemas.microsoft.com/office/drawing/2014/main" id="{869EA71C-428A-470C-8E3D-4CC9D7EB09B0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227718" y="1983542"/>
            <a:ext cx="2130880" cy="368573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5" name="Picture Placeholder 14">
            <a:extLst>
              <a:ext uri="{FF2B5EF4-FFF2-40B4-BE49-F238E27FC236}">
                <a16:creationId xmlns:a16="http://schemas.microsoft.com/office/drawing/2014/main" id="{68BF1C2D-B711-4D1B-83C3-62D4AE46C0FB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310617" y="1300894"/>
            <a:ext cx="2130880" cy="368573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636608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4">
            <a:extLst>
              <a:ext uri="{FF2B5EF4-FFF2-40B4-BE49-F238E27FC236}">
                <a16:creationId xmlns:a16="http://schemas.microsoft.com/office/drawing/2014/main" id="{FE857FBA-D672-4C5E-959E-55C4E87A9FB5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80999" y="2400301"/>
            <a:ext cx="3065585" cy="229830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6" name="Picture Placeholder 14">
            <a:extLst>
              <a:ext uri="{FF2B5EF4-FFF2-40B4-BE49-F238E27FC236}">
                <a16:creationId xmlns:a16="http://schemas.microsoft.com/office/drawing/2014/main" id="{ECF92E7F-A313-4F45-8E5A-F56529CA28D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93353" y="2400300"/>
            <a:ext cx="3065585" cy="229830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7" name="Picture Placeholder 14">
            <a:extLst>
              <a:ext uri="{FF2B5EF4-FFF2-40B4-BE49-F238E27FC236}">
                <a16:creationId xmlns:a16="http://schemas.microsoft.com/office/drawing/2014/main" id="{41EC7C35-CE1B-4E31-8123-1D4790967D8A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7005708" y="2400300"/>
            <a:ext cx="3065585" cy="229830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176335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4">
            <a:extLst>
              <a:ext uri="{FF2B5EF4-FFF2-40B4-BE49-F238E27FC236}">
                <a16:creationId xmlns:a16="http://schemas.microsoft.com/office/drawing/2014/main" id="{70BD8A36-7F43-4852-9BE7-711D25416B0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-1"/>
            <a:ext cx="4229100" cy="342899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5" name="Picture Placeholder 14">
            <a:extLst>
              <a:ext uri="{FF2B5EF4-FFF2-40B4-BE49-F238E27FC236}">
                <a16:creationId xmlns:a16="http://schemas.microsoft.com/office/drawing/2014/main" id="{FB8432C5-501C-469C-BDAA-A9F8F89665F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229100" y="3428998"/>
            <a:ext cx="4229100" cy="342899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947170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C119540-C1BE-4498-B133-1AED8B48A8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auto">
          <a:xfrm>
            <a:off x="381000" y="381000"/>
            <a:ext cx="114300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07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5E886AA-7533-444F-A04B-31EB6ECEE1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5310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B9F157B4-BBF1-4120-8CE6-B4F12464D79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406641" y="3011905"/>
            <a:ext cx="4785360" cy="2819400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8C3D8944-D6A5-4D73-9802-CA8FDDF7A6E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0" y="1026695"/>
            <a:ext cx="5213972" cy="2402306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0351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5CEDE84F-5424-4FB4-B136-16F254B7F67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3200400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6581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62F2B475-AFBB-4E9D-9A13-05106B8D83F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7490" y="1760619"/>
            <a:ext cx="1743459" cy="3336758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D0593890-BA1C-4B98-8BD8-4AC50861A35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291320" y="1760621"/>
            <a:ext cx="1746504" cy="3336758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C8FA95D3-6A11-49E7-AEC1-9C125862F44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911657" y="1604211"/>
            <a:ext cx="2158955" cy="3682668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5973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748921B-72DE-4BCB-9E2B-D04EBA166C7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02098" y="381000"/>
            <a:ext cx="3489902" cy="2185737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06D11BF-D385-4368-B671-2A8D7B77F1D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702098" y="2831432"/>
            <a:ext cx="3489902" cy="3645568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7FB5DB73-2690-4A2A-ACDC-36848F387CF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632166" y="381000"/>
            <a:ext cx="3108158" cy="6096000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B22817D4-CD04-4E11-9D5E-5568C73B7DC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012540" y="381000"/>
            <a:ext cx="2417342" cy="3773905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B0D23A76-5872-406F-82D8-A9C707F64E8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012540" y="4415589"/>
            <a:ext cx="2417342" cy="2061412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5777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2C7E51CE-C021-4166-87E5-B8103452287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500949" y="1449474"/>
            <a:ext cx="4351605" cy="2639200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8251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63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65" r:id="rId2"/>
    <p:sldLayoutId id="2147483868" r:id="rId3"/>
    <p:sldLayoutId id="2147483909" r:id="rId4"/>
    <p:sldLayoutId id="2147483910" r:id="rId5"/>
    <p:sldLayoutId id="2147483912" r:id="rId6"/>
    <p:sldLayoutId id="2147483913" r:id="rId7"/>
    <p:sldLayoutId id="2147483911" r:id="rId8"/>
    <p:sldLayoutId id="2147483914" r:id="rId9"/>
    <p:sldLayoutId id="2147483915" r:id="rId10"/>
    <p:sldLayoutId id="2147483916" r:id="rId11"/>
    <p:sldLayoutId id="2147483917" r:id="rId12"/>
    <p:sldLayoutId id="2147483918" r:id="rId13"/>
    <p:sldLayoutId id="2147483919" r:id="rId14"/>
    <p:sldLayoutId id="2147483920" r:id="rId15"/>
    <p:sldLayoutId id="2147483921" r:id="rId16"/>
    <p:sldLayoutId id="2147483922" r:id="rId17"/>
    <p:sldLayoutId id="2147483923" r:id="rId18"/>
    <p:sldLayoutId id="2147483924" r:id="rId19"/>
    <p:sldLayoutId id="2147483925" r:id="rId20"/>
    <p:sldLayoutId id="2147483926" r:id="rId21"/>
    <p:sldLayoutId id="2147483927" r:id="rId22"/>
    <p:sldLayoutId id="2147483928" r:id="rId23"/>
    <p:sldLayoutId id="2147483929" r:id="rId24"/>
    <p:sldLayoutId id="2147483930" r:id="rId25"/>
    <p:sldLayoutId id="2147483931" r:id="rId26"/>
    <p:sldLayoutId id="2147483932" r:id="rId27"/>
    <p:sldLayoutId id="2147483933" r:id="rId28"/>
    <p:sldLayoutId id="2147483934" r:id="rId29"/>
    <p:sldLayoutId id="2147483935" r:id="rId30"/>
    <p:sldLayoutId id="2147483936" r:id="rId31"/>
    <p:sldLayoutId id="2147483937" r:id="rId32"/>
    <p:sldLayoutId id="2147483938" r:id="rId33"/>
    <p:sldLayoutId id="2147483939" r:id="rId34"/>
    <p:sldLayoutId id="2147483940" r:id="rId35"/>
    <p:sldLayoutId id="2147483941" r:id="rId36"/>
    <p:sldLayoutId id="2147483942" r:id="rId37"/>
    <p:sldLayoutId id="2147483943" r:id="rId38"/>
    <p:sldLayoutId id="2147483944" r:id="rId39"/>
    <p:sldLayoutId id="2147483945" r:id="rId40"/>
    <p:sldLayoutId id="2147483946" r:id="rId41"/>
    <p:sldLayoutId id="2147483947" r:id="rId42"/>
    <p:sldLayoutId id="2147483798" r:id="rId43"/>
    <p:sldLayoutId id="2147483736" r:id="rId4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80" userDrawn="1">
          <p15:clr>
            <a:srgbClr val="F26B43"/>
          </p15:clr>
        </p15:guide>
        <p15:guide id="2" pos="240" userDrawn="1">
          <p15:clr>
            <a:srgbClr val="F26B43"/>
          </p15:clr>
        </p15:guide>
        <p15:guide id="3" pos="2664" userDrawn="1">
          <p15:clr>
            <a:srgbClr val="F26B43"/>
          </p15:clr>
        </p15:guide>
        <p15:guide id="4" pos="5016" userDrawn="1">
          <p15:clr>
            <a:srgbClr val="F26B43"/>
          </p15:clr>
        </p15:guide>
        <p15:guide id="5" pos="7440" userDrawn="1">
          <p15:clr>
            <a:srgbClr val="F26B43"/>
          </p15:clr>
        </p15:guide>
        <p15:guide id="6" orient="horz" pos="2808" userDrawn="1">
          <p15:clr>
            <a:srgbClr val="F26B43"/>
          </p15:clr>
        </p15:guide>
        <p15:guide id="7" orient="horz" pos="1512" userDrawn="1">
          <p15:clr>
            <a:srgbClr val="F26B43"/>
          </p15:clr>
        </p15:guide>
        <p15:guide id="8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4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4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Placeholder 24">
            <a:extLst>
              <a:ext uri="{FF2B5EF4-FFF2-40B4-BE49-F238E27FC236}">
                <a16:creationId xmlns:a16="http://schemas.microsoft.com/office/drawing/2014/main" id="{E72FA077-C907-9D46-8914-BBEB7D40F8A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72" b="17772"/>
          <a:stretch>
            <a:fillRect/>
          </a:stretch>
        </p:blipFill>
        <p:spPr>
          <a:xfrm>
            <a:off x="-61683" y="-270815"/>
            <a:ext cx="12192000" cy="6858000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3FC8DA-818C-4257-9D0C-BB989E3B0EA7}"/>
              </a:ext>
            </a:extLst>
          </p:cNvPr>
          <p:cNvSpPr txBox="1"/>
          <p:nvPr/>
        </p:nvSpPr>
        <p:spPr>
          <a:xfrm>
            <a:off x="6281047" y="223825"/>
            <a:ext cx="60343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Real-time objective feedback for infant CPR using a novel new infant manikin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 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– a pilot study with </a:t>
            </a:r>
            <a:r>
              <a:rPr lang="sv-SE" sz="3200" b="1" dirty="0">
                <a:solidFill>
                  <a:schemeClr val="tx2"/>
                </a:solidFill>
              </a:rPr>
              <a:t>paediatric nurses in the UK</a:t>
            </a:r>
            <a:endParaRPr lang="en-US" sz="6600" b="1" spc="600" dirty="0">
              <a:solidFill>
                <a:schemeClr val="tx2"/>
              </a:solidFill>
              <a:latin typeface="Playfair Display" panose="00000500000000000000" pitchFamily="50" charset="0"/>
              <a:ea typeface="Roboto" panose="02000000000000000000" pitchFamily="2" charset="0"/>
              <a:cs typeface="Lato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97A53C-8E62-4A83-922E-C750B5DDB338}"/>
              </a:ext>
            </a:extLst>
          </p:cNvPr>
          <p:cNvSpPr txBox="1"/>
          <p:nvPr/>
        </p:nvSpPr>
        <p:spPr>
          <a:xfrm>
            <a:off x="8311239" y="6248631"/>
            <a:ext cx="3448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spc="600" dirty="0">
                <a:solidFill>
                  <a:schemeClr val="tx2">
                    <a:lumMod val="50000"/>
                    <a:lumOff val="50000"/>
                  </a:schemeClr>
                </a:solidFill>
                <a:latin typeface="Lato"/>
                <a:ea typeface="Helmet" pitchFamily="50" charset="-128"/>
                <a:cs typeface="Poppins" panose="00000500000000000000" pitchFamily="50" charset="0"/>
              </a:rPr>
              <a:t>#IMSH2021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245951B-A195-4A49-9CDE-3B233F6985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683" y="223825"/>
            <a:ext cx="6034317" cy="5940307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708F62D-B32C-F643-B178-9D876BEE3378}"/>
              </a:ext>
            </a:extLst>
          </p:cNvPr>
          <p:cNvSpPr txBox="1"/>
          <p:nvPr/>
        </p:nvSpPr>
        <p:spPr>
          <a:xfrm>
            <a:off x="278589" y="6248630"/>
            <a:ext cx="6152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600" dirty="0">
                <a:solidFill>
                  <a:schemeClr val="tx2">
                    <a:lumMod val="50000"/>
                    <a:lumOff val="50000"/>
                  </a:schemeClr>
                </a:solidFill>
                <a:latin typeface="Lato"/>
                <a:ea typeface="Helmet" pitchFamily="50" charset="-128"/>
                <a:cs typeface="Poppins" panose="00000500000000000000" pitchFamily="50" charset="0"/>
              </a:rPr>
              <a:t>SIMULATION:</a:t>
            </a:r>
          </a:p>
          <a:p>
            <a:r>
              <a:rPr lang="en-US" sz="1400" spc="600" dirty="0">
                <a:solidFill>
                  <a:schemeClr val="tx2">
                    <a:lumMod val="50000"/>
                    <a:lumOff val="50000"/>
                  </a:schemeClr>
                </a:solidFill>
                <a:latin typeface="Lato"/>
                <a:ea typeface="Helmet" pitchFamily="50" charset="-128"/>
                <a:cs typeface="Poppins" panose="00000500000000000000" pitchFamily="50" charset="0"/>
              </a:rPr>
              <a:t>BRINGING LEARNING TO LIFE</a:t>
            </a:r>
          </a:p>
        </p:txBody>
      </p:sp>
    </p:spTree>
    <p:extLst>
      <p:ext uri="{BB962C8B-B14F-4D97-AF65-F5344CB8AC3E}">
        <p14:creationId xmlns:p14="http://schemas.microsoft.com/office/powerpoint/2010/main" val="33515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Placeholder 24">
            <a:extLst>
              <a:ext uri="{FF2B5EF4-FFF2-40B4-BE49-F238E27FC236}">
                <a16:creationId xmlns:a16="http://schemas.microsoft.com/office/drawing/2014/main" id="{A1A31396-C005-AF47-81B0-1144BBC517A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72" b="17772"/>
          <a:stretch>
            <a:fillRect/>
          </a:stretch>
        </p:blipFill>
        <p:spPr>
          <a:xfrm>
            <a:off x="0" y="86150"/>
            <a:ext cx="12192000" cy="68580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3B7E8F4D-A5E7-4D03-9EB3-252EEE6FA584}"/>
              </a:ext>
            </a:extLst>
          </p:cNvPr>
          <p:cNvSpPr txBox="1"/>
          <p:nvPr/>
        </p:nvSpPr>
        <p:spPr>
          <a:xfrm>
            <a:off x="853440" y="535666"/>
            <a:ext cx="71094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600" dirty="0">
                <a:solidFill>
                  <a:schemeClr val="tx2">
                    <a:lumMod val="85000"/>
                    <a:lumOff val="15000"/>
                  </a:schemeClr>
                </a:solidFill>
                <a:latin typeface="Playfair Display" panose="00000500000000000000" pitchFamily="50" charset="0"/>
                <a:ea typeface="Roboto" panose="02000000000000000000" pitchFamily="2" charset="0"/>
                <a:cs typeface="Lato" charset="0"/>
              </a:rPr>
              <a:t>WELCOME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111EE7-2E5C-9E41-89FF-05248F79A477}"/>
              </a:ext>
            </a:extLst>
          </p:cNvPr>
          <p:cNvSpPr txBox="1"/>
          <p:nvPr/>
        </p:nvSpPr>
        <p:spPr>
          <a:xfrm>
            <a:off x="8311239" y="6248631"/>
            <a:ext cx="3448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spc="600" dirty="0">
                <a:solidFill>
                  <a:schemeClr val="tx2">
                    <a:lumMod val="50000"/>
                    <a:lumOff val="50000"/>
                  </a:schemeClr>
                </a:solidFill>
                <a:latin typeface="Lato"/>
                <a:ea typeface="Helmet" pitchFamily="50" charset="-128"/>
                <a:cs typeface="Poppins" panose="00000500000000000000" pitchFamily="50" charset="0"/>
              </a:rPr>
              <a:t>#IMSH2021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6C732BB-2E1C-9447-BABC-8D4E7AFE32D1}"/>
              </a:ext>
            </a:extLst>
          </p:cNvPr>
          <p:cNvSpPr/>
          <p:nvPr/>
        </p:nvSpPr>
        <p:spPr>
          <a:xfrm>
            <a:off x="2711523" y="1367131"/>
            <a:ext cx="8244949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Dr Anna Abelsson Scientific leader at the Clinical Training Center at Jönköping University, Sweden 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sv-SE" sz="2400" dirty="0" err="1">
                <a:solidFill>
                  <a:schemeClr val="tx2"/>
                </a:solidFill>
              </a:rPr>
              <a:t>Lukasz</a:t>
            </a:r>
            <a:r>
              <a:rPr lang="sv-SE" sz="2400" dirty="0">
                <a:solidFill>
                  <a:schemeClr val="tx2"/>
                </a:solidFill>
              </a:rPr>
              <a:t> </a:t>
            </a:r>
            <a:r>
              <a:rPr lang="sv-SE" sz="2400" dirty="0" err="1">
                <a:solidFill>
                  <a:schemeClr val="tx2"/>
                </a:solidFill>
              </a:rPr>
              <a:t>Szarpak</a:t>
            </a:r>
            <a:r>
              <a:rPr lang="sv-SE" sz="2400" dirty="0">
                <a:solidFill>
                  <a:schemeClr val="tx2"/>
                </a:solidFill>
              </a:rPr>
              <a:t>, </a:t>
            </a:r>
            <a:r>
              <a:rPr lang="sv-SE" sz="2400" dirty="0" err="1">
                <a:solidFill>
                  <a:schemeClr val="tx2"/>
                </a:solidFill>
              </a:rPr>
              <a:t>Assoc</a:t>
            </a:r>
            <a:r>
              <a:rPr lang="sv-SE" sz="2400" dirty="0">
                <a:solidFill>
                  <a:schemeClr val="tx2"/>
                </a:solidFill>
              </a:rPr>
              <a:t> Prof. PhD, MBA, Vice Rector for Science and International </a:t>
            </a:r>
            <a:r>
              <a:rPr lang="sv-SE" sz="2400" dirty="0" err="1">
                <a:solidFill>
                  <a:schemeClr val="tx2"/>
                </a:solidFill>
              </a:rPr>
              <a:t>Cooperation</a:t>
            </a:r>
            <a:r>
              <a:rPr lang="sv-SE" sz="2400" dirty="0">
                <a:solidFill>
                  <a:schemeClr val="tx2"/>
                </a:solidFill>
              </a:rPr>
              <a:t> at Maria </a:t>
            </a:r>
            <a:r>
              <a:rPr lang="sv-SE" sz="2400" dirty="0" err="1">
                <a:solidFill>
                  <a:schemeClr val="tx2"/>
                </a:solidFill>
              </a:rPr>
              <a:t>Sklodowska</a:t>
            </a:r>
            <a:r>
              <a:rPr lang="sv-SE" sz="2400" dirty="0">
                <a:solidFill>
                  <a:schemeClr val="tx2"/>
                </a:solidFill>
              </a:rPr>
              <a:t>-Curie Medical Academy in </a:t>
            </a:r>
            <a:r>
              <a:rPr lang="sv-SE" sz="2400" dirty="0" err="1">
                <a:solidFill>
                  <a:schemeClr val="tx2"/>
                </a:solidFill>
              </a:rPr>
              <a:t>Warsaw</a:t>
            </a:r>
            <a:r>
              <a:rPr lang="sv-SE" sz="2400" dirty="0">
                <a:solidFill>
                  <a:schemeClr val="tx2"/>
                </a:solidFill>
              </a:rPr>
              <a:t>, </a:t>
            </a:r>
            <a:r>
              <a:rPr lang="sv-SE" sz="2400" dirty="0" err="1">
                <a:solidFill>
                  <a:schemeClr val="tx2"/>
                </a:solidFill>
              </a:rPr>
              <a:t>Poland</a:t>
            </a:r>
            <a:endParaRPr lang="sv-SE" sz="2400" dirty="0">
              <a:solidFill>
                <a:schemeClr val="tx2"/>
              </a:solidFill>
            </a:endParaRPr>
          </a:p>
          <a:p>
            <a:endParaRPr lang="sv-SE" sz="2400" dirty="0">
              <a:solidFill>
                <a:schemeClr val="tx2"/>
              </a:solidFill>
            </a:endParaRPr>
          </a:p>
          <a:p>
            <a:r>
              <a:rPr lang="sv-SE" sz="2400" dirty="0">
                <a:solidFill>
                  <a:schemeClr val="tx2"/>
                </a:solidFill>
              </a:rPr>
              <a:t>Rob Morrison, Senior Resuscitation Officer at Darent Valley Hospital, Dartford and Gravesham NHS Trust, UK</a:t>
            </a:r>
          </a:p>
          <a:p>
            <a:endParaRPr lang="sv-SE" sz="2400" dirty="0">
              <a:solidFill>
                <a:schemeClr val="tx2"/>
              </a:solidFill>
            </a:endParaRPr>
          </a:p>
          <a:p>
            <a:r>
              <a:rPr lang="sv-SE" sz="2400" dirty="0">
                <a:solidFill>
                  <a:schemeClr val="tx2"/>
                </a:solidFill>
              </a:rPr>
              <a:t>Dr Jonathan Smart, Global Product </a:t>
            </a:r>
            <a:r>
              <a:rPr lang="sv-SE" sz="2400" dirty="0" err="1">
                <a:solidFill>
                  <a:schemeClr val="tx2"/>
                </a:solidFill>
              </a:rPr>
              <a:t>Development</a:t>
            </a:r>
            <a:r>
              <a:rPr lang="sv-SE" sz="2400" dirty="0">
                <a:solidFill>
                  <a:schemeClr val="tx2"/>
                </a:solidFill>
              </a:rPr>
              <a:t> Director at Innosonian </a:t>
            </a:r>
            <a:r>
              <a:rPr lang="sv-SE" sz="2400" dirty="0" err="1">
                <a:solidFill>
                  <a:schemeClr val="tx2"/>
                </a:solidFill>
              </a:rPr>
              <a:t>Europe</a:t>
            </a:r>
            <a:r>
              <a:rPr lang="sv-SE" sz="2400" dirty="0">
                <a:solidFill>
                  <a:schemeClr val="tx2"/>
                </a:solidFill>
              </a:rPr>
              <a:t>, UK </a:t>
            </a:r>
            <a:r>
              <a:rPr lang="sv-SE" sz="2400" i="1" dirty="0">
                <a:solidFill>
                  <a:schemeClr val="tx2"/>
                </a:solidFill>
              </a:rPr>
              <a:t>(</a:t>
            </a:r>
            <a:r>
              <a:rPr lang="sv-SE" sz="2400" i="1" dirty="0" err="1">
                <a:solidFill>
                  <a:schemeClr val="tx2"/>
                </a:solidFill>
              </a:rPr>
              <a:t>Conflict</a:t>
            </a:r>
            <a:r>
              <a:rPr lang="sv-SE" sz="2400" i="1" dirty="0">
                <a:solidFill>
                  <a:schemeClr val="tx2"/>
                </a:solidFill>
              </a:rPr>
              <a:t> </a:t>
            </a:r>
            <a:r>
              <a:rPr lang="sv-SE" sz="2400" i="1" dirty="0" err="1">
                <a:solidFill>
                  <a:schemeClr val="tx2"/>
                </a:solidFill>
              </a:rPr>
              <a:t>of</a:t>
            </a:r>
            <a:r>
              <a:rPr lang="sv-SE" sz="2400" i="1" dirty="0">
                <a:solidFill>
                  <a:schemeClr val="tx2"/>
                </a:solidFill>
              </a:rPr>
              <a:t> </a:t>
            </a:r>
            <a:r>
              <a:rPr lang="sv-SE" sz="2400" i="1" dirty="0" err="1">
                <a:solidFill>
                  <a:schemeClr val="tx2"/>
                </a:solidFill>
              </a:rPr>
              <a:t>interest</a:t>
            </a:r>
            <a:r>
              <a:rPr lang="sv-SE" sz="2400" i="1" dirty="0">
                <a:solidFill>
                  <a:schemeClr val="tx2"/>
                </a:solidFill>
              </a:rPr>
              <a:t>)</a:t>
            </a:r>
            <a:endParaRPr lang="sv-SE" sz="1400" i="1" dirty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B94A3B-4F5C-A046-BAA8-CCA64624DFFA}"/>
              </a:ext>
            </a:extLst>
          </p:cNvPr>
          <p:cNvSpPr txBox="1"/>
          <p:nvPr/>
        </p:nvSpPr>
        <p:spPr>
          <a:xfrm>
            <a:off x="526023" y="6248630"/>
            <a:ext cx="6152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600">
                <a:solidFill>
                  <a:schemeClr val="tx2">
                    <a:lumMod val="50000"/>
                    <a:lumOff val="50000"/>
                  </a:schemeClr>
                </a:solidFill>
                <a:latin typeface="Lato"/>
                <a:ea typeface="Helmet" pitchFamily="50" charset="-128"/>
                <a:cs typeface="Poppins" panose="00000500000000000000" pitchFamily="50" charset="0"/>
              </a:rPr>
              <a:t>SIMULATION:</a:t>
            </a:r>
          </a:p>
          <a:p>
            <a:r>
              <a:rPr lang="en-US" sz="1400" spc="600">
                <a:solidFill>
                  <a:schemeClr val="tx2">
                    <a:lumMod val="50000"/>
                    <a:lumOff val="50000"/>
                  </a:schemeClr>
                </a:solidFill>
                <a:latin typeface="Lato"/>
                <a:ea typeface="Helmet" pitchFamily="50" charset="-128"/>
                <a:cs typeface="Poppins" panose="00000500000000000000" pitchFamily="50" charset="0"/>
              </a:rPr>
              <a:t>BRINGING </a:t>
            </a:r>
            <a:r>
              <a:rPr lang="en-US" sz="1400" spc="600" dirty="0">
                <a:solidFill>
                  <a:schemeClr val="tx2">
                    <a:lumMod val="50000"/>
                    <a:lumOff val="50000"/>
                  </a:schemeClr>
                </a:solidFill>
                <a:latin typeface="Lato"/>
                <a:ea typeface="Helmet" pitchFamily="50" charset="-128"/>
                <a:cs typeface="Poppins" panose="00000500000000000000" pitchFamily="50" charset="0"/>
              </a:rPr>
              <a:t>LEARNING TO LIFE</a:t>
            </a:r>
          </a:p>
        </p:txBody>
      </p:sp>
    </p:spTree>
    <p:extLst>
      <p:ext uri="{BB962C8B-B14F-4D97-AF65-F5344CB8AC3E}">
        <p14:creationId xmlns:p14="http://schemas.microsoft.com/office/powerpoint/2010/main" val="334055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A2111EE7-2E5C-9E41-89FF-05248F79A477}"/>
              </a:ext>
            </a:extLst>
          </p:cNvPr>
          <p:cNvSpPr txBox="1"/>
          <p:nvPr/>
        </p:nvSpPr>
        <p:spPr>
          <a:xfrm>
            <a:off x="8311239" y="6248631"/>
            <a:ext cx="3448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spc="600" dirty="0">
                <a:solidFill>
                  <a:schemeClr val="tx2">
                    <a:lumMod val="50000"/>
                    <a:lumOff val="50000"/>
                  </a:schemeClr>
                </a:solidFill>
                <a:latin typeface="Lato"/>
                <a:ea typeface="Helmet" pitchFamily="50" charset="-128"/>
                <a:cs typeface="Poppins" panose="00000500000000000000" pitchFamily="50" charset="0"/>
              </a:rPr>
              <a:t>#IMSH2021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B94A3B-4F5C-A046-BAA8-CCA64624DFFA}"/>
              </a:ext>
            </a:extLst>
          </p:cNvPr>
          <p:cNvSpPr txBox="1"/>
          <p:nvPr/>
        </p:nvSpPr>
        <p:spPr>
          <a:xfrm>
            <a:off x="526023" y="6248630"/>
            <a:ext cx="6152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600" dirty="0">
                <a:solidFill>
                  <a:schemeClr val="tx2">
                    <a:lumMod val="50000"/>
                    <a:lumOff val="50000"/>
                  </a:schemeClr>
                </a:solidFill>
                <a:latin typeface="Lato"/>
                <a:ea typeface="Helmet" pitchFamily="50" charset="-128"/>
                <a:cs typeface="Poppins" panose="00000500000000000000" pitchFamily="50" charset="0"/>
              </a:rPr>
              <a:t>SIMULATION: BRINGING LEARNING TO LIFE</a:t>
            </a:r>
          </a:p>
        </p:txBody>
      </p:sp>
      <p:pic>
        <p:nvPicPr>
          <p:cNvPr id="9" name="Picture Placeholder 24">
            <a:extLst>
              <a:ext uri="{FF2B5EF4-FFF2-40B4-BE49-F238E27FC236}">
                <a16:creationId xmlns:a16="http://schemas.microsoft.com/office/drawing/2014/main" id="{F05B2054-CEDE-4846-B08D-6B1C3BFEB21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72" b="17772"/>
          <a:stretch>
            <a:fillRect/>
          </a:stretch>
        </p:blipFill>
        <p:spPr>
          <a:xfrm>
            <a:off x="34722" y="0"/>
            <a:ext cx="12192000" cy="685800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5DF7C2F2-10C8-499C-A49E-66774B062E0A}"/>
              </a:ext>
            </a:extLst>
          </p:cNvPr>
          <p:cNvSpPr txBox="1"/>
          <p:nvPr/>
        </p:nvSpPr>
        <p:spPr>
          <a:xfrm>
            <a:off x="526023" y="-1111694"/>
            <a:ext cx="10653254" cy="6832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v-SE" sz="1800" b="1" i="0" u="none" strike="noStrike" baseline="0" dirty="0">
              <a:latin typeface="SegoeUI-Bold"/>
            </a:endParaRPr>
          </a:p>
          <a:p>
            <a:endParaRPr lang="sv-SE" b="1" dirty="0">
              <a:latin typeface="SegoeUI-Bold"/>
            </a:endParaRPr>
          </a:p>
          <a:p>
            <a:endParaRPr lang="sv-SE" sz="1800" b="1" i="0" u="none" strike="noStrike" baseline="0" dirty="0">
              <a:latin typeface="SegoeUI-Bold"/>
            </a:endParaRPr>
          </a:p>
          <a:p>
            <a:endParaRPr lang="sv-SE" b="1" dirty="0">
              <a:latin typeface="SegoeUI-Bold"/>
            </a:endParaRPr>
          </a:p>
          <a:p>
            <a:endParaRPr lang="sv-SE" sz="1800" b="1" i="0" u="none" strike="noStrike" baseline="0" dirty="0">
              <a:latin typeface="SegoeUI-Bold"/>
            </a:endParaRPr>
          </a:p>
          <a:p>
            <a:endParaRPr lang="sv-SE" sz="2400" b="1" dirty="0">
              <a:latin typeface="SegoeUI-Bold"/>
            </a:endParaRPr>
          </a:p>
          <a:p>
            <a:r>
              <a:rPr lang="sv-SE" sz="2400" b="1" i="0" u="none" strike="noStrike" baseline="0" dirty="0">
                <a:solidFill>
                  <a:srgbClr val="000000"/>
                </a:solidFill>
              </a:rPr>
              <a:t>Hypothesis/Research Question</a:t>
            </a:r>
          </a:p>
          <a:p>
            <a:endParaRPr lang="sv-SE" sz="2200" b="1" i="0" u="none" strike="noStrike" baseline="0" dirty="0">
              <a:solidFill>
                <a:srgbClr val="000000"/>
              </a:solidFill>
            </a:endParaRPr>
          </a:p>
          <a:p>
            <a:pPr algn="l"/>
            <a:r>
              <a:rPr lang="en-US" sz="2000" i="0" u="none" strike="noStrike" baseline="0" dirty="0">
                <a:solidFill>
                  <a:srgbClr val="000000"/>
                </a:solidFill>
              </a:rPr>
              <a:t>The hypothesis 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for this pilot study </a:t>
            </a:r>
            <a:r>
              <a:rPr lang="en-US" sz="2000" dirty="0">
                <a:solidFill>
                  <a:srgbClr val="000000"/>
                </a:solidFill>
              </a:rPr>
              <a:t>was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 to investigate whether it is possible to identify components of infant CPR that improve with practice (using objective and visual feedback). </a:t>
            </a:r>
          </a:p>
          <a:p>
            <a:pPr algn="l"/>
            <a:endParaRPr lang="en-US" sz="2000" dirty="0">
              <a:solidFill>
                <a:srgbClr val="000000"/>
              </a:solidFill>
            </a:endParaRPr>
          </a:p>
          <a:p>
            <a:pPr algn="l"/>
            <a:r>
              <a:rPr lang="en-US" sz="2000" b="0" i="0" u="none" strike="noStrike" baseline="0" dirty="0">
                <a:solidFill>
                  <a:srgbClr val="000000"/>
                </a:solidFill>
              </a:rPr>
              <a:t>The objective was to </a:t>
            </a:r>
            <a:r>
              <a:rPr lang="sv-SE" sz="2000" b="0" i="0" u="none" strike="noStrike" baseline="0" dirty="0">
                <a:solidFill>
                  <a:srgbClr val="000000"/>
                </a:solidFill>
              </a:rPr>
              <a:t>investigate which of the components of</a:t>
            </a:r>
            <a:r>
              <a:rPr lang="sv-SE" sz="2000" dirty="0">
                <a:solidFill>
                  <a:srgbClr val="000000"/>
                </a:solidFill>
              </a:rPr>
              <a:t> 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infant CPR improve with practice with objective feedback from an </a:t>
            </a:r>
            <a:r>
              <a:rPr lang="sv-SE" sz="2000" b="0" i="0" u="none" strike="noStrike" baseline="0" dirty="0">
                <a:solidFill>
                  <a:srgbClr val="000000"/>
                </a:solidFill>
              </a:rPr>
              <a:t>infant manikin.</a:t>
            </a:r>
            <a:endParaRPr lang="sv-SE" sz="2000" dirty="0">
              <a:solidFill>
                <a:srgbClr val="000000"/>
              </a:solidFill>
            </a:endParaRPr>
          </a:p>
          <a:p>
            <a:endParaRPr lang="en-US" sz="2000" b="0" i="0" u="none" strike="noStrike" baseline="0" dirty="0">
              <a:solidFill>
                <a:srgbClr val="000000"/>
              </a:solidFill>
            </a:endParaRPr>
          </a:p>
          <a:p>
            <a:r>
              <a:rPr lang="en-US" sz="2000" b="0" i="0" u="none" strike="noStrike" baseline="0" dirty="0">
                <a:solidFill>
                  <a:srgbClr val="000000"/>
                </a:solidFill>
              </a:rPr>
              <a:t>Cardiac arrest in infants is rare but is associated with an overall mortality of up to 90%.</a:t>
            </a:r>
          </a:p>
          <a:p>
            <a:r>
              <a:rPr lang="en-US" sz="2000" b="0" i="0" u="none" strike="noStrike" baseline="0" dirty="0">
                <a:solidFill>
                  <a:srgbClr val="000000"/>
                </a:solidFill>
              </a:rPr>
              <a:t>The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majority of infants suffering from cardiac arrest have a poor chance of survival compared with older </a:t>
            </a:r>
            <a:r>
              <a:rPr lang="sv-SE" sz="2000" b="0" i="0" u="none" strike="noStrike" baseline="0" dirty="0">
                <a:solidFill>
                  <a:srgbClr val="000000"/>
                </a:solidFill>
              </a:rPr>
              <a:t>children. Providing good quality chest</a:t>
            </a:r>
            <a:r>
              <a:rPr lang="sv-SE" sz="2000" dirty="0">
                <a:solidFill>
                  <a:srgbClr val="000000"/>
                </a:solidFill>
              </a:rPr>
              <a:t> </a:t>
            </a:r>
            <a:r>
              <a:rPr lang="sv-SE" sz="2000" b="0" i="0" u="none" strike="noStrike" baseline="0" dirty="0">
                <a:solidFill>
                  <a:srgbClr val="000000"/>
                </a:solidFill>
              </a:rPr>
              <a:t>compressions with correct</a:t>
            </a:r>
            <a:r>
              <a:rPr lang="sv-SE" sz="2000" dirty="0">
                <a:solidFill>
                  <a:srgbClr val="000000"/>
                </a:solidFill>
              </a:rPr>
              <a:t> </a:t>
            </a:r>
            <a:r>
              <a:rPr lang="sv-SE" sz="2000" b="0" i="0" u="none" strike="noStrike" baseline="0" dirty="0">
                <a:solidFill>
                  <a:srgbClr val="000000"/>
                </a:solidFill>
              </a:rPr>
              <a:t>ventilation technique is essential</a:t>
            </a:r>
            <a:r>
              <a:rPr lang="sv-SE" sz="2000" dirty="0">
                <a:solidFill>
                  <a:srgbClr val="000000"/>
                </a:solidFill>
              </a:rPr>
              <a:t> 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during infant CPR but has been reported to be challenging to achieve in practice.</a:t>
            </a:r>
          </a:p>
          <a:p>
            <a:endParaRPr lang="en-US" sz="2000" b="0" i="0" u="none" strike="noStrike" baseline="0" dirty="0">
              <a:solidFill>
                <a:srgbClr val="000000"/>
              </a:solidFill>
            </a:endParaRPr>
          </a:p>
          <a:p>
            <a:r>
              <a:rPr lang="en-US" sz="2000" b="0" i="0" u="none" strike="noStrike" baseline="0" dirty="0">
                <a:solidFill>
                  <a:srgbClr val="000000"/>
                </a:solidFill>
              </a:rPr>
              <a:t>Previous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studies have found that frequent use of real time feedback in training can </a:t>
            </a:r>
            <a:r>
              <a:rPr lang="sv-SE" sz="2000" b="0" i="0" u="none" strike="noStrike" baseline="0" dirty="0" err="1">
                <a:solidFill>
                  <a:srgbClr val="000000"/>
                </a:solidFill>
              </a:rPr>
              <a:t>improve</a:t>
            </a:r>
            <a:r>
              <a:rPr lang="sv-SE" sz="2000" b="0" i="0" u="none" strike="noStrike" baseline="0" dirty="0">
                <a:solidFill>
                  <a:srgbClr val="000000"/>
                </a:solidFill>
              </a:rPr>
              <a:t> infant CPR </a:t>
            </a:r>
            <a:r>
              <a:rPr lang="sv-SE" sz="2000" b="0" i="0" u="none" strike="noStrike" baseline="0" dirty="0" err="1">
                <a:solidFill>
                  <a:srgbClr val="000000"/>
                </a:solidFill>
              </a:rPr>
              <a:t>performance</a:t>
            </a:r>
            <a:r>
              <a:rPr lang="sv-SE" sz="2000" b="0" i="0" u="none" strike="noStrike" baseline="0" dirty="0">
                <a:solidFill>
                  <a:srgbClr val="000000"/>
                </a:solidFill>
              </a:rPr>
              <a:t>.</a:t>
            </a:r>
            <a:r>
              <a:rPr lang="sv-SE" sz="2000" dirty="0">
                <a:solidFill>
                  <a:srgbClr val="000000"/>
                </a:solidFill>
              </a:rPr>
              <a:t> </a:t>
            </a:r>
            <a:r>
              <a:rPr lang="sv-SE" sz="2000" b="0" i="0" u="none" strike="noStrike" baseline="0" dirty="0">
                <a:solidFill>
                  <a:srgbClr val="000000"/>
                </a:solidFill>
              </a:rPr>
              <a:t>CPR feedback devices are recommended during</a:t>
            </a:r>
            <a:r>
              <a:rPr lang="sv-SE" sz="2000" dirty="0">
                <a:solidFill>
                  <a:srgbClr val="000000"/>
                </a:solidFill>
              </a:rPr>
              <a:t> 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CPR training to help improve skills.</a:t>
            </a:r>
          </a:p>
          <a:p>
            <a:pPr algn="l"/>
            <a:r>
              <a:rPr lang="en-US" sz="1800" b="0" i="0" u="none" strike="noStrike" baseline="0" dirty="0">
                <a:latin typeface="SegoeUI"/>
              </a:rPr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26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A2111EE7-2E5C-9E41-89FF-05248F79A477}"/>
              </a:ext>
            </a:extLst>
          </p:cNvPr>
          <p:cNvSpPr txBox="1"/>
          <p:nvPr/>
        </p:nvSpPr>
        <p:spPr>
          <a:xfrm>
            <a:off x="8311239" y="6248631"/>
            <a:ext cx="3448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spc="600" dirty="0">
                <a:solidFill>
                  <a:schemeClr val="tx2">
                    <a:lumMod val="50000"/>
                    <a:lumOff val="50000"/>
                  </a:schemeClr>
                </a:solidFill>
                <a:latin typeface="Lato"/>
                <a:ea typeface="Helmet" pitchFamily="50" charset="-128"/>
                <a:cs typeface="Poppins" panose="00000500000000000000" pitchFamily="50" charset="0"/>
              </a:rPr>
              <a:t>#IMSH2021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B94A3B-4F5C-A046-BAA8-CCA64624DFFA}"/>
              </a:ext>
            </a:extLst>
          </p:cNvPr>
          <p:cNvSpPr txBox="1"/>
          <p:nvPr/>
        </p:nvSpPr>
        <p:spPr>
          <a:xfrm>
            <a:off x="526023" y="6248630"/>
            <a:ext cx="6152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600" dirty="0">
                <a:solidFill>
                  <a:schemeClr val="tx2">
                    <a:lumMod val="50000"/>
                    <a:lumOff val="50000"/>
                  </a:schemeClr>
                </a:solidFill>
                <a:latin typeface="Lato"/>
                <a:ea typeface="Helmet" pitchFamily="50" charset="-128"/>
                <a:cs typeface="Poppins" panose="00000500000000000000" pitchFamily="50" charset="0"/>
              </a:rPr>
              <a:t>SIMULATION: BRINGING LEARNING TO LIFE</a:t>
            </a:r>
          </a:p>
        </p:txBody>
      </p:sp>
      <p:pic>
        <p:nvPicPr>
          <p:cNvPr id="9" name="Picture Placeholder 24">
            <a:extLst>
              <a:ext uri="{FF2B5EF4-FFF2-40B4-BE49-F238E27FC236}">
                <a16:creationId xmlns:a16="http://schemas.microsoft.com/office/drawing/2014/main" id="{F05B2054-CEDE-4846-B08D-6B1C3BFEB21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72" b="17772"/>
          <a:stretch>
            <a:fillRect/>
          </a:stretch>
        </p:blipFill>
        <p:spPr>
          <a:xfrm>
            <a:off x="-134067" y="118297"/>
            <a:ext cx="12192000" cy="685800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44EFADD9-B776-4B5A-82B1-AAB60420E7F5}"/>
              </a:ext>
            </a:extLst>
          </p:cNvPr>
          <p:cNvSpPr txBox="1"/>
          <p:nvPr/>
        </p:nvSpPr>
        <p:spPr>
          <a:xfrm>
            <a:off x="740087" y="475030"/>
            <a:ext cx="10711825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1800" b="1" i="0" u="none" strike="noStrike" baseline="0" dirty="0">
              <a:latin typeface="SegoeUI-Bold"/>
            </a:endParaRPr>
          </a:p>
          <a:p>
            <a:pPr algn="l"/>
            <a:r>
              <a:rPr lang="en-US" sz="2400" b="1" i="0" u="none" strike="noStrike" baseline="0" dirty="0">
                <a:solidFill>
                  <a:srgbClr val="000000"/>
                </a:solidFill>
              </a:rPr>
              <a:t>Methods</a:t>
            </a:r>
          </a:p>
          <a:p>
            <a:pPr algn="l"/>
            <a:endParaRPr lang="en-US" sz="2400" b="1" dirty="0">
              <a:solidFill>
                <a:srgbClr val="000000"/>
              </a:solidFill>
            </a:endParaRPr>
          </a:p>
          <a:p>
            <a:pPr algn="l"/>
            <a:r>
              <a:rPr lang="en-US" sz="2000" i="0" u="none" strike="noStrike" baseline="0" dirty="0">
                <a:solidFill>
                  <a:srgbClr val="000000"/>
                </a:solidFill>
              </a:rPr>
              <a:t>Visual (lights) and objective real-time feedback (compressions and ventilations) from the infant manikin – as used by the </a:t>
            </a:r>
            <a:r>
              <a:rPr lang="en-US" sz="2000" i="0" u="none" strike="noStrike" baseline="0" dirty="0" err="1">
                <a:solidFill>
                  <a:srgbClr val="000000"/>
                </a:solidFill>
              </a:rPr>
              <a:t>paediatric</a:t>
            </a:r>
            <a:r>
              <a:rPr lang="en-US" sz="2000" i="0" u="none" strike="noStrike" baseline="0" dirty="0">
                <a:solidFill>
                  <a:srgbClr val="000000"/>
                </a:solidFill>
              </a:rPr>
              <a:t> nurses in Stage 2 of the study.  Feedback switched off in Stage 1 and Stage 3.  Objective debrief after Stage 2 and Stage 3.</a:t>
            </a:r>
          </a:p>
          <a:p>
            <a:pPr algn="l"/>
            <a:br>
              <a:rPr lang="en-US" sz="2400" b="1" i="0" u="none" strike="noStrike" baseline="0" dirty="0">
                <a:solidFill>
                  <a:srgbClr val="000000"/>
                </a:solidFill>
              </a:rPr>
            </a:br>
            <a:endParaRPr lang="sv-SE" sz="2000" dirty="0">
              <a:solidFill>
                <a:srgbClr val="000000"/>
              </a:solidFill>
            </a:endParaRPr>
          </a:p>
        </p:txBody>
      </p:sp>
      <p:pic>
        <p:nvPicPr>
          <p:cNvPr id="7" name="Picture Placeholder 5" descr="A picture containing person&#10;&#10;Description automatically generated">
            <a:extLst>
              <a:ext uri="{FF2B5EF4-FFF2-40B4-BE49-F238E27FC236}">
                <a16:creationId xmlns:a16="http://schemas.microsoft.com/office/drawing/2014/main" id="{0CC8BAEA-7A1B-4A71-AA1B-2351CB10C3EE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3" r="5933"/>
          <a:stretch>
            <a:fillRect/>
          </a:stretch>
        </p:blipFill>
        <p:spPr>
          <a:xfrm>
            <a:off x="874154" y="2992945"/>
            <a:ext cx="3521420" cy="2995869"/>
          </a:xfrm>
        </p:spPr>
      </p:pic>
      <p:pic>
        <p:nvPicPr>
          <p:cNvPr id="8" name="Picture Placeholder 9" descr="A picture containing diagram&#10;&#10;Description automatically generated">
            <a:extLst>
              <a:ext uri="{FF2B5EF4-FFF2-40B4-BE49-F238E27FC236}">
                <a16:creationId xmlns:a16="http://schemas.microsoft.com/office/drawing/2014/main" id="{B1C63A79-55CF-4B5D-BA90-2B6164D3696C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0" r="5930"/>
          <a:stretch>
            <a:fillRect/>
          </a:stretch>
        </p:blipFill>
        <p:spPr>
          <a:xfrm>
            <a:off x="4564347" y="2960988"/>
            <a:ext cx="3558984" cy="3027827"/>
          </a:xfrm>
        </p:spPr>
      </p:pic>
      <p:pic>
        <p:nvPicPr>
          <p:cNvPr id="10" name="Picture Placeholder 7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B58D1F5E-72DA-4523-A1ED-8159515356ED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3" r="5933"/>
          <a:stretch>
            <a:fillRect/>
          </a:stretch>
        </p:blipFill>
        <p:spPr>
          <a:xfrm>
            <a:off x="8292104" y="2960988"/>
            <a:ext cx="3558983" cy="3027826"/>
          </a:xfrm>
        </p:spPr>
      </p:pic>
    </p:spTree>
    <p:extLst>
      <p:ext uri="{BB962C8B-B14F-4D97-AF65-F5344CB8AC3E}">
        <p14:creationId xmlns:p14="http://schemas.microsoft.com/office/powerpoint/2010/main" val="334465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24">
            <a:extLst>
              <a:ext uri="{FF2B5EF4-FFF2-40B4-BE49-F238E27FC236}">
                <a16:creationId xmlns:a16="http://schemas.microsoft.com/office/drawing/2014/main" id="{F05B2054-CEDE-4846-B08D-6B1C3BFEB21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72" b="17772"/>
          <a:stretch>
            <a:fillRect/>
          </a:stretch>
        </p:blipFill>
        <p:spPr>
          <a:xfrm>
            <a:off x="582592" y="-939748"/>
            <a:ext cx="12192000" cy="309823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2111EE7-2E5C-9E41-89FF-05248F79A477}"/>
              </a:ext>
            </a:extLst>
          </p:cNvPr>
          <p:cNvSpPr txBox="1"/>
          <p:nvPr/>
        </p:nvSpPr>
        <p:spPr>
          <a:xfrm>
            <a:off x="8311239" y="6248631"/>
            <a:ext cx="3448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spc="600" dirty="0">
                <a:solidFill>
                  <a:schemeClr val="tx2">
                    <a:lumMod val="50000"/>
                    <a:lumOff val="50000"/>
                  </a:schemeClr>
                </a:solidFill>
                <a:latin typeface="Lato"/>
                <a:ea typeface="Helmet" pitchFamily="50" charset="-128"/>
                <a:cs typeface="Poppins" panose="00000500000000000000" pitchFamily="50" charset="0"/>
              </a:rPr>
              <a:t>#IMSH2021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B94A3B-4F5C-A046-BAA8-CCA64624DFFA}"/>
              </a:ext>
            </a:extLst>
          </p:cNvPr>
          <p:cNvSpPr txBox="1"/>
          <p:nvPr/>
        </p:nvSpPr>
        <p:spPr>
          <a:xfrm>
            <a:off x="526023" y="6248630"/>
            <a:ext cx="6152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600" dirty="0">
                <a:solidFill>
                  <a:schemeClr val="tx2">
                    <a:lumMod val="50000"/>
                    <a:lumOff val="50000"/>
                  </a:schemeClr>
                </a:solidFill>
                <a:latin typeface="Lato"/>
                <a:ea typeface="Helmet" pitchFamily="50" charset="-128"/>
                <a:cs typeface="Poppins" panose="00000500000000000000" pitchFamily="50" charset="0"/>
              </a:rPr>
              <a:t>SIMULATION:</a:t>
            </a:r>
          </a:p>
          <a:p>
            <a:r>
              <a:rPr lang="en-US" sz="1400" spc="600" dirty="0">
                <a:solidFill>
                  <a:schemeClr val="tx2">
                    <a:lumMod val="50000"/>
                    <a:lumOff val="50000"/>
                  </a:schemeClr>
                </a:solidFill>
                <a:latin typeface="Lato"/>
                <a:ea typeface="Helmet" pitchFamily="50" charset="-128"/>
                <a:cs typeface="Poppins" panose="00000500000000000000" pitchFamily="50" charset="0"/>
              </a:rPr>
              <a:t>BRINGING LEARNING TO LIFE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7E8C0EE-5260-4ACE-BFC7-965AD3CD21A9}"/>
              </a:ext>
            </a:extLst>
          </p:cNvPr>
          <p:cNvSpPr txBox="1"/>
          <p:nvPr/>
        </p:nvSpPr>
        <p:spPr>
          <a:xfrm>
            <a:off x="1099648" y="507377"/>
            <a:ext cx="1212255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2400" b="1" dirty="0">
                <a:solidFill>
                  <a:srgbClr val="000000"/>
                </a:solidFill>
              </a:rPr>
              <a:t>Results</a:t>
            </a:r>
          </a:p>
        </p:txBody>
      </p:sp>
      <p:graphicFrame>
        <p:nvGraphicFramePr>
          <p:cNvPr id="10" name="Chart 12">
            <a:extLst>
              <a:ext uri="{FF2B5EF4-FFF2-40B4-BE49-F238E27FC236}">
                <a16:creationId xmlns:a16="http://schemas.microsoft.com/office/drawing/2014/main" id="{F59DF501-90C2-4D2C-B654-00C33F2BEA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6798630"/>
              </p:ext>
            </p:extLst>
          </p:nvPr>
        </p:nvGraphicFramePr>
        <p:xfrm>
          <a:off x="1217636" y="1315096"/>
          <a:ext cx="9268468" cy="5002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2116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24">
            <a:extLst>
              <a:ext uri="{FF2B5EF4-FFF2-40B4-BE49-F238E27FC236}">
                <a16:creationId xmlns:a16="http://schemas.microsoft.com/office/drawing/2014/main" id="{F05B2054-CEDE-4846-B08D-6B1C3BFEB21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72" b="17772"/>
          <a:stretch>
            <a:fillRect/>
          </a:stretch>
        </p:blipFill>
        <p:spPr>
          <a:xfrm>
            <a:off x="0" y="-8615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2111EE7-2E5C-9E41-89FF-05248F79A477}"/>
              </a:ext>
            </a:extLst>
          </p:cNvPr>
          <p:cNvSpPr txBox="1"/>
          <p:nvPr/>
        </p:nvSpPr>
        <p:spPr>
          <a:xfrm>
            <a:off x="8311239" y="6248631"/>
            <a:ext cx="3448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spc="600" dirty="0">
                <a:solidFill>
                  <a:schemeClr val="tx2">
                    <a:lumMod val="50000"/>
                    <a:lumOff val="50000"/>
                  </a:schemeClr>
                </a:solidFill>
                <a:latin typeface="Lato"/>
                <a:ea typeface="Helmet" pitchFamily="50" charset="-128"/>
                <a:cs typeface="Poppins" panose="00000500000000000000" pitchFamily="50" charset="0"/>
              </a:rPr>
              <a:t>#IMSH2021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B94A3B-4F5C-A046-BAA8-CCA64624DFFA}"/>
              </a:ext>
            </a:extLst>
          </p:cNvPr>
          <p:cNvSpPr txBox="1"/>
          <p:nvPr/>
        </p:nvSpPr>
        <p:spPr>
          <a:xfrm>
            <a:off x="526023" y="6248630"/>
            <a:ext cx="6152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600" dirty="0">
                <a:solidFill>
                  <a:schemeClr val="tx2">
                    <a:lumMod val="50000"/>
                    <a:lumOff val="50000"/>
                  </a:schemeClr>
                </a:solidFill>
                <a:latin typeface="Lato"/>
                <a:ea typeface="Helmet" pitchFamily="50" charset="-128"/>
                <a:cs typeface="Poppins" panose="00000500000000000000" pitchFamily="50" charset="0"/>
              </a:rPr>
              <a:t>SIMULATION:</a:t>
            </a:r>
          </a:p>
          <a:p>
            <a:r>
              <a:rPr lang="en-US" sz="1400" spc="600" dirty="0">
                <a:solidFill>
                  <a:schemeClr val="tx2">
                    <a:lumMod val="50000"/>
                    <a:lumOff val="50000"/>
                  </a:schemeClr>
                </a:solidFill>
                <a:latin typeface="Lato"/>
                <a:ea typeface="Helmet" pitchFamily="50" charset="-128"/>
                <a:cs typeface="Poppins" panose="00000500000000000000" pitchFamily="50" charset="0"/>
              </a:rPr>
              <a:t>BRINGING LEARNING TO LIFE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E2309C1B-1608-48D3-B3F5-D8ADCD478D0C}"/>
              </a:ext>
            </a:extLst>
          </p:cNvPr>
          <p:cNvSpPr txBox="1"/>
          <p:nvPr/>
        </p:nvSpPr>
        <p:spPr>
          <a:xfrm>
            <a:off x="526023" y="-1075339"/>
            <a:ext cx="10761097" cy="7386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1800" b="1" i="0" u="none" strike="noStrike" baseline="0" dirty="0">
              <a:latin typeface="SegoeUI-Bold"/>
            </a:endParaRPr>
          </a:p>
          <a:p>
            <a:pPr algn="l"/>
            <a:endParaRPr lang="en-US" b="1" dirty="0">
              <a:latin typeface="SegoeUI-Bold"/>
            </a:endParaRPr>
          </a:p>
          <a:p>
            <a:pPr algn="l"/>
            <a:endParaRPr lang="en-US" sz="1800" b="1" i="0" u="none" strike="noStrike" baseline="0" dirty="0">
              <a:latin typeface="SegoeUI-Bold"/>
            </a:endParaRPr>
          </a:p>
          <a:p>
            <a:pPr algn="l"/>
            <a:endParaRPr lang="en-US" b="1" dirty="0">
              <a:latin typeface="SegoeUI-Bold"/>
            </a:endParaRPr>
          </a:p>
          <a:p>
            <a:pPr algn="l"/>
            <a:endParaRPr lang="en-US" sz="1800" b="1" i="0" u="none" strike="noStrike" baseline="0" dirty="0">
              <a:latin typeface="SegoeUI-Bold"/>
            </a:endParaRPr>
          </a:p>
          <a:p>
            <a:pPr algn="l"/>
            <a:endParaRPr lang="en-US" b="1" dirty="0">
              <a:solidFill>
                <a:srgbClr val="000000"/>
              </a:solidFill>
              <a:latin typeface="SegoeUI-Bold"/>
            </a:endParaRPr>
          </a:p>
          <a:p>
            <a:pPr algn="l"/>
            <a:r>
              <a:rPr lang="en-US" sz="2400" b="1" i="0" u="none" strike="noStrike" baseline="0" dirty="0">
                <a:solidFill>
                  <a:srgbClr val="000000"/>
                </a:solidFill>
              </a:rPr>
              <a:t>Conclusion </a:t>
            </a:r>
          </a:p>
          <a:p>
            <a:pPr algn="l"/>
            <a:br>
              <a:rPr lang="en-US" sz="1800" b="1" i="0" u="none" strike="noStrike" baseline="0" dirty="0">
                <a:solidFill>
                  <a:srgbClr val="000000"/>
                </a:solidFill>
                <a:latin typeface="SegoeUI-Bold"/>
              </a:rPr>
            </a:br>
            <a:r>
              <a:rPr lang="en-US" sz="1800" b="0" i="0" u="none" strike="noStrike" baseline="0" dirty="0">
                <a:solidFill>
                  <a:srgbClr val="000000"/>
                </a:solidFill>
                <a:latin typeface="SegoeUI"/>
              </a:rPr>
              <a:t>Continual quality assurance of CPR </a:t>
            </a:r>
            <a:r>
              <a:rPr lang="sv-SE" dirty="0">
                <a:solidFill>
                  <a:srgbClr val="000000"/>
                </a:solidFill>
                <a:latin typeface="SegoeUI"/>
              </a:rPr>
              <a:t>p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SegoeUI"/>
              </a:rPr>
              <a:t>erformance during training using real time</a:t>
            </a:r>
            <a:r>
              <a:rPr lang="sv-SE" dirty="0">
                <a:solidFill>
                  <a:srgbClr val="000000"/>
                </a:solidFill>
                <a:latin typeface="SegoeUI"/>
              </a:rPr>
              <a:t>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SegoeUI"/>
              </a:rPr>
              <a:t>objective feedback via visual and 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SegoeUI"/>
              </a:rPr>
              <a:t>numeric means, together with repetitive practical manikin training,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SegoeUI"/>
              </a:rPr>
              <a:t>enhances the quality of infant CPR. </a:t>
            </a:r>
          </a:p>
          <a:p>
            <a:pPr algn="l"/>
            <a:endParaRPr lang="en-US" dirty="0">
              <a:solidFill>
                <a:srgbClr val="000000"/>
              </a:solidFill>
              <a:latin typeface="SegoeUI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SegoeUI"/>
              </a:rPr>
              <a:t>The results show guided and free practice with visual feedback (which is easy and quickly understood by the student) when using the infant CPR training manikin helped 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SegoeUI"/>
              </a:rPr>
              <a:t>improve the overall CPR quality performance</a:t>
            </a:r>
            <a:r>
              <a:rPr lang="sv-SE" dirty="0">
                <a:solidFill>
                  <a:srgbClr val="000000"/>
                </a:solidFill>
                <a:latin typeface="SegoeUI"/>
              </a:rPr>
              <a:t> together with the important component parts of infant CPR technique 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SegoeUI"/>
              </a:rPr>
              <a:t>(i.e correct compression depth, rate, release and correct ventilation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SegoeUI"/>
              </a:rPr>
              <a:t>volume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SegoeUI"/>
              </a:rPr>
              <a:t>etc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SegoeUI"/>
              </a:rPr>
              <a:t>). </a:t>
            </a:r>
          </a:p>
          <a:p>
            <a:pPr algn="l"/>
            <a:endParaRPr lang="en-US" dirty="0">
              <a:solidFill>
                <a:srgbClr val="000000"/>
              </a:solidFill>
              <a:latin typeface="SegoeUI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SegoeUI"/>
              </a:rPr>
              <a:t>These key components of 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SegoeUI"/>
              </a:rPr>
              <a:t>the ERC Paediatric CPR guidelines, when performed correctly,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SegoeUI"/>
              </a:rPr>
              <a:t>ensure high-quality infant CPR and are essential for maintaining 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SegoeUI"/>
              </a:rPr>
              <a:t>vital organ perfusion.</a:t>
            </a:r>
          </a:p>
          <a:p>
            <a:pPr algn="l"/>
            <a:endParaRPr lang="sv-SE" dirty="0">
              <a:solidFill>
                <a:srgbClr val="000000"/>
              </a:solidFill>
              <a:latin typeface="SegoeUI"/>
            </a:endParaRPr>
          </a:p>
          <a:p>
            <a:pPr algn="l"/>
            <a:r>
              <a:rPr lang="sv-SE" dirty="0">
                <a:solidFill>
                  <a:srgbClr val="000000"/>
                </a:solidFill>
                <a:latin typeface="SegoeUI"/>
              </a:rPr>
              <a:t>I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SegoeUI"/>
              </a:rPr>
              <a:t>nfant CPR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SegoeUI"/>
              </a:rPr>
              <a:t>is difficult to perform within the correct parameters, even for highly </a:t>
            </a:r>
            <a:r>
              <a:rPr lang="sv-SE" sz="1800" b="0" i="0" u="none" strike="noStrike" baseline="0" dirty="0" err="1">
                <a:solidFill>
                  <a:srgbClr val="000000"/>
                </a:solidFill>
                <a:latin typeface="SegoeUI"/>
              </a:rPr>
              <a:t>skilled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SegoeUI"/>
              </a:rPr>
              <a:t> </a:t>
            </a:r>
            <a:r>
              <a:rPr lang="sv-SE" sz="1800" b="0" i="0" u="none" strike="noStrike" baseline="0" dirty="0" err="1">
                <a:solidFill>
                  <a:srgbClr val="000000"/>
                </a:solidFill>
                <a:latin typeface="SegoeUI"/>
              </a:rPr>
              <a:t>providers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SegoeUI"/>
              </a:rPr>
              <a:t>, so training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SegoeUI"/>
              </a:rPr>
              <a:t>manikins that help improve and optimize performance and are easy to understand and use should be 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SegoeUI"/>
              </a:rPr>
              <a:t>employed where possible and relevant.  These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SegoeUI"/>
              </a:rPr>
              <a:t>results are consistent with this 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SegoeUI"/>
              </a:rPr>
              <a:t>statement</a:t>
            </a:r>
            <a:r>
              <a:rPr lang="sv-SE" dirty="0">
                <a:solidFill>
                  <a:srgbClr val="000000"/>
                </a:solidFill>
                <a:latin typeface="SegoeUI"/>
              </a:rPr>
              <a:t>.</a:t>
            </a:r>
          </a:p>
          <a:p>
            <a:pPr algn="l"/>
            <a:endParaRPr lang="sv-SE" sz="1800" b="0" i="0" u="none" strike="noStrike" baseline="0" dirty="0">
              <a:solidFill>
                <a:srgbClr val="000000"/>
              </a:solidFill>
              <a:latin typeface="SegoeUI"/>
            </a:endParaRPr>
          </a:p>
          <a:p>
            <a:pPr algn="l"/>
            <a:r>
              <a:rPr lang="sv-SE" dirty="0">
                <a:solidFill>
                  <a:srgbClr val="000000"/>
                </a:solidFill>
                <a:latin typeface="SegoeUI"/>
              </a:rPr>
              <a:t>Furthermore, t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SegoeUI"/>
              </a:rPr>
              <a:t>he questionnaire</a:t>
            </a:r>
            <a:r>
              <a:rPr lang="sv-SE" dirty="0">
                <a:solidFill>
                  <a:srgbClr val="000000"/>
                </a:solidFill>
                <a:latin typeface="SegoeUI"/>
              </a:rPr>
              <a:t>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SegoeUI"/>
              </a:rPr>
              <a:t>results suggest the new infant manikin is easy to understand and use.</a:t>
            </a:r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49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24">
            <a:extLst>
              <a:ext uri="{FF2B5EF4-FFF2-40B4-BE49-F238E27FC236}">
                <a16:creationId xmlns:a16="http://schemas.microsoft.com/office/drawing/2014/main" id="{F05B2054-CEDE-4846-B08D-6B1C3BFEB21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72" b="17772"/>
          <a:stretch>
            <a:fillRect/>
          </a:stretch>
        </p:blipFill>
        <p:spPr>
          <a:xfrm>
            <a:off x="34722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FCE2E91-A842-FD47-B139-1ACBEB50B5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57" y="301592"/>
            <a:ext cx="14236861" cy="1351141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FB94A3B-4F5C-A046-BAA8-CCA64624DFFA}"/>
              </a:ext>
            </a:extLst>
          </p:cNvPr>
          <p:cNvSpPr txBox="1"/>
          <p:nvPr/>
        </p:nvSpPr>
        <p:spPr>
          <a:xfrm>
            <a:off x="526023" y="6248630"/>
            <a:ext cx="6152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600" dirty="0">
                <a:solidFill>
                  <a:schemeClr val="tx2">
                    <a:lumMod val="50000"/>
                    <a:lumOff val="50000"/>
                  </a:schemeClr>
                </a:solidFill>
                <a:latin typeface="Lato"/>
                <a:ea typeface="Helmet" pitchFamily="50" charset="-128"/>
                <a:cs typeface="Poppins" panose="00000500000000000000" pitchFamily="50" charset="0"/>
              </a:rPr>
              <a:t>SIMULATION:</a:t>
            </a:r>
          </a:p>
          <a:p>
            <a:r>
              <a:rPr lang="en-US" sz="1400" spc="600" dirty="0">
                <a:solidFill>
                  <a:schemeClr val="tx2">
                    <a:lumMod val="50000"/>
                    <a:lumOff val="50000"/>
                  </a:schemeClr>
                </a:solidFill>
                <a:latin typeface="Lato"/>
                <a:ea typeface="Helmet" pitchFamily="50" charset="-128"/>
                <a:cs typeface="Poppins" panose="00000500000000000000" pitchFamily="50" charset="0"/>
              </a:rPr>
              <a:t>BRINGING LEARNING TO LIFE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08BF3F-3A36-3A4C-88E8-752D1D57B033}"/>
              </a:ext>
            </a:extLst>
          </p:cNvPr>
          <p:cNvSpPr txBox="1"/>
          <p:nvPr/>
        </p:nvSpPr>
        <p:spPr>
          <a:xfrm>
            <a:off x="659757" y="1032604"/>
            <a:ext cx="62889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pc="600" dirty="0">
                <a:solidFill>
                  <a:schemeClr val="tx2">
                    <a:lumMod val="85000"/>
                    <a:lumOff val="15000"/>
                  </a:schemeClr>
                </a:solidFill>
                <a:latin typeface="Playfair Display" panose="00000500000000000000" pitchFamily="50" charset="0"/>
                <a:ea typeface="Roboto" panose="02000000000000000000" pitchFamily="2" charset="0"/>
                <a:cs typeface="Lato" charset="0"/>
              </a:rPr>
              <a:t>QUESTIONS?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A45B16-4A8B-E04F-9A0F-5A495471A481}"/>
              </a:ext>
            </a:extLst>
          </p:cNvPr>
          <p:cNvSpPr txBox="1"/>
          <p:nvPr/>
        </p:nvSpPr>
        <p:spPr>
          <a:xfrm>
            <a:off x="-1197993" y="5940853"/>
            <a:ext cx="3448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spc="600" dirty="0">
                <a:solidFill>
                  <a:schemeClr val="tx2">
                    <a:lumMod val="50000"/>
                    <a:lumOff val="50000"/>
                  </a:schemeClr>
                </a:solidFill>
                <a:latin typeface="Lato"/>
                <a:ea typeface="Helmet" pitchFamily="50" charset="-128"/>
                <a:cs typeface="Poppins" panose="00000500000000000000" pitchFamily="50" charset="0"/>
              </a:rPr>
              <a:t>#IMSH2021</a:t>
            </a:r>
          </a:p>
        </p:txBody>
      </p:sp>
    </p:spTree>
    <p:extLst>
      <p:ext uri="{BB962C8B-B14F-4D97-AF65-F5344CB8AC3E}">
        <p14:creationId xmlns:p14="http://schemas.microsoft.com/office/powerpoint/2010/main" val="163112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Placeholder 24">
            <a:extLst>
              <a:ext uri="{FF2B5EF4-FFF2-40B4-BE49-F238E27FC236}">
                <a16:creationId xmlns:a16="http://schemas.microsoft.com/office/drawing/2014/main" id="{E72FA077-C907-9D46-8914-BBEB7D40F8A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72" b="17772"/>
          <a:stretch>
            <a:fillRect/>
          </a:stretch>
        </p:blipFill>
        <p:spPr>
          <a:xfrm>
            <a:off x="34722" y="0"/>
            <a:ext cx="12192000" cy="68580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E97A53C-8E62-4A83-922E-C750B5DDB338}"/>
              </a:ext>
            </a:extLst>
          </p:cNvPr>
          <p:cNvSpPr txBox="1"/>
          <p:nvPr/>
        </p:nvSpPr>
        <p:spPr>
          <a:xfrm>
            <a:off x="8311239" y="6248631"/>
            <a:ext cx="3448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spc="600" dirty="0">
                <a:solidFill>
                  <a:schemeClr val="tx2">
                    <a:lumMod val="50000"/>
                    <a:lumOff val="50000"/>
                  </a:schemeClr>
                </a:solidFill>
                <a:latin typeface="Lato"/>
                <a:ea typeface="Helmet" pitchFamily="50" charset="-128"/>
                <a:cs typeface="Poppins" panose="00000500000000000000" pitchFamily="50" charset="0"/>
              </a:rPr>
              <a:t>#IMSH2021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245951B-A195-4A49-9CDE-3B233F6985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6589" y="151653"/>
            <a:ext cx="6278700" cy="6180882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708F62D-B32C-F643-B178-9D876BEE3378}"/>
              </a:ext>
            </a:extLst>
          </p:cNvPr>
          <p:cNvSpPr txBox="1"/>
          <p:nvPr/>
        </p:nvSpPr>
        <p:spPr>
          <a:xfrm>
            <a:off x="526023" y="6248630"/>
            <a:ext cx="6152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600" dirty="0">
                <a:solidFill>
                  <a:schemeClr val="tx2">
                    <a:lumMod val="50000"/>
                    <a:lumOff val="50000"/>
                  </a:schemeClr>
                </a:solidFill>
                <a:latin typeface="Lato"/>
                <a:ea typeface="Helmet" pitchFamily="50" charset="-128"/>
                <a:cs typeface="Poppins" panose="00000500000000000000" pitchFamily="50" charset="0"/>
              </a:rPr>
              <a:t>SIMULATION:</a:t>
            </a:r>
          </a:p>
          <a:p>
            <a:r>
              <a:rPr lang="en-US" sz="1400" spc="600" dirty="0">
                <a:solidFill>
                  <a:schemeClr val="tx2">
                    <a:lumMod val="50000"/>
                    <a:lumOff val="50000"/>
                  </a:schemeClr>
                </a:solidFill>
                <a:latin typeface="Lato"/>
                <a:ea typeface="Helmet" pitchFamily="50" charset="-128"/>
                <a:cs typeface="Poppins" panose="00000500000000000000" pitchFamily="50" charset="0"/>
              </a:rPr>
              <a:t>BRINGING LEARNING TO LIFE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BEEB48-5D6B-E845-88D2-05241EF25233}"/>
              </a:ext>
            </a:extLst>
          </p:cNvPr>
          <p:cNvSpPr txBox="1"/>
          <p:nvPr/>
        </p:nvSpPr>
        <p:spPr>
          <a:xfrm>
            <a:off x="4636143" y="3976617"/>
            <a:ext cx="69341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spc="600" dirty="0">
                <a:solidFill>
                  <a:schemeClr val="tx2">
                    <a:lumMod val="85000"/>
                    <a:lumOff val="15000"/>
                  </a:schemeClr>
                </a:solidFill>
                <a:latin typeface="Playfair Display" panose="00000500000000000000" pitchFamily="50" charset="0"/>
                <a:ea typeface="Roboto" panose="02000000000000000000" pitchFamily="2" charset="0"/>
                <a:cs typeface="Lato" charset="0"/>
              </a:rPr>
              <a:t>THANK YOU!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8F9561-3BA9-4F94-87EE-BE942C6450DB}"/>
              </a:ext>
            </a:extLst>
          </p:cNvPr>
          <p:cNvSpPr txBox="1"/>
          <p:nvPr/>
        </p:nvSpPr>
        <p:spPr>
          <a:xfrm>
            <a:off x="6270753" y="356570"/>
            <a:ext cx="569564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Real-time objective feedback for infant CPR using a novel new infant manikin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– a pilot study with </a:t>
            </a:r>
            <a:r>
              <a:rPr lang="sv-SE" sz="3200" b="1" dirty="0">
                <a:solidFill>
                  <a:schemeClr val="tx2"/>
                </a:solidFill>
              </a:rPr>
              <a:t>paediatric nurses in the UK</a:t>
            </a:r>
            <a:endParaRPr lang="en-US" sz="3200" b="1" spc="600" dirty="0">
              <a:solidFill>
                <a:schemeClr val="tx2"/>
              </a:solidFill>
              <a:latin typeface="Playfair Display" panose="00000500000000000000" pitchFamily="50" charset="0"/>
              <a:ea typeface="Roboto" panose="02000000000000000000" pitchFamily="2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81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8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Temple Dojo">
      <a:dk1>
        <a:srgbClr val="790B12"/>
      </a:dk1>
      <a:lt1>
        <a:sysClr val="window" lastClr="FFFFFF"/>
      </a:lt1>
      <a:dk2>
        <a:srgbClr val="000000"/>
      </a:dk2>
      <a:lt2>
        <a:srgbClr val="F8F8F8"/>
      </a:lt2>
      <a:accent1>
        <a:srgbClr val="4D1A09"/>
      </a:accent1>
      <a:accent2>
        <a:srgbClr val="589EA5"/>
      </a:accent2>
      <a:accent3>
        <a:srgbClr val="E2C042"/>
      </a:accent3>
      <a:accent4>
        <a:srgbClr val="4F442B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51558</TotalTime>
  <Words>599</Words>
  <Application>Microsoft Office PowerPoint</Application>
  <PresentationFormat>Bredbild</PresentationFormat>
  <Paragraphs>86</Paragraphs>
  <Slides>8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5" baseType="lpstr">
      <vt:lpstr>Arial</vt:lpstr>
      <vt:lpstr>Calibri</vt:lpstr>
      <vt:lpstr>Lato</vt:lpstr>
      <vt:lpstr>Playfair Display</vt:lpstr>
      <vt:lpstr>SegoeUI</vt:lpstr>
      <vt:lpstr>SegoeUI-Bold</vt:lpstr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Dewa</dc:creator>
  <cp:lastModifiedBy>Anna Abelsson</cp:lastModifiedBy>
  <cp:revision>3135</cp:revision>
  <cp:lastPrinted>2021-01-22T10:11:48Z</cp:lastPrinted>
  <dcterms:created xsi:type="dcterms:W3CDTF">2014-10-14T06:21:58Z</dcterms:created>
  <dcterms:modified xsi:type="dcterms:W3CDTF">2021-01-22T12:19:52Z</dcterms:modified>
  <cp:category>Natural</cp:category>
</cp:coreProperties>
</file>