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182.jpg" ContentType="image/jpg"/>
  <Override PartName="/ppt/notesSlides/notesSlide21.xml" ContentType="application/vnd.openxmlformats-officedocument.presentationml.notesSlide+xml"/>
  <Override PartName="/ppt/media/image188.jpg" ContentType="image/jpg"/>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5" r:id="rId4"/>
  </p:sldMasterIdLst>
  <p:notesMasterIdLst>
    <p:notesMasterId r:id="rId53"/>
  </p:notesMasterIdLst>
  <p:handoutMasterIdLst>
    <p:handoutMasterId r:id="rId54"/>
  </p:handoutMasterIdLst>
  <p:sldIdLst>
    <p:sldId id="2127" r:id="rId5"/>
    <p:sldId id="2244" r:id="rId6"/>
    <p:sldId id="2344" r:id="rId7"/>
    <p:sldId id="2345" r:id="rId8"/>
    <p:sldId id="2300" r:id="rId9"/>
    <p:sldId id="2329" r:id="rId10"/>
    <p:sldId id="2330" r:id="rId11"/>
    <p:sldId id="2351" r:id="rId12"/>
    <p:sldId id="2331" r:id="rId13"/>
    <p:sldId id="2245" r:id="rId14"/>
    <p:sldId id="2182" r:id="rId15"/>
    <p:sldId id="2234" r:id="rId16"/>
    <p:sldId id="2218" r:id="rId17"/>
    <p:sldId id="2232" r:id="rId18"/>
    <p:sldId id="2252" r:id="rId19"/>
    <p:sldId id="2352" r:id="rId20"/>
    <p:sldId id="2346" r:id="rId21"/>
    <p:sldId id="2349" r:id="rId22"/>
    <p:sldId id="2196" r:id="rId23"/>
    <p:sldId id="2235" r:id="rId24"/>
    <p:sldId id="2239" r:id="rId25"/>
    <p:sldId id="2236" r:id="rId26"/>
    <p:sldId id="2238" r:id="rId27"/>
    <p:sldId id="2211" r:id="rId28"/>
    <p:sldId id="2328" r:id="rId29"/>
    <p:sldId id="2318" r:id="rId30"/>
    <p:sldId id="2319" r:id="rId31"/>
    <p:sldId id="2320" r:id="rId32"/>
    <p:sldId id="2321" r:id="rId33"/>
    <p:sldId id="2322" r:id="rId34"/>
    <p:sldId id="2323" r:id="rId35"/>
    <p:sldId id="2324" r:id="rId36"/>
    <p:sldId id="2325" r:id="rId37"/>
    <p:sldId id="2326" r:id="rId38"/>
    <p:sldId id="2327" r:id="rId39"/>
    <p:sldId id="2314" r:id="rId40"/>
    <p:sldId id="2315" r:id="rId41"/>
    <p:sldId id="2316" r:id="rId42"/>
    <p:sldId id="2317" r:id="rId43"/>
    <p:sldId id="2348" r:id="rId44"/>
    <p:sldId id="2334" r:id="rId45"/>
    <p:sldId id="2335" r:id="rId46"/>
    <p:sldId id="2336" r:id="rId47"/>
    <p:sldId id="2337" r:id="rId48"/>
    <p:sldId id="2338" r:id="rId49"/>
    <p:sldId id="2339" r:id="rId50"/>
    <p:sldId id="2340" r:id="rId51"/>
    <p:sldId id="2347" r:id="rId5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lbach, Chris (Cognizant)" initials="AC(" lastIdx="3" clrIdx="0">
    <p:extLst>
      <p:ext uri="{19B8F6BF-5375-455C-9EA6-DF929625EA0E}">
        <p15:presenceInfo xmlns:p15="http://schemas.microsoft.com/office/powerpoint/2012/main" userId="S-1-5-21-1178368992-402679808-390482200-2418934" providerId="AD"/>
      </p:ext>
    </p:extLst>
  </p:cmAuthor>
  <p:cmAuthor id="2" name="Holsinger, Sophie (Contractor)" initials="HS(" lastIdx="2" clrIdx="1">
    <p:extLst>
      <p:ext uri="{19B8F6BF-5375-455C-9EA6-DF929625EA0E}">
        <p15:presenceInfo xmlns:p15="http://schemas.microsoft.com/office/powerpoint/2012/main" userId="S::745207@cognizant.com::be76981d-d1d7-4226-a9d6-fb7fa2b10209" providerId="AD"/>
      </p:ext>
    </p:extLst>
  </p:cmAuthor>
  <p:cmAuthor id="3" name="Reale-Pazienza, Lisa" initials="RL" lastIdx="1" clrIdx="2">
    <p:extLst>
      <p:ext uri="{19B8F6BF-5375-455C-9EA6-DF929625EA0E}">
        <p15:presenceInfo xmlns:p15="http://schemas.microsoft.com/office/powerpoint/2012/main" userId="S-1-5-21-1202660629-1409082233-725345543-45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429E"/>
    <a:srgbClr val="002CBA"/>
    <a:srgbClr val="0A0C40"/>
    <a:srgbClr val="D9D9D9"/>
    <a:srgbClr val="000063"/>
    <a:srgbClr val="00075F"/>
    <a:srgbClr val="328DFF"/>
    <a:srgbClr val="00065E"/>
    <a:srgbClr val="050E48"/>
    <a:srgbClr val="221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1" autoAdjust="0"/>
    <p:restoredTop sz="87791" autoAdjust="0"/>
  </p:normalViewPr>
  <p:slideViewPr>
    <p:cSldViewPr snapToGrid="0">
      <p:cViewPr varScale="1">
        <p:scale>
          <a:sx n="92" d="100"/>
          <a:sy n="92" d="100"/>
        </p:scale>
        <p:origin x="562" y="67"/>
      </p:cViewPr>
      <p:guideLst/>
    </p:cSldViewPr>
  </p:slideViewPr>
  <p:outlineViewPr>
    <p:cViewPr>
      <p:scale>
        <a:sx n="33" d="100"/>
        <a:sy n="33" d="100"/>
      </p:scale>
      <p:origin x="0" y="-6588"/>
    </p:cViewPr>
  </p:outlineViewPr>
  <p:notesTextViewPr>
    <p:cViewPr>
      <p:scale>
        <a:sx n="3" d="2"/>
        <a:sy n="3" d="2"/>
      </p:scale>
      <p:origin x="0" y="0"/>
    </p:cViewPr>
  </p:notesTextViewPr>
  <p:sorterViewPr>
    <p:cViewPr varScale="1">
      <p:scale>
        <a:sx n="1" d="1"/>
        <a:sy n="1" d="1"/>
      </p:scale>
      <p:origin x="0" y="-3138"/>
    </p:cViewPr>
  </p:sorterViewPr>
  <p:notesViewPr>
    <p:cSldViewPr snapToGrid="0">
      <p:cViewPr varScale="1">
        <p:scale>
          <a:sx n="121" d="100"/>
          <a:sy n="121" d="100"/>
        </p:scale>
        <p:origin x="3904"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Regula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5504ED-601C-9F41-A2BB-A84CD9D575D8}" type="datetimeFigureOut">
              <a:rPr lang="en-US" smtClean="0">
                <a:latin typeface="Arial Regular"/>
              </a:rPr>
              <a:t>8/10/2020</a:t>
            </a:fld>
            <a:endParaRPr lang="en-US" dirty="0">
              <a:latin typeface="Arial Regular"/>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Regula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185347-B0FD-EF4B-941B-A92CF753AB4E}" type="slidenum">
              <a:rPr lang="en-US" smtClean="0">
                <a:latin typeface="Arial Regular"/>
              </a:rPr>
              <a:t>‹#›</a:t>
            </a:fld>
            <a:endParaRPr lang="en-US" dirty="0">
              <a:latin typeface="Arial Regular"/>
            </a:endParaRPr>
          </a:p>
        </p:txBody>
      </p:sp>
    </p:spTree>
    <p:extLst>
      <p:ext uri="{BB962C8B-B14F-4D97-AF65-F5344CB8AC3E}">
        <p14:creationId xmlns:p14="http://schemas.microsoft.com/office/powerpoint/2010/main" val="40816834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Regular"/>
              </a:defRPr>
            </a:lvl1pPr>
          </a:lstStyle>
          <a:p>
            <a:fld id="{C4499A69-9E3B-7C4C-9E3F-523F007A72CB}" type="datetimeFigureOut">
              <a:rPr lang="en-US" smtClean="0"/>
              <a:pPr/>
              <a:t>8/10/2020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Regular"/>
              </a:defRPr>
            </a:lvl1pPr>
          </a:lstStyle>
          <a:p>
            <a:fld id="{B02D6E04-3A2F-4B48-A297-666578EDF1B3}" type="slidenum">
              <a:rPr lang="en-US" smtClean="0"/>
              <a:pPr/>
              <a:t>‹#›</a:t>
            </a:fld>
            <a:endParaRPr lang="en-US" dirty="0"/>
          </a:p>
        </p:txBody>
      </p:sp>
    </p:spTree>
    <p:extLst>
      <p:ext uri="{BB962C8B-B14F-4D97-AF65-F5344CB8AC3E}">
        <p14:creationId xmlns:p14="http://schemas.microsoft.com/office/powerpoint/2010/main" val="286991402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Arial Regular"/>
        <a:ea typeface="+mn-ea"/>
        <a:cs typeface="+mn-cs"/>
      </a:defRPr>
    </a:lvl1pPr>
    <a:lvl2pPr marL="457200" algn="l" defTabSz="457200" rtl="0" eaLnBrk="1" latinLnBrk="0" hangingPunct="1">
      <a:defRPr sz="1200" b="0" i="0" kern="1200">
        <a:solidFill>
          <a:schemeClr val="tx1"/>
        </a:solidFill>
        <a:latin typeface="Arial Regular"/>
        <a:ea typeface="+mn-ea"/>
        <a:cs typeface="+mn-cs"/>
      </a:defRPr>
    </a:lvl2pPr>
    <a:lvl3pPr marL="914400" algn="l" defTabSz="457200" rtl="0" eaLnBrk="1" latinLnBrk="0" hangingPunct="1">
      <a:defRPr sz="1200" b="0" i="0" kern="1200">
        <a:solidFill>
          <a:schemeClr val="tx1"/>
        </a:solidFill>
        <a:latin typeface="Arial Regular"/>
        <a:ea typeface="+mn-ea"/>
        <a:cs typeface="+mn-cs"/>
      </a:defRPr>
    </a:lvl3pPr>
    <a:lvl4pPr marL="1371600" algn="l" defTabSz="457200" rtl="0" eaLnBrk="1" latinLnBrk="0" hangingPunct="1">
      <a:defRPr sz="1200" b="0" i="0" kern="1200">
        <a:solidFill>
          <a:schemeClr val="tx1"/>
        </a:solidFill>
        <a:latin typeface="Arial Regular"/>
        <a:ea typeface="+mn-ea"/>
        <a:cs typeface="+mn-cs"/>
      </a:defRPr>
    </a:lvl4pPr>
    <a:lvl5pPr marL="1828800" algn="l" defTabSz="457200" rtl="0" eaLnBrk="1" latinLnBrk="0" hangingPunct="1">
      <a:defRPr sz="1200" b="0" i="0" kern="1200">
        <a:solidFill>
          <a:schemeClr val="tx1"/>
        </a:solidFill>
        <a:latin typeface="Arial 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first time in 30 years we’re not with you live an in-person.  I’m excited along</a:t>
            </a:r>
            <a:r>
              <a:rPr lang="en-US" baseline="0" dirty="0" smtClean="0"/>
              <a:t> with Diana we would like to welcome you to the inaugural 2020 virtual conference experience.  Meeting you this way is not the next best thing it the right thing.  </a:t>
            </a:r>
            <a:endParaRPr lang="en-US" dirty="0"/>
          </a:p>
        </p:txBody>
      </p:sp>
      <p:sp>
        <p:nvSpPr>
          <p:cNvPr id="4" name="Slide Number Placeholder 3"/>
          <p:cNvSpPr>
            <a:spLocks noGrp="1"/>
          </p:cNvSpPr>
          <p:nvPr>
            <p:ph type="sldNum" sz="quarter" idx="10"/>
          </p:nvPr>
        </p:nvSpPr>
        <p:spPr/>
        <p:txBody>
          <a:bodyPr/>
          <a:lstStyle/>
          <a:p>
            <a:fld id="{B02D6E04-3A2F-4B48-A297-666578EDF1B3}" type="slidenum">
              <a:rPr lang="en-US" smtClean="0"/>
              <a:pPr/>
              <a:t>11</a:t>
            </a:fld>
            <a:endParaRPr lang="en-US" dirty="0"/>
          </a:p>
        </p:txBody>
      </p:sp>
    </p:spTree>
    <p:extLst>
      <p:ext uri="{BB962C8B-B14F-4D97-AF65-F5344CB8AC3E}">
        <p14:creationId xmlns:p14="http://schemas.microsoft.com/office/powerpoint/2010/main" val="3613900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663BC2-C113-4DF0-828D-49E1A236C7F8}" type="slidenum">
              <a:rPr lang="en-US" smtClean="0"/>
              <a:t>21</a:t>
            </a:fld>
            <a:endParaRPr lang="en-US"/>
          </a:p>
        </p:txBody>
      </p:sp>
    </p:spTree>
    <p:extLst>
      <p:ext uri="{BB962C8B-B14F-4D97-AF65-F5344CB8AC3E}">
        <p14:creationId xmlns:p14="http://schemas.microsoft.com/office/powerpoint/2010/main" val="970830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spcBef>
                <a:spcPts val="0"/>
              </a:spcBef>
              <a:buFont typeface="Courier New" panose="02070309020205020404" pitchFamily="49" charset="0"/>
              <a:buChar char="o"/>
            </a:pPr>
            <a:r>
              <a:rPr lang="en-US" sz="800" dirty="0" smtClean="0">
                <a:solidFill>
                  <a:schemeClr val="bg1"/>
                </a:solidFill>
                <a:ea typeface="Times New Roman" panose="02020603050405020304" pitchFamily="18" charset="0"/>
              </a:rPr>
              <a:t>We restructured and put a holistic TriZetto business unit together within Cognizant</a:t>
            </a:r>
            <a:endParaRPr lang="en-US" sz="800" dirty="0" smtClean="0">
              <a:solidFill>
                <a:schemeClr val="bg1"/>
              </a:solidFill>
            </a:endParaRPr>
          </a:p>
          <a:p>
            <a:pPr marL="1143000" lvl="2" indent="-228600">
              <a:spcBef>
                <a:spcPts val="0"/>
              </a:spcBef>
              <a:buFont typeface="Wingdings" panose="05000000000000000000" pitchFamily="2" charset="2"/>
              <a:buChar char=""/>
            </a:pPr>
            <a:r>
              <a:rPr lang="en-US" sz="800" dirty="0" smtClean="0">
                <a:solidFill>
                  <a:schemeClr val="bg1"/>
                </a:solidFill>
                <a:ea typeface="Times New Roman" panose="02020603050405020304" pitchFamily="18" charset="0"/>
              </a:rPr>
              <a:t>(Show Org Structure High Level)  Talk about Product/Consulting/Account Management/New Sales and Strategic Solution Architecture(includes Product Demonstration, Business Architects, RFP,  Contract Management and Sales Overlay</a:t>
            </a:r>
            <a:endParaRPr lang="en-US" sz="800" dirty="0" smtClean="0">
              <a:solidFill>
                <a:schemeClr val="bg1"/>
              </a:solidFill>
            </a:endParaRPr>
          </a:p>
          <a:p>
            <a:pPr marL="1143000" lvl="2" indent="-228600">
              <a:spcBef>
                <a:spcPts val="0"/>
              </a:spcBef>
              <a:buFont typeface="Wingdings" panose="05000000000000000000" pitchFamily="2" charset="2"/>
              <a:buChar char=""/>
            </a:pPr>
            <a:r>
              <a:rPr lang="en-US" sz="800" dirty="0" smtClean="0">
                <a:solidFill>
                  <a:schemeClr val="bg1"/>
                </a:solidFill>
                <a:ea typeface="Times New Roman" panose="02020603050405020304" pitchFamily="18" charset="0"/>
              </a:rPr>
              <a:t>A Dedicated business team to focus on TriZetto Product solutions and Consulting Services</a:t>
            </a:r>
            <a:endParaRPr lang="en-US" sz="800" dirty="0" smtClean="0">
              <a:solidFill>
                <a:schemeClr val="bg1"/>
              </a:solidFill>
            </a:endParaRPr>
          </a:p>
          <a:p>
            <a:pPr marL="1143000" lvl="2" indent="-228600">
              <a:spcBef>
                <a:spcPts val="0"/>
              </a:spcBef>
              <a:buFont typeface="Wingdings" panose="05000000000000000000" pitchFamily="2" charset="2"/>
              <a:buChar char=""/>
            </a:pPr>
            <a:r>
              <a:rPr lang="en-US" sz="800" dirty="0" smtClean="0">
                <a:solidFill>
                  <a:schemeClr val="bg1"/>
                </a:solidFill>
                <a:ea typeface="Times New Roman" panose="02020603050405020304" pitchFamily="18" charset="0"/>
              </a:rPr>
              <a:t>Re-engaging with our clients and analysts</a:t>
            </a:r>
            <a:endParaRPr lang="en-US" sz="800" dirty="0" smtClean="0">
              <a:solidFill>
                <a:schemeClr val="bg1"/>
              </a:solidFill>
            </a:endParaRPr>
          </a:p>
          <a:p>
            <a:pPr marL="1600200" lvl="3" indent="-228600">
              <a:spcBef>
                <a:spcPts val="0"/>
              </a:spcBef>
              <a:buFont typeface="Symbol" panose="05050102010706020507" pitchFamily="18" charset="2"/>
              <a:buChar char=""/>
            </a:pPr>
            <a:r>
              <a:rPr lang="en-US" sz="800" dirty="0" smtClean="0">
                <a:solidFill>
                  <a:schemeClr val="bg1"/>
                </a:solidFill>
                <a:ea typeface="Times New Roman" panose="02020603050405020304" pitchFamily="18" charset="0"/>
              </a:rPr>
              <a:t>Client Excellence</a:t>
            </a:r>
            <a:endParaRPr lang="en-US" sz="8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B02D6E04-3A2F-4B48-A297-666578EDF1B3}" type="slidenum">
              <a:rPr lang="en-US" smtClean="0"/>
              <a:pPr/>
              <a:t>22</a:t>
            </a:fld>
            <a:endParaRPr lang="en-US" dirty="0"/>
          </a:p>
        </p:txBody>
      </p:sp>
    </p:spTree>
    <p:extLst>
      <p:ext uri="{BB962C8B-B14F-4D97-AF65-F5344CB8AC3E}">
        <p14:creationId xmlns:p14="http://schemas.microsoft.com/office/powerpoint/2010/main" val="623077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spcBef>
                <a:spcPts val="0"/>
              </a:spcBef>
              <a:buFont typeface="Courier New" panose="02070309020205020404" pitchFamily="49" charset="0"/>
              <a:buChar char="o"/>
            </a:pPr>
            <a:r>
              <a:rPr lang="en-US" sz="800" dirty="0" smtClean="0">
                <a:solidFill>
                  <a:schemeClr val="bg1"/>
                </a:solidFill>
                <a:ea typeface="Times New Roman" panose="02020603050405020304" pitchFamily="18" charset="0"/>
              </a:rPr>
              <a:t>We created an Interoperability solution for our clients</a:t>
            </a:r>
            <a:endParaRPr lang="en-US" sz="800" dirty="0" smtClean="0">
              <a:solidFill>
                <a:schemeClr val="bg1"/>
              </a:solidFill>
            </a:endParaRPr>
          </a:p>
          <a:p>
            <a:pPr marL="1143000" lvl="2" indent="-228600">
              <a:spcBef>
                <a:spcPts val="0"/>
              </a:spcBef>
              <a:buFont typeface="Wingdings" panose="05000000000000000000" pitchFamily="2" charset="2"/>
              <a:buChar char=""/>
            </a:pPr>
            <a:r>
              <a:rPr lang="en-US" sz="800" dirty="0" smtClean="0">
                <a:solidFill>
                  <a:schemeClr val="bg1"/>
                </a:solidFill>
                <a:ea typeface="Times New Roman" panose="02020603050405020304" pitchFamily="18" charset="0"/>
              </a:rPr>
              <a:t>FHIR Adapters built for Facets/QNXT (included with Open Access License(Facets) and QXI License (QNXT))</a:t>
            </a:r>
            <a:endParaRPr lang="en-US" sz="800" dirty="0" smtClean="0">
              <a:solidFill>
                <a:schemeClr val="bg1"/>
              </a:solidFill>
            </a:endParaRPr>
          </a:p>
          <a:p>
            <a:pPr marL="1143000" lvl="2" indent="-228600">
              <a:spcBef>
                <a:spcPts val="0"/>
              </a:spcBef>
              <a:buFont typeface="Wingdings" panose="05000000000000000000" pitchFamily="2" charset="2"/>
              <a:buChar char=""/>
            </a:pPr>
            <a:r>
              <a:rPr lang="en-US" sz="800" dirty="0" smtClean="0">
                <a:solidFill>
                  <a:schemeClr val="bg1"/>
                </a:solidFill>
                <a:ea typeface="Times New Roman" panose="02020603050405020304" pitchFamily="18" charset="0"/>
              </a:rPr>
              <a:t>Interop Solution built on our TriZetto Healthcare Platform as a Service model</a:t>
            </a:r>
            <a:endParaRPr lang="en-US" sz="8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7B663BC2-C113-4DF0-828D-49E1A236C7F8}" type="slidenum">
              <a:rPr lang="en-US" smtClean="0"/>
              <a:t>23</a:t>
            </a:fld>
            <a:endParaRPr lang="en-US"/>
          </a:p>
        </p:txBody>
      </p:sp>
    </p:spTree>
    <p:extLst>
      <p:ext uri="{BB962C8B-B14F-4D97-AF65-F5344CB8AC3E}">
        <p14:creationId xmlns:p14="http://schemas.microsoft.com/office/powerpoint/2010/main" val="3232310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2D6E04-3A2F-4B48-A297-666578EDF1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5735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Bef>
                <a:spcPts val="0"/>
              </a:spcBef>
              <a:buFont typeface="Symbol" panose="05050102010706020507" pitchFamily="18" charset="2"/>
              <a:buChar char=""/>
            </a:pPr>
            <a:r>
              <a:rPr lang="en-US" sz="800" dirty="0">
                <a:solidFill>
                  <a:schemeClr val="bg1"/>
                </a:solidFill>
                <a:ea typeface="Times New Roman" panose="02020603050405020304" pitchFamily="18" charset="0"/>
                <a:cs typeface="Times New Roman" panose="02020603050405020304" pitchFamily="18" charset="0"/>
              </a:rPr>
              <a:t>What is coming?</a:t>
            </a:r>
            <a:endParaRPr lang="en-US" sz="800" dirty="0">
              <a:solidFill>
                <a:schemeClr val="bg1"/>
              </a:solidFill>
              <a:ea typeface="Calibri" panose="020F0502020204030204" pitchFamily="34" charset="0"/>
              <a:cs typeface="Times New Roman" panose="02020603050405020304" pitchFamily="18" charset="0"/>
            </a:endParaRPr>
          </a:p>
          <a:p>
            <a:pPr marL="742950" lvl="1" indent="-285750">
              <a:spcBef>
                <a:spcPts val="0"/>
              </a:spcBef>
              <a:buFont typeface="Courier New" panose="02070309020205020404" pitchFamily="49" charset="0"/>
              <a:buChar char="o"/>
            </a:pPr>
            <a:r>
              <a:rPr lang="en-US" sz="800" dirty="0">
                <a:solidFill>
                  <a:schemeClr val="bg1"/>
                </a:solidFill>
                <a:ea typeface="Times New Roman" panose="02020603050405020304" pitchFamily="18" charset="0"/>
              </a:rPr>
              <a:t>Complete Interoperability Solution</a:t>
            </a:r>
            <a:endParaRPr lang="en-US" sz="800" dirty="0">
              <a:solidFill>
                <a:schemeClr val="bg1"/>
              </a:solidFill>
            </a:endParaRPr>
          </a:p>
          <a:p>
            <a:pPr marL="742950" lvl="1" indent="-285750">
              <a:spcBef>
                <a:spcPts val="0"/>
              </a:spcBef>
              <a:buFont typeface="Courier New" panose="02070309020205020404" pitchFamily="49" charset="0"/>
              <a:buChar char="o"/>
            </a:pPr>
            <a:r>
              <a:rPr lang="en-US" sz="800" dirty="0">
                <a:solidFill>
                  <a:schemeClr val="bg1"/>
                </a:solidFill>
                <a:ea typeface="Times New Roman" panose="02020603050405020304" pitchFamily="18" charset="0"/>
              </a:rPr>
              <a:t>Continue evolution on Product Portfolio Strategy (Diana and talk more coming up)</a:t>
            </a:r>
            <a:endParaRPr lang="en-US" sz="800" dirty="0">
              <a:solidFill>
                <a:schemeClr val="bg1"/>
              </a:solidFill>
            </a:endParaRPr>
          </a:p>
          <a:p>
            <a:pPr marL="742950" lvl="1" indent="-285750">
              <a:spcBef>
                <a:spcPts val="0"/>
              </a:spcBef>
              <a:buFont typeface="Courier New" panose="02070309020205020404" pitchFamily="49" charset="0"/>
              <a:buChar char="o"/>
            </a:pPr>
            <a:r>
              <a:rPr lang="en-US" sz="800" dirty="0">
                <a:solidFill>
                  <a:schemeClr val="bg1"/>
                </a:solidFill>
                <a:ea typeface="Times New Roman" panose="02020603050405020304" pitchFamily="18" charset="0"/>
              </a:rPr>
              <a:t>Continue to evolve and solidify our technical Strategy (Scott to talk more on this</a:t>
            </a:r>
            <a:endParaRPr lang="en-US" sz="800" dirty="0">
              <a:solidFill>
                <a:schemeClr val="bg1"/>
              </a:solidFill>
            </a:endParaRPr>
          </a:p>
          <a:p>
            <a:pPr marL="742950" lvl="1" indent="-285750">
              <a:spcBef>
                <a:spcPts val="0"/>
              </a:spcBef>
              <a:buFont typeface="Courier New" panose="02070309020205020404" pitchFamily="49" charset="0"/>
              <a:buChar char="o"/>
            </a:pPr>
            <a:r>
              <a:rPr lang="en-US" sz="800" dirty="0">
                <a:solidFill>
                  <a:schemeClr val="bg1"/>
                </a:solidFill>
                <a:ea typeface="Times New Roman" panose="02020603050405020304" pitchFamily="18" charset="0"/>
              </a:rPr>
              <a:t>Roll out our Cognizant Partner Program and new Consulting Solutions (John Wilson to talk more on this)</a:t>
            </a:r>
            <a:endParaRPr lang="en-US" sz="800" dirty="0">
              <a:solidFill>
                <a:schemeClr val="bg1"/>
              </a:solidFill>
              <a:effectLst/>
            </a:endParaRPr>
          </a:p>
          <a:p>
            <a:endParaRPr lang="en-US" dirty="0"/>
          </a:p>
        </p:txBody>
      </p:sp>
      <p:sp>
        <p:nvSpPr>
          <p:cNvPr id="4" name="Slide Number Placeholder 3"/>
          <p:cNvSpPr>
            <a:spLocks noGrp="1"/>
          </p:cNvSpPr>
          <p:nvPr>
            <p:ph type="sldNum" sz="quarter" idx="10"/>
          </p:nvPr>
        </p:nvSpPr>
        <p:spPr/>
        <p:txBody>
          <a:bodyPr/>
          <a:lstStyle/>
          <a:p>
            <a:fld id="{B02D6E04-3A2F-4B48-A297-666578EDF1B3}" type="slidenum">
              <a:rPr lang="en-US" smtClean="0"/>
              <a:pPr/>
              <a:t>25</a:t>
            </a:fld>
            <a:endParaRPr lang="en-US" dirty="0"/>
          </a:p>
        </p:txBody>
      </p:sp>
    </p:spTree>
    <p:extLst>
      <p:ext uri="{BB962C8B-B14F-4D97-AF65-F5344CB8AC3E}">
        <p14:creationId xmlns:p14="http://schemas.microsoft.com/office/powerpoint/2010/main" val="2126115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Our SaaS products enable on-demand data access is securely delivered by building privacy, consent, security and authentication into the foundation of the solution.</a:t>
            </a:r>
          </a:p>
          <a:p>
            <a:pPr marL="628650" lvl="1" indent="-171450">
              <a:buFont typeface="Arial" panose="020B0604020202020204" pitchFamily="34" charset="0"/>
              <a:buChar char="•"/>
            </a:pPr>
            <a:r>
              <a:rPr lang="en-US" dirty="0" smtClean="0"/>
              <a:t>TriZetto® Interoperability Adapter</a:t>
            </a:r>
          </a:p>
          <a:p>
            <a:pPr marL="1085850" lvl="2" indent="-171450">
              <a:buFont typeface="Arial" panose="020B0604020202020204" pitchFamily="34" charset="0"/>
              <a:buChar char="•"/>
            </a:pPr>
            <a:r>
              <a:rPr lang="en-US" dirty="0" smtClean="0"/>
              <a:t>The adapter integrates data from TriZetto® Core Administrative Systems and converts to the HL7® FHIR® standard for ingestion into data lakes and adherence to your requirements.</a:t>
            </a:r>
          </a:p>
          <a:p>
            <a:pPr marL="628650" lvl="1" indent="-171450">
              <a:buFont typeface="Arial" panose="020B0604020202020204" pitchFamily="34" charset="0"/>
              <a:buChar char="•"/>
            </a:pPr>
            <a:r>
              <a:rPr lang="en-US" dirty="0" smtClean="0"/>
              <a:t>TriZetto® Interoperability Data Hub</a:t>
            </a:r>
          </a:p>
          <a:p>
            <a:pPr marL="1085850" lvl="2" indent="-171450">
              <a:buFont typeface="Arial" panose="020B0604020202020204" pitchFamily="34" charset="0"/>
              <a:buChar char="•"/>
            </a:pPr>
            <a:r>
              <a:rPr lang="en-US" dirty="0" smtClean="0"/>
              <a:t>Makes data from administrative and clinical systems securely available at scale, by ingesting, de-duplicating, cleansing and moving into a data lake where it stays at rest or is orchestrated in real-time.</a:t>
            </a:r>
          </a:p>
          <a:p>
            <a:pPr marL="628650" lvl="1" indent="-171450">
              <a:buFont typeface="Arial" panose="020B0604020202020204" pitchFamily="34" charset="0"/>
              <a:buChar char="•"/>
            </a:pPr>
            <a:r>
              <a:rPr lang="en-US" dirty="0" smtClean="0"/>
              <a:t>TriZetto® Interoperability Privacy &amp; Consent Engine</a:t>
            </a:r>
          </a:p>
          <a:p>
            <a:pPr marL="1085850" lvl="2" indent="-171450">
              <a:buFont typeface="Arial" panose="020B0604020202020204" pitchFamily="34" charset="0"/>
              <a:buChar char="•"/>
            </a:pPr>
            <a:r>
              <a:rPr lang="en-US" dirty="0" smtClean="0"/>
              <a:t>A configurable data processing tool that delivers functionality to support requirements and manage consent, audit, privacy and security records.</a:t>
            </a:r>
          </a:p>
          <a:p>
            <a:pPr marL="628650" lvl="1" indent="-171450">
              <a:buFont typeface="Arial" panose="020B0604020202020204" pitchFamily="34" charset="0"/>
              <a:buChar char="•"/>
            </a:pPr>
            <a:r>
              <a:rPr lang="en-US" dirty="0" smtClean="0"/>
              <a:t>TriZetto® Interoperability API Gateway</a:t>
            </a:r>
          </a:p>
          <a:p>
            <a:pPr marL="1085850" lvl="2" indent="-171450">
              <a:buFont typeface="Arial" panose="020B0604020202020204" pitchFamily="34" charset="0"/>
              <a:buChar char="•"/>
            </a:pPr>
            <a:r>
              <a:rPr lang="en-US" dirty="0" smtClean="0"/>
              <a:t>Enables authenticated access to data from diverse sources (core systems, clinical systems and administrative systems) on-demand.</a:t>
            </a:r>
          </a:p>
          <a:p>
            <a:pPr lvl="1"/>
            <a:endParaRPr lang="en-US" dirty="0" smtClean="0"/>
          </a:p>
        </p:txBody>
      </p:sp>
      <p:sp>
        <p:nvSpPr>
          <p:cNvPr id="4" name="Slide Number Placeholder 3"/>
          <p:cNvSpPr>
            <a:spLocks noGrp="1"/>
          </p:cNvSpPr>
          <p:nvPr>
            <p:ph type="sldNum" sz="quarter" idx="10"/>
          </p:nvPr>
        </p:nvSpPr>
        <p:spPr/>
        <p:txBody>
          <a:bodyPr/>
          <a:lstStyle/>
          <a:p>
            <a:fld id="{B02D6E04-3A2F-4B48-A297-666578EDF1B3}" type="slidenum">
              <a:rPr lang="en-US" smtClean="0"/>
              <a:pPr/>
              <a:t>31</a:t>
            </a:fld>
            <a:endParaRPr lang="en-US" dirty="0"/>
          </a:p>
        </p:txBody>
      </p:sp>
    </p:spTree>
    <p:extLst>
      <p:ext uri="{BB962C8B-B14F-4D97-AF65-F5344CB8AC3E}">
        <p14:creationId xmlns:p14="http://schemas.microsoft.com/office/powerpoint/2010/main" val="1892401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663BC2-C113-4DF0-828D-49E1A236C7F8}" type="slidenum">
              <a:rPr lang="en-US" smtClean="0"/>
              <a:t>32</a:t>
            </a:fld>
            <a:endParaRPr lang="en-US"/>
          </a:p>
        </p:txBody>
      </p:sp>
    </p:spTree>
    <p:extLst>
      <p:ext uri="{BB962C8B-B14F-4D97-AF65-F5344CB8AC3E}">
        <p14:creationId xmlns:p14="http://schemas.microsoft.com/office/powerpoint/2010/main" val="3968159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663BC2-C113-4DF0-828D-49E1A236C7F8}" type="slidenum">
              <a:rPr lang="en-US" smtClean="0"/>
              <a:t>33</a:t>
            </a:fld>
            <a:endParaRPr lang="en-US"/>
          </a:p>
        </p:txBody>
      </p:sp>
    </p:spTree>
    <p:extLst>
      <p:ext uri="{BB962C8B-B14F-4D97-AF65-F5344CB8AC3E}">
        <p14:creationId xmlns:p14="http://schemas.microsoft.com/office/powerpoint/2010/main" val="3683103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663BC2-C113-4DF0-828D-49E1A236C7F8}" type="slidenum">
              <a:rPr lang="en-US" smtClean="0"/>
              <a:t>35</a:t>
            </a:fld>
            <a:endParaRPr lang="en-US"/>
          </a:p>
        </p:txBody>
      </p:sp>
    </p:spTree>
    <p:extLst>
      <p:ext uri="{BB962C8B-B14F-4D97-AF65-F5344CB8AC3E}">
        <p14:creationId xmlns:p14="http://schemas.microsoft.com/office/powerpoint/2010/main" val="4132339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latin typeface="Helvetica Neue"/>
                <a:ea typeface="Calibri" panose="020F0502020204030204" pitchFamily="34" charset="0"/>
                <a:cs typeface="Times New Roman" panose="02020603050405020304" pitchFamily="18" charset="0"/>
              </a:rPr>
              <a:t>COVID, Business Continuity putting an emphasis on virtualization, cloud, mobile workforce, AI</a:t>
            </a:r>
            <a:endParaRPr lang="en-US" dirty="0"/>
          </a:p>
          <a:p>
            <a:endParaRPr lang="en-US" dirty="0"/>
          </a:p>
        </p:txBody>
      </p:sp>
      <p:sp>
        <p:nvSpPr>
          <p:cNvPr id="4" name="Slide Number Placeholder 3"/>
          <p:cNvSpPr>
            <a:spLocks noGrp="1"/>
          </p:cNvSpPr>
          <p:nvPr>
            <p:ph type="sldNum" sz="quarter" idx="10"/>
          </p:nvPr>
        </p:nvSpPr>
        <p:spPr/>
        <p:txBody>
          <a:bodyPr/>
          <a:lstStyle/>
          <a:p>
            <a:fld id="{B02D6E04-3A2F-4B48-A297-666578EDF1B3}" type="slidenum">
              <a:rPr lang="en-US" smtClean="0"/>
              <a:pPr/>
              <a:t>37</a:t>
            </a:fld>
            <a:endParaRPr lang="en-US" dirty="0"/>
          </a:p>
        </p:txBody>
      </p:sp>
    </p:spTree>
    <p:extLst>
      <p:ext uri="{BB962C8B-B14F-4D97-AF65-F5344CB8AC3E}">
        <p14:creationId xmlns:p14="http://schemas.microsoft.com/office/powerpoint/2010/main" val="401150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COVID-19 has changed the world, our lives, the way we work, the way we do business. COVID-19 has changed the world, our lives, the way we work, the way we do business. </a:t>
            </a:r>
            <a:endParaRPr lang="en-US" dirty="0"/>
          </a:p>
        </p:txBody>
      </p:sp>
      <p:sp>
        <p:nvSpPr>
          <p:cNvPr id="4" name="Slide Number Placeholder 3"/>
          <p:cNvSpPr>
            <a:spLocks noGrp="1"/>
          </p:cNvSpPr>
          <p:nvPr>
            <p:ph type="sldNum" sz="quarter" idx="10"/>
          </p:nvPr>
        </p:nvSpPr>
        <p:spPr/>
        <p:txBody>
          <a:bodyPr/>
          <a:lstStyle/>
          <a:p>
            <a:fld id="{B02D6E04-3A2F-4B48-A297-666578EDF1B3}" type="slidenum">
              <a:rPr lang="en-US" smtClean="0"/>
              <a:pPr/>
              <a:t>12</a:t>
            </a:fld>
            <a:endParaRPr lang="en-US" dirty="0"/>
          </a:p>
        </p:txBody>
      </p:sp>
    </p:spTree>
    <p:extLst>
      <p:ext uri="{BB962C8B-B14F-4D97-AF65-F5344CB8AC3E}">
        <p14:creationId xmlns:p14="http://schemas.microsoft.com/office/powerpoint/2010/main" val="1461588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2"/>
              </a:solidFill>
              <a:latin typeface="Helvetica Neue"/>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a:solidFill>
                  <a:schemeClr val="bg2"/>
                </a:solidFill>
                <a:latin typeface="Helvetica Neue"/>
                <a:ea typeface="Calibri" panose="020F0502020204030204" pitchFamily="34" charset="0"/>
                <a:cs typeface="Times New Roman" panose="02020603050405020304" pitchFamily="18" charset="0"/>
              </a:rPr>
              <a:t>The optimizations we are making across the portfolio will improve the overall cost of ownership, reduce deployment complexity, and ultimately provide significant flexibility in how you achieve your overarching cloud adoption goals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dirty="0">
              <a:solidFill>
                <a:schemeClr val="bg2"/>
              </a:solidFill>
              <a:latin typeface="Helvetica Neue"/>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dirty="0">
                <a:latin typeface="Helvetica Neue"/>
                <a:ea typeface="Calibri" panose="020F0502020204030204" pitchFamily="34" charset="0"/>
                <a:cs typeface="Times New Roman" panose="02020603050405020304" pitchFamily="18" charset="0"/>
              </a:rPr>
              <a:t>quick update on our development progress migrating to cloud-first model</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Helvetica Neue"/>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dirty="0">
                <a:latin typeface="Helvetica Neue"/>
                <a:ea typeface="Calibri" panose="020F0502020204030204" pitchFamily="34" charset="0"/>
                <a:cs typeface="Times New Roman" panose="02020603050405020304" pitchFamily="18" charset="0"/>
              </a:rPr>
              <a:t>update on continuous integration, continues deployment, and the role of container-based solutions going forward</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Helvetica Neue"/>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dirty="0">
                <a:latin typeface="Helvetica Neue"/>
                <a:ea typeface="Calibri" panose="020F0502020204030204" pitchFamily="34" charset="0"/>
                <a:cs typeface="Times New Roman" panose="02020603050405020304" pitchFamily="18" charset="0"/>
              </a:rPr>
              <a:t>Deep, meaningful automation through Cognizant RPA and introduction of service-based automation improving efficiency and stability of bots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Helvetica Neue"/>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Helvetica Neue"/>
                <a:ea typeface="Calibri" panose="020F0502020204030204" pitchFamily="34" charset="0"/>
                <a:cs typeface="Times New Roman" panose="02020603050405020304" pitchFamily="18" charset="0"/>
              </a:rPr>
              <a:t>Seamless integration of AI and ML investments </a:t>
            </a:r>
            <a:r>
              <a:rPr lang="en-US" sz="1200" dirty="0">
                <a:latin typeface="Helvetica Neue"/>
                <a:ea typeface="Calibri" panose="020F0502020204030204" pitchFamily="34" charset="0"/>
                <a:cs typeface="Times New Roman" panose="02020603050405020304" pitchFamily="18" charset="0"/>
              </a:rPr>
              <a:t>through platforms such as Facets Insights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Helvetica Neue"/>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900" b="1" dirty="0">
                <a:latin typeface="Helvetica Neue"/>
                <a:ea typeface="Times New Roman" panose="02020603050405020304" pitchFamily="18" charset="0"/>
                <a:cs typeface="Calibri" panose="020F0502020204030204" pitchFamily="34" charset="0"/>
              </a:rPr>
              <a:t>Interoperability, and open Access</a:t>
            </a:r>
          </a:p>
          <a:p>
            <a:pPr marL="628650" marR="0" lvl="1" indent="-171450">
              <a:spcBef>
                <a:spcPts val="0"/>
              </a:spcBef>
              <a:spcAft>
                <a:spcPts val="0"/>
              </a:spcAft>
              <a:buFont typeface="Arial" panose="020B0604020202020204" pitchFamily="34" charset="0"/>
              <a:buChar char="•"/>
            </a:pPr>
            <a:r>
              <a:rPr lang="en-US" sz="900" dirty="0">
                <a:latin typeface="Helvetica Neue"/>
                <a:ea typeface="Calibri" panose="020F0502020204030204" pitchFamily="34" charset="0"/>
                <a:cs typeface="Times New Roman" panose="02020603050405020304" pitchFamily="18" charset="0"/>
              </a:rPr>
              <a:t>our approach open Access continues to evolve.  Influenced by IOT patterns, streaming and data pub/sub patterns are the next iteration of integration capabilities within the portfolio.  Early adopters having success</a:t>
            </a:r>
          </a:p>
          <a:p>
            <a:pPr marL="628650" marR="0" lvl="1" indent="-171450">
              <a:spcBef>
                <a:spcPts val="0"/>
              </a:spcBef>
              <a:spcAft>
                <a:spcPts val="0"/>
              </a:spcAft>
              <a:buFont typeface="Arial" panose="020B0604020202020204" pitchFamily="34" charset="0"/>
              <a:buChar char="•"/>
            </a:pPr>
            <a:endParaRPr lang="en-US" sz="900" dirty="0">
              <a:latin typeface="Helvetica Neue"/>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900" dirty="0">
                <a:latin typeface="Helvetica Neue"/>
                <a:ea typeface="Calibri" panose="020F0502020204030204" pitchFamily="34" charset="0"/>
                <a:cs typeface="Times New Roman" panose="02020603050405020304" pitchFamily="18" charset="0"/>
              </a:rPr>
              <a:t>Migration of our products to </a:t>
            </a:r>
            <a:r>
              <a:rPr lang="en-US" sz="900" b="1" dirty="0">
                <a:latin typeface="Helvetica Neue"/>
                <a:ea typeface="Calibri" panose="020F0502020204030204" pitchFamily="34" charset="0"/>
                <a:cs typeface="Times New Roman" panose="02020603050405020304" pitchFamily="18" charset="0"/>
              </a:rPr>
              <a:t>single-page-application style interfaces underpinned by REST service libraries</a:t>
            </a:r>
            <a:r>
              <a:rPr lang="en-US" sz="900" dirty="0">
                <a:latin typeface="Helvetica Neue"/>
                <a:ea typeface="Calibri" panose="020F0502020204030204" pitchFamily="34" charset="0"/>
                <a:cs typeface="Times New Roman" panose="02020603050405020304" pitchFamily="18" charset="0"/>
              </a:rPr>
              <a:t>. </a:t>
            </a:r>
            <a:endParaRPr lang="en-US" sz="900" dirty="0">
              <a:effectLst/>
              <a:latin typeface="Helvetica Neue"/>
              <a:ea typeface="Calibri" panose="020F0502020204030204" pitchFamily="34" charset="0"/>
              <a:cs typeface="Times New Roman" panose="02020603050405020304" pitchFamily="18" charset="0"/>
            </a:endParaRPr>
          </a:p>
          <a:p>
            <a:pPr marL="228600" marR="0" lvl="0" indent="-228600">
              <a:spcBef>
                <a:spcPts val="0"/>
              </a:spcBef>
              <a:spcAft>
                <a:spcPts val="0"/>
              </a:spcAft>
              <a:buFont typeface="+mj-lt"/>
              <a:buAutoNum type="arabicPeriod"/>
            </a:pPr>
            <a:endParaRPr lang="en-US" sz="900" dirty="0">
              <a:latin typeface="Helvetica Neue"/>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Helvetica Neue"/>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Helvetica Neue"/>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Helvetica Neue"/>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Helvetica Neue"/>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Helvetica Neue"/>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Helvetica Neue"/>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dirty="0">
              <a:solidFill>
                <a:schemeClr val="bg2"/>
              </a:solidFill>
              <a:latin typeface="Helvetica Neue"/>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dirty="0">
              <a:solidFill>
                <a:schemeClr val="bg2"/>
              </a:solidFill>
              <a:latin typeface="Helvetica Neue"/>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latin typeface="Helvetica Neue"/>
                <a:ea typeface="Calibri" panose="020F0502020204030204" pitchFamily="34" charset="0"/>
                <a:cs typeface="Times New Roman" panose="02020603050405020304" pitchFamily="18" charset="0"/>
              </a:rPr>
              <a:t>Comments regarding customer feedback and user-centered design methodologies embraced by community</a:t>
            </a: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latin typeface="Helvetica Neue"/>
                <a:ea typeface="Calibri" panose="020F0502020204030204" pitchFamily="34" charset="0"/>
                <a:cs typeface="Times New Roman" panose="02020603050405020304" pitchFamily="18" charset="0"/>
              </a:rPr>
              <a:t>Closing comments on our commitment to technology currency and supporting innovation within and around our portfolio </a:t>
            </a:r>
            <a:endParaRPr lang="en-US" sz="1200" dirty="0">
              <a:effectLst/>
              <a:latin typeface="Helvetica Neue"/>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2"/>
              </a:solidFill>
              <a:latin typeface="Helvetica Neue"/>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2"/>
              </a:solidFill>
              <a:latin typeface="Helvetica Neue"/>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02D6E04-3A2F-4B48-A297-666578EDF1B3}" type="slidenum">
              <a:rPr lang="en-US" smtClean="0"/>
              <a:pPr/>
              <a:t>38</a:t>
            </a:fld>
            <a:endParaRPr lang="en-US" dirty="0"/>
          </a:p>
        </p:txBody>
      </p:sp>
    </p:spTree>
    <p:extLst>
      <p:ext uri="{BB962C8B-B14F-4D97-AF65-F5344CB8AC3E}">
        <p14:creationId xmlns:p14="http://schemas.microsoft.com/office/powerpoint/2010/main" val="346856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latin typeface="Helvetica Neue"/>
                <a:ea typeface="Calibri" panose="020F0502020204030204" pitchFamily="34" charset="0"/>
                <a:cs typeface="Times New Roman" panose="02020603050405020304" pitchFamily="18" charset="0"/>
              </a:rPr>
              <a:t>Closing comments on our commitment to technology currency and supporting innovation within and around our portfolio</a:t>
            </a:r>
            <a:endParaRPr lang="en-US" dirty="0"/>
          </a:p>
        </p:txBody>
      </p:sp>
      <p:sp>
        <p:nvSpPr>
          <p:cNvPr id="4" name="Slide Number Placeholder 3"/>
          <p:cNvSpPr>
            <a:spLocks noGrp="1"/>
          </p:cNvSpPr>
          <p:nvPr>
            <p:ph type="sldNum" sz="quarter" idx="10"/>
          </p:nvPr>
        </p:nvSpPr>
        <p:spPr/>
        <p:txBody>
          <a:bodyPr/>
          <a:lstStyle/>
          <a:p>
            <a:fld id="{B02D6E04-3A2F-4B48-A297-666578EDF1B3}" type="slidenum">
              <a:rPr lang="en-US" smtClean="0"/>
              <a:pPr/>
              <a:t>39</a:t>
            </a:fld>
            <a:endParaRPr lang="en-US" dirty="0"/>
          </a:p>
        </p:txBody>
      </p:sp>
    </p:spTree>
    <p:extLst>
      <p:ext uri="{BB962C8B-B14F-4D97-AF65-F5344CB8AC3E}">
        <p14:creationId xmlns:p14="http://schemas.microsoft.com/office/powerpoint/2010/main" val="3064658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692150"/>
            <a:ext cx="6146800" cy="3457575"/>
          </a:xfrm>
        </p:spPr>
      </p:sp>
      <p:sp>
        <p:nvSpPr>
          <p:cNvPr id="3" name="Notes Placeholder 2"/>
          <p:cNvSpPr>
            <a:spLocks noGrp="1"/>
          </p:cNvSpPr>
          <p:nvPr>
            <p:ph type="body" idx="1"/>
            <p:custDataLst>
              <p:tags r:id="rId1"/>
            </p:custDataLst>
          </p:nvPr>
        </p:nvSpPr>
        <p:spPr/>
        <p:txBody>
          <a:bodyPr/>
          <a:lstStyle/>
          <a:p>
            <a:pPr marL="342900" lvl="0" indent="-342900">
              <a:spcBef>
                <a:spcPts val="0"/>
              </a:spcBef>
              <a:buFont typeface="Symbol" panose="05050102010706020507" pitchFamily="18" charset="2"/>
              <a:buChar char=""/>
            </a:pPr>
            <a:r>
              <a:rPr lang="en-US" sz="800" dirty="0" smtClean="0">
                <a:solidFill>
                  <a:schemeClr val="bg1"/>
                </a:solidFill>
                <a:ea typeface="Times New Roman" panose="02020603050405020304" pitchFamily="18" charset="0"/>
                <a:cs typeface="Times New Roman" panose="02020603050405020304" pitchFamily="18" charset="0"/>
              </a:rPr>
              <a:t>What have we done at Cognizant/TriZetto since January</a:t>
            </a:r>
            <a:endParaRPr lang="en-US" sz="800" dirty="0" smtClean="0">
              <a:solidFill>
                <a:schemeClr val="bg1"/>
              </a:solidFill>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0341ECD5-5343-41D5-924F-09935550ECBF}" type="slidenum">
              <a:rPr lang="en-US" smtClean="0"/>
              <a:pPr>
                <a:defRPr/>
              </a:pPr>
              <a:t>41</a:t>
            </a:fld>
            <a:endParaRPr lang="en-US" dirty="0"/>
          </a:p>
        </p:txBody>
      </p:sp>
    </p:spTree>
    <p:extLst>
      <p:ext uri="{BB962C8B-B14F-4D97-AF65-F5344CB8AC3E}">
        <p14:creationId xmlns:p14="http://schemas.microsoft.com/office/powerpoint/2010/main" val="458418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latin typeface="Helvetica Neue"/>
                <a:ea typeface="Calibri" panose="020F0502020204030204" pitchFamily="34" charset="0"/>
                <a:cs typeface="Times New Roman" panose="02020603050405020304" pitchFamily="18" charset="0"/>
              </a:rPr>
              <a:t>COVID, Business Continuity putting an emphasis on virtualization, cloud, mobile workforce, AI</a:t>
            </a:r>
            <a:endParaRPr lang="en-US" dirty="0" smtClean="0"/>
          </a:p>
          <a:p>
            <a:endParaRPr lang="en-US" dirty="0"/>
          </a:p>
        </p:txBody>
      </p:sp>
      <p:sp>
        <p:nvSpPr>
          <p:cNvPr id="4" name="Slide Number Placeholder 3"/>
          <p:cNvSpPr>
            <a:spLocks noGrp="1"/>
          </p:cNvSpPr>
          <p:nvPr>
            <p:ph type="sldNum" sz="quarter" idx="10"/>
          </p:nvPr>
        </p:nvSpPr>
        <p:spPr/>
        <p:txBody>
          <a:bodyPr/>
          <a:lstStyle/>
          <a:p>
            <a:fld id="{B02D6E04-3A2F-4B48-A297-666578EDF1B3}" type="slidenum">
              <a:rPr lang="en-US" smtClean="0"/>
              <a:pPr/>
              <a:t>46</a:t>
            </a:fld>
            <a:endParaRPr lang="en-US" dirty="0"/>
          </a:p>
        </p:txBody>
      </p:sp>
    </p:spTree>
    <p:extLst>
      <p:ext uri="{BB962C8B-B14F-4D97-AF65-F5344CB8AC3E}">
        <p14:creationId xmlns:p14="http://schemas.microsoft.com/office/powerpoint/2010/main" val="1640085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social distancing</a:t>
            </a:r>
            <a:r>
              <a:rPr lang="en-US" baseline="0" dirty="0" smtClean="0"/>
              <a:t> to virtual and mobile work forces.</a:t>
            </a:r>
            <a:endParaRPr lang="en-US" dirty="0"/>
          </a:p>
        </p:txBody>
      </p:sp>
      <p:sp>
        <p:nvSpPr>
          <p:cNvPr id="4" name="Slide Number Placeholder 3"/>
          <p:cNvSpPr>
            <a:spLocks noGrp="1"/>
          </p:cNvSpPr>
          <p:nvPr>
            <p:ph type="sldNum" sz="quarter" idx="10"/>
          </p:nvPr>
        </p:nvSpPr>
        <p:spPr/>
        <p:txBody>
          <a:bodyPr/>
          <a:lstStyle/>
          <a:p>
            <a:fld id="{B02D6E04-3A2F-4B48-A297-666578EDF1B3}" type="slidenum">
              <a:rPr lang="en-US" smtClean="0"/>
              <a:pPr/>
              <a:t>13</a:t>
            </a:fld>
            <a:endParaRPr lang="en-US" dirty="0"/>
          </a:p>
        </p:txBody>
      </p:sp>
    </p:spTree>
    <p:extLst>
      <p:ext uri="{BB962C8B-B14F-4D97-AF65-F5344CB8AC3E}">
        <p14:creationId xmlns:p14="http://schemas.microsoft.com/office/powerpoint/2010/main" val="1176991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one thing is hasn't changed is our commitment to you our client.  </a:t>
            </a:r>
            <a:endParaRPr lang="en-US" dirty="0"/>
          </a:p>
        </p:txBody>
      </p:sp>
      <p:sp>
        <p:nvSpPr>
          <p:cNvPr id="4" name="Slide Number Placeholder 3"/>
          <p:cNvSpPr>
            <a:spLocks noGrp="1"/>
          </p:cNvSpPr>
          <p:nvPr>
            <p:ph type="sldNum" sz="quarter" idx="10"/>
          </p:nvPr>
        </p:nvSpPr>
        <p:spPr/>
        <p:txBody>
          <a:bodyPr/>
          <a:lstStyle/>
          <a:p>
            <a:fld id="{B02D6E04-3A2F-4B48-A297-666578EDF1B3}" type="slidenum">
              <a:rPr lang="en-US" smtClean="0"/>
              <a:pPr/>
              <a:t>14</a:t>
            </a:fld>
            <a:endParaRPr lang="en-US" dirty="0"/>
          </a:p>
        </p:txBody>
      </p:sp>
    </p:spTree>
    <p:extLst>
      <p:ext uri="{BB962C8B-B14F-4D97-AF65-F5344CB8AC3E}">
        <p14:creationId xmlns:p14="http://schemas.microsoft.com/office/powerpoint/2010/main" val="3128079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2"/>
                </a:solidFill>
              </a:rPr>
              <a:t>We are prepared to navigate our clients through this </a:t>
            </a:r>
            <a:r>
              <a:rPr lang="en-US" sz="1200" b="1" dirty="0" smtClean="0">
                <a:solidFill>
                  <a:schemeClr val="bg2"/>
                </a:solidFill>
              </a:rPr>
              <a:t>transformation journey</a:t>
            </a:r>
            <a:r>
              <a:rPr lang="en-US" sz="1200" dirty="0" smtClean="0">
                <a:solidFill>
                  <a:schemeClr val="bg2"/>
                </a:solidFill>
              </a:rPr>
              <a:t> through our </a:t>
            </a:r>
            <a:r>
              <a:rPr lang="en-US" sz="1200" b="1" dirty="0" smtClean="0"/>
              <a:t>end to end point and platform solutions</a:t>
            </a:r>
          </a:p>
          <a:p>
            <a:endParaRPr lang="en-US" dirty="0"/>
          </a:p>
        </p:txBody>
      </p:sp>
      <p:sp>
        <p:nvSpPr>
          <p:cNvPr id="4" name="Slide Number Placeholder 3"/>
          <p:cNvSpPr>
            <a:spLocks noGrp="1"/>
          </p:cNvSpPr>
          <p:nvPr>
            <p:ph type="sldNum" sz="quarter" idx="10"/>
          </p:nvPr>
        </p:nvSpPr>
        <p:spPr/>
        <p:txBody>
          <a:bodyPr/>
          <a:lstStyle/>
          <a:p>
            <a:fld id="{B02D6E04-3A2F-4B48-A297-666578EDF1B3}" type="slidenum">
              <a:rPr lang="en-US" smtClean="0"/>
              <a:pPr/>
              <a:t>15</a:t>
            </a:fld>
            <a:endParaRPr lang="en-US" dirty="0"/>
          </a:p>
        </p:txBody>
      </p:sp>
    </p:spTree>
    <p:extLst>
      <p:ext uri="{BB962C8B-B14F-4D97-AF65-F5344CB8AC3E}">
        <p14:creationId xmlns:p14="http://schemas.microsoft.com/office/powerpoint/2010/main" val="92439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virtual healthcare conference will provide is and innovative and creative way to interact with you.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baseline="0" dirty="0" smtClean="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baseline="0" dirty="0" smtClean="0"/>
              <a:t>Brining together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770 Participants - </a:t>
            </a:r>
            <a:r>
              <a:rPr lang="en-US" sz="1200" i="1" cap="all" dirty="0" smtClean="0">
                <a:solidFill>
                  <a:srgbClr val="FFFFFF"/>
                </a:solidFill>
              </a:rPr>
              <a:t>payers, providers, health systems, Life Sciences and Strategic Partners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cap="all" dirty="0" smtClean="0">
                <a:solidFill>
                  <a:srgbClr val="FFFFFF"/>
                </a:solidFill>
              </a:rPr>
              <a:t>From 202 organizations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Representing</a:t>
            </a:r>
            <a:r>
              <a:rPr lang="en-US" baseline="0" dirty="0" smtClean="0"/>
              <a:t> 210M+ consumers </a:t>
            </a:r>
            <a:r>
              <a:rPr lang="en-US" sz="1200" i="1" cap="all" dirty="0" smtClean="0">
                <a:solidFill>
                  <a:srgbClr val="FFFFFF"/>
                </a:solidFill>
              </a:rPr>
              <a:t>serving OVER 70% of the  US insured population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2D6E04-3A2F-4B48-A297-666578EDF1B3}"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885393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smtClean="0">
                <a:ln w="12700" cmpd="sng">
                  <a:noFill/>
                  <a:prstDash val="solid"/>
                </a:ln>
                <a:solidFill>
                  <a:schemeClr val="tx1"/>
                </a:solidFill>
                <a:latin typeface="Arial Regular"/>
                <a:ea typeface="+mn-ea"/>
                <a:cs typeface="+mn-cs"/>
              </a:rPr>
              <a:t>Welcome to all of our Partners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2D6E04-3A2F-4B48-A297-666578EDF1B3}"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4601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692150"/>
            <a:ext cx="6146800" cy="3457575"/>
          </a:xfrm>
        </p:spPr>
      </p:sp>
      <p:sp>
        <p:nvSpPr>
          <p:cNvPr id="3" name="Notes Placeholder 2"/>
          <p:cNvSpPr>
            <a:spLocks noGrp="1"/>
          </p:cNvSpPr>
          <p:nvPr>
            <p:ph type="body" idx="1"/>
            <p:custDataLst>
              <p:tags r:id="rId1"/>
            </p:custDataLst>
          </p:nvPr>
        </p:nvSpPr>
        <p:spPr/>
        <p:txBody>
          <a:bodyPr/>
          <a:lstStyle/>
          <a:p>
            <a:pPr marL="0" lvl="0" indent="0">
              <a:spcBef>
                <a:spcPts val="0"/>
              </a:spcBef>
              <a:buFont typeface="Symbol" panose="05050102010706020507" pitchFamily="18" charset="2"/>
              <a:buNone/>
            </a:pPr>
            <a:r>
              <a:rPr lang="en-US" sz="800" dirty="0" smtClean="0">
                <a:solidFill>
                  <a:schemeClr val="bg1"/>
                </a:solidFill>
                <a:ea typeface="Times New Roman" panose="02020603050405020304" pitchFamily="18" charset="0"/>
                <a:cs typeface="Times New Roman" panose="02020603050405020304" pitchFamily="18" charset="0"/>
              </a:rPr>
              <a:t>A</a:t>
            </a:r>
            <a:r>
              <a:rPr lang="en-US" sz="800" baseline="0" dirty="0" smtClean="0">
                <a:solidFill>
                  <a:schemeClr val="bg1"/>
                </a:solidFill>
                <a:ea typeface="Times New Roman" panose="02020603050405020304" pitchFamily="18" charset="0"/>
                <a:cs typeface="Times New Roman" panose="02020603050405020304" pitchFamily="18" charset="0"/>
              </a:rPr>
              <a:t> lot has happened since we last met in new Orleans. </a:t>
            </a:r>
            <a:endParaRPr lang="en-US" sz="800" dirty="0" smtClean="0">
              <a:solidFill>
                <a:schemeClr val="bg1"/>
              </a:solidFill>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0341ECD5-5343-41D5-924F-09935550ECBF}" type="slidenum">
              <a:rPr lang="en-US" smtClean="0"/>
              <a:pPr>
                <a:defRPr/>
              </a:pPr>
              <a:t>19</a:t>
            </a:fld>
            <a:endParaRPr lang="en-US" dirty="0"/>
          </a:p>
        </p:txBody>
      </p:sp>
    </p:spTree>
    <p:extLst>
      <p:ext uri="{BB962C8B-B14F-4D97-AF65-F5344CB8AC3E}">
        <p14:creationId xmlns:p14="http://schemas.microsoft.com/office/powerpoint/2010/main" val="1385945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692150"/>
            <a:ext cx="6146800" cy="3457575"/>
          </a:xfrm>
        </p:spPr>
      </p:sp>
      <p:sp>
        <p:nvSpPr>
          <p:cNvPr id="3" name="Notes Placeholder 2"/>
          <p:cNvSpPr>
            <a:spLocks noGrp="1"/>
          </p:cNvSpPr>
          <p:nvPr>
            <p:ph type="body" idx="1"/>
            <p:custDataLst>
              <p:tags r:id="rId1"/>
            </p:custDataLst>
          </p:nvPr>
        </p:nvSpPr>
        <p:spPr/>
        <p:txBody>
          <a:bodyPr/>
          <a:lstStyle/>
          <a:p>
            <a:pPr marL="342900" lvl="0" indent="-342900">
              <a:spcBef>
                <a:spcPts val="0"/>
              </a:spcBef>
              <a:buFont typeface="Symbol" panose="05050102010706020507" pitchFamily="18" charset="2"/>
              <a:buChar char=""/>
            </a:pPr>
            <a:r>
              <a:rPr lang="en-US" sz="800" dirty="0" smtClean="0">
                <a:solidFill>
                  <a:schemeClr val="bg1"/>
                </a:solidFill>
                <a:ea typeface="Times New Roman" panose="02020603050405020304" pitchFamily="18" charset="0"/>
                <a:cs typeface="Times New Roman" panose="02020603050405020304" pitchFamily="18" charset="0"/>
              </a:rPr>
              <a:t>What have we done at Cognizant/TriZetto since January</a:t>
            </a:r>
            <a:endParaRPr lang="en-US" sz="800" dirty="0" smtClean="0">
              <a:solidFill>
                <a:schemeClr val="bg1"/>
              </a:solidFill>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0341ECD5-5343-41D5-924F-09935550ECBF}" type="slidenum">
              <a:rPr lang="en-US" smtClean="0"/>
              <a:pPr>
                <a:defRPr/>
              </a:pPr>
              <a:t>20</a:t>
            </a:fld>
            <a:endParaRPr lang="en-US" dirty="0"/>
          </a:p>
        </p:txBody>
      </p:sp>
    </p:spTree>
    <p:extLst>
      <p:ext uri="{BB962C8B-B14F-4D97-AF65-F5344CB8AC3E}">
        <p14:creationId xmlns:p14="http://schemas.microsoft.com/office/powerpoint/2010/main" val="2328900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ue Gradient Single Line Title">
    <p:bg>
      <p:bgPr>
        <a:gradFill flip="none" rotWithShape="1">
          <a:gsLst>
            <a:gs pos="66000">
              <a:schemeClr val="accent1"/>
            </a:gs>
            <a:gs pos="0">
              <a:schemeClr val="accent3"/>
            </a:gs>
          </a:gsLst>
          <a:lin ang="13500000" scaled="1"/>
          <a:tileRect/>
        </a:gra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xmlns="" id="{8C9A73B0-41F0-3E40-BF14-EF98B7C21B95}"/>
              </a:ext>
            </a:extLst>
          </p:cNvPr>
          <p:cNvSpPr>
            <a:spLocks noGrp="1"/>
          </p:cNvSpPr>
          <p:nvPr>
            <p:ph type="ctrTitle" hasCustomPrompt="1"/>
          </p:nvPr>
        </p:nvSpPr>
        <p:spPr bwMode="white">
          <a:xfrm>
            <a:off x="414163" y="1838266"/>
            <a:ext cx="8348837" cy="553998"/>
          </a:xfrm>
        </p:spPr>
        <p:txBody>
          <a:bodyPr wrap="square" anchor="ctr" anchorCtr="0">
            <a:spAutoFit/>
          </a:bodyPr>
          <a:lstStyle>
            <a:lvl1pPr algn="l">
              <a:defRPr sz="4000" b="1" i="0">
                <a:solidFill>
                  <a:schemeClr val="bg1"/>
                </a:solidFill>
                <a:latin typeface="Arial" panose="020B0604020202020204" pitchFamily="34" charset="0"/>
                <a:cs typeface="Arial" panose="020B0604020202020204" pitchFamily="34" charset="0"/>
              </a:defRPr>
            </a:lvl1pPr>
          </a:lstStyle>
          <a:p>
            <a:pPr lvl="0"/>
            <a:r>
              <a:rPr lang="en-US" dirty="0"/>
              <a:t>Single Line Title Here</a:t>
            </a:r>
          </a:p>
        </p:txBody>
      </p:sp>
      <p:cxnSp>
        <p:nvCxnSpPr>
          <p:cNvPr id="16" name="Straight Connector 15">
            <a:extLst>
              <a:ext uri="{FF2B5EF4-FFF2-40B4-BE49-F238E27FC236}">
                <a16:creationId xmlns:a16="http://schemas.microsoft.com/office/drawing/2014/main" xmlns="" id="{87F69DE6-F71B-D441-B24C-6419119B82AF}"/>
              </a:ext>
            </a:extLst>
          </p:cNvPr>
          <p:cNvCxnSpPr>
            <a:cxnSpLocks/>
          </p:cNvCxnSpPr>
          <p:nvPr userDrawn="1"/>
        </p:nvCxnSpPr>
        <p:spPr bwMode="white">
          <a:xfrm flipH="1">
            <a:off x="392897" y="3087443"/>
            <a:ext cx="2169460"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Text Placeholder 6">
            <a:extLst>
              <a:ext uri="{FF2B5EF4-FFF2-40B4-BE49-F238E27FC236}">
                <a16:creationId xmlns:a16="http://schemas.microsoft.com/office/drawing/2014/main" xmlns="" id="{1A4128D7-098B-8241-92AE-59B6A868927D}"/>
              </a:ext>
            </a:extLst>
          </p:cNvPr>
          <p:cNvSpPr>
            <a:spLocks noGrp="1"/>
          </p:cNvSpPr>
          <p:nvPr>
            <p:ph type="body" sz="quarter" idx="12" hasCustomPrompt="1"/>
          </p:nvPr>
        </p:nvSpPr>
        <p:spPr>
          <a:xfrm>
            <a:off x="414163" y="2452017"/>
            <a:ext cx="8327698" cy="406477"/>
          </a:xfrm>
        </p:spPr>
        <p:txBody>
          <a:bodyPr anchor="ctr" anchorCtr="0">
            <a:noAutofit/>
          </a:bodyPr>
          <a:lstStyle>
            <a:lvl1pPr marL="0" indent="0">
              <a:buFont typeface="Arial" panose="020B0604020202020204" pitchFamily="34" charset="0"/>
              <a:buNone/>
              <a:defRPr sz="2000">
                <a:solidFill>
                  <a:schemeClr val="bg1"/>
                </a:solidFill>
              </a:defRPr>
            </a:lvl1pPr>
            <a:lvl2pPr marL="0" indent="0">
              <a:buNone/>
              <a:defRPr>
                <a:solidFill>
                  <a:schemeClr val="bg2"/>
                </a:solidFill>
              </a:defRPr>
            </a:lvl2pPr>
            <a:lvl3pPr marL="228600" indent="0">
              <a:buNone/>
              <a:defRPr/>
            </a:lvl3pPr>
          </a:lstStyle>
          <a:p>
            <a:pPr lvl="0"/>
            <a:r>
              <a:rPr lang="en-US" dirty="0"/>
              <a:t>Speaker’s Full Name or Subtitle</a:t>
            </a:r>
          </a:p>
        </p:txBody>
      </p:sp>
      <p:sp>
        <p:nvSpPr>
          <p:cNvPr id="18" name="Text Placeholder 20">
            <a:extLst>
              <a:ext uri="{FF2B5EF4-FFF2-40B4-BE49-F238E27FC236}">
                <a16:creationId xmlns:a16="http://schemas.microsoft.com/office/drawing/2014/main" xmlns="" id="{7D1D9E52-6107-5745-AA3C-C0D5178E14A6}"/>
              </a:ext>
            </a:extLst>
          </p:cNvPr>
          <p:cNvSpPr>
            <a:spLocks noGrp="1"/>
          </p:cNvSpPr>
          <p:nvPr>
            <p:ph type="body" sz="quarter" idx="13" hasCustomPrompt="1"/>
          </p:nvPr>
        </p:nvSpPr>
        <p:spPr>
          <a:xfrm>
            <a:off x="414163" y="3206949"/>
            <a:ext cx="8324523" cy="254000"/>
          </a:xfrm>
        </p:spPr>
        <p:txBody>
          <a:bodyPr anchor="ctr" anchorCtr="0">
            <a:normAutofit/>
          </a:bodyPr>
          <a:lstStyle>
            <a:lvl1pPr>
              <a:defRPr sz="1600">
                <a:solidFill>
                  <a:schemeClr val="accent4"/>
                </a:solidFill>
              </a:defRPr>
            </a:lvl1pPr>
          </a:lstStyle>
          <a:p>
            <a:r>
              <a:rPr lang="en-US" dirty="0"/>
              <a:t>Speaker title and/or date</a:t>
            </a:r>
          </a:p>
        </p:txBody>
      </p:sp>
      <p:sp>
        <p:nvSpPr>
          <p:cNvPr id="19" name="Footer Placeholder 8">
            <a:extLst>
              <a:ext uri="{FF2B5EF4-FFF2-40B4-BE49-F238E27FC236}">
                <a16:creationId xmlns:a16="http://schemas.microsoft.com/office/drawing/2014/main" xmlns="" id="{9E44F99F-797E-744C-A7A6-9DCFEF3F8DD3}"/>
              </a:ext>
            </a:extLst>
          </p:cNvPr>
          <p:cNvSpPr>
            <a:spLocks noGrp="1"/>
          </p:cNvSpPr>
          <p:nvPr>
            <p:ph type="ftr" sz="quarter" idx="3"/>
          </p:nvPr>
        </p:nvSpPr>
        <p:spPr>
          <a:xfrm>
            <a:off x="381000" y="4695411"/>
            <a:ext cx="4572000" cy="187241"/>
          </a:xfrm>
          <a:prstGeom prst="rect">
            <a:avLst/>
          </a:prstGeom>
        </p:spPr>
        <p:txBody>
          <a:bodyPr vert="horz" lIns="0" tIns="0" rIns="0" bIns="0" rtlCol="0" anchor="b" anchorCtr="0"/>
          <a:lstStyle>
            <a:lvl1pPr algn="l">
              <a:defRPr sz="800">
                <a:solidFill>
                  <a:schemeClr val="bg2"/>
                </a:solidFill>
                <a:latin typeface="Arial" panose="020B0604020202020204" pitchFamily="34" charset="0"/>
                <a:cs typeface="Arial" panose="020B0604020202020204" pitchFamily="34" charset="0"/>
              </a:defRPr>
            </a:lvl1pPr>
            <a:lvl2pPr marL="0" indent="0">
              <a:defRPr sz="750"/>
            </a:lvl2pPr>
            <a:lvl3pPr marL="0" indent="0">
              <a:defRPr sz="750"/>
            </a:lvl3pPr>
            <a:lvl4pPr marL="0" indent="0">
              <a:defRPr sz="750"/>
            </a:lvl4pPr>
            <a:lvl5pPr marL="0" indent="0">
              <a:defRPr sz="750"/>
            </a:lvl5pPr>
            <a:lvl6pPr marL="0" indent="0">
              <a:defRPr sz="750"/>
            </a:lvl6pPr>
            <a:lvl7pPr marL="0" indent="0">
              <a:defRPr sz="750"/>
            </a:lvl7pPr>
            <a:lvl8pPr marL="0" indent="0">
              <a:defRPr sz="750"/>
            </a:lvl8pPr>
            <a:lvl9pPr marL="0" indent="0">
              <a:defRPr sz="750"/>
            </a:lvl9pPr>
          </a:lstStyle>
          <a:p>
            <a:r>
              <a:rPr lang="en-US"/>
              <a:t>© 2020 Cognizant</a:t>
            </a:r>
            <a:endParaRPr lang="en-US" dirty="0"/>
          </a:p>
        </p:txBody>
      </p:sp>
    </p:spTree>
    <p:extLst>
      <p:ext uri="{BB962C8B-B14F-4D97-AF65-F5344CB8AC3E}">
        <p14:creationId xmlns:p14="http://schemas.microsoft.com/office/powerpoint/2010/main" val="4158993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ue Gradient Cover Double + Client Logo_Double">
    <p:bg>
      <p:bgPr>
        <a:gradFill flip="none" rotWithShape="1">
          <a:gsLst>
            <a:gs pos="66000">
              <a:schemeClr val="accent1"/>
            </a:gs>
            <a:gs pos="0">
              <a:schemeClr val="accent3"/>
            </a:gs>
          </a:gsLst>
          <a:lin ang="13500000" scaled="1"/>
          <a:tileRect/>
        </a:gra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3A90430C-755F-CC48-B69D-C7B5FE5816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457" y="382876"/>
            <a:ext cx="2624563" cy="558418"/>
          </a:xfrm>
          <a:prstGeom prst="rect">
            <a:avLst/>
          </a:prstGeom>
        </p:spPr>
      </p:pic>
      <p:sp>
        <p:nvSpPr>
          <p:cNvPr id="23" name="Picture Placeholder 3">
            <a:extLst>
              <a:ext uri="{FF2B5EF4-FFF2-40B4-BE49-F238E27FC236}">
                <a16:creationId xmlns:a16="http://schemas.microsoft.com/office/drawing/2014/main" xmlns="" id="{2A8B2F9B-A651-3F4E-8B67-3E1B494E2A0B}"/>
              </a:ext>
            </a:extLst>
          </p:cNvPr>
          <p:cNvSpPr>
            <a:spLocks noGrp="1"/>
          </p:cNvSpPr>
          <p:nvPr>
            <p:ph type="pic" sz="quarter" idx="14" hasCustomPrompt="1"/>
          </p:nvPr>
        </p:nvSpPr>
        <p:spPr>
          <a:xfrm>
            <a:off x="3514013" y="306715"/>
            <a:ext cx="2777457" cy="614363"/>
          </a:xfrm>
          <a:noFill/>
        </p:spPr>
        <p:txBody>
          <a:bodyPr anchor="ctr" anchorCtr="0"/>
          <a:lstStyle>
            <a:lvl1pPr algn="ctr">
              <a:defRPr>
                <a:solidFill>
                  <a:schemeClr val="bg1"/>
                </a:solidFill>
              </a:defRPr>
            </a:lvl1pPr>
          </a:lstStyle>
          <a:p>
            <a:r>
              <a:rPr lang="en-US" dirty="0"/>
              <a:t>Insert Client or Partner Logo Here</a:t>
            </a:r>
          </a:p>
        </p:txBody>
      </p:sp>
      <p:sp>
        <p:nvSpPr>
          <p:cNvPr id="9" name="Title 1">
            <a:extLst>
              <a:ext uri="{FF2B5EF4-FFF2-40B4-BE49-F238E27FC236}">
                <a16:creationId xmlns:a16="http://schemas.microsoft.com/office/drawing/2014/main" xmlns="" id="{A7FD6EC7-574A-D447-8D14-F23F7EC6F819}"/>
              </a:ext>
            </a:extLst>
          </p:cNvPr>
          <p:cNvSpPr>
            <a:spLocks noGrp="1"/>
          </p:cNvSpPr>
          <p:nvPr>
            <p:ph type="ctrTitle" hasCustomPrompt="1"/>
          </p:nvPr>
        </p:nvSpPr>
        <p:spPr bwMode="white">
          <a:xfrm>
            <a:off x="414163" y="1561267"/>
            <a:ext cx="8348837" cy="1107996"/>
          </a:xfrm>
        </p:spPr>
        <p:txBody>
          <a:bodyPr wrap="square" anchor="ctr" anchorCtr="0">
            <a:spAutoFit/>
          </a:bodyPr>
          <a:lstStyle>
            <a:lvl1pPr algn="l">
              <a:defRPr sz="4000" b="1" i="0">
                <a:solidFill>
                  <a:schemeClr val="bg1"/>
                </a:solidFill>
                <a:latin typeface="Arial" panose="020B0604020202020204" pitchFamily="34" charset="0"/>
                <a:cs typeface="Arial" panose="020B0604020202020204" pitchFamily="34" charset="0"/>
              </a:defRPr>
            </a:lvl1pPr>
          </a:lstStyle>
          <a:p>
            <a:pPr lvl="0"/>
            <a:r>
              <a:rPr lang="en-US" dirty="0"/>
              <a:t>Double Line Title Here</a:t>
            </a:r>
            <a:br>
              <a:rPr lang="en-US" dirty="0"/>
            </a:br>
            <a:r>
              <a:rPr lang="en-US" dirty="0"/>
              <a:t>Double Line Title Here</a:t>
            </a:r>
          </a:p>
        </p:txBody>
      </p:sp>
      <p:cxnSp>
        <p:nvCxnSpPr>
          <p:cNvPr id="10" name="Straight Connector 9">
            <a:extLst>
              <a:ext uri="{FF2B5EF4-FFF2-40B4-BE49-F238E27FC236}">
                <a16:creationId xmlns:a16="http://schemas.microsoft.com/office/drawing/2014/main" xmlns="" id="{B21861E9-BDB1-744A-AB6C-6D5ABCB7AE12}"/>
              </a:ext>
            </a:extLst>
          </p:cNvPr>
          <p:cNvCxnSpPr>
            <a:cxnSpLocks/>
          </p:cNvCxnSpPr>
          <p:nvPr userDrawn="1"/>
        </p:nvCxnSpPr>
        <p:spPr bwMode="white">
          <a:xfrm flipH="1">
            <a:off x="392897" y="3365738"/>
            <a:ext cx="2169460"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xmlns="" id="{5BDD266F-DC19-6041-AB55-46A421EDB633}"/>
              </a:ext>
            </a:extLst>
          </p:cNvPr>
          <p:cNvSpPr>
            <a:spLocks noGrp="1"/>
          </p:cNvSpPr>
          <p:nvPr>
            <p:ph type="body" sz="quarter" idx="12" hasCustomPrompt="1"/>
          </p:nvPr>
        </p:nvSpPr>
        <p:spPr>
          <a:xfrm>
            <a:off x="414163" y="2730312"/>
            <a:ext cx="8327698" cy="406477"/>
          </a:xfrm>
        </p:spPr>
        <p:txBody>
          <a:bodyPr anchor="ctr" anchorCtr="0">
            <a:noAutofit/>
          </a:bodyPr>
          <a:lstStyle>
            <a:lvl1pPr marL="0" indent="0">
              <a:buFont typeface="Arial" panose="020B0604020202020204" pitchFamily="34" charset="0"/>
              <a:buNone/>
              <a:defRPr sz="2000">
                <a:solidFill>
                  <a:schemeClr val="bg1"/>
                </a:solidFill>
              </a:defRPr>
            </a:lvl1pPr>
            <a:lvl2pPr marL="0" indent="0">
              <a:buNone/>
              <a:defRPr>
                <a:solidFill>
                  <a:schemeClr val="bg2"/>
                </a:solidFill>
              </a:defRPr>
            </a:lvl2pPr>
            <a:lvl3pPr marL="228600" indent="0">
              <a:buNone/>
              <a:defRPr/>
            </a:lvl3pPr>
          </a:lstStyle>
          <a:p>
            <a:pPr lvl="0"/>
            <a:r>
              <a:rPr lang="en-US" dirty="0"/>
              <a:t>Speaker’s Full Name or Subtitle</a:t>
            </a:r>
          </a:p>
        </p:txBody>
      </p:sp>
      <p:sp>
        <p:nvSpPr>
          <p:cNvPr id="13" name="Text Placeholder 20">
            <a:extLst>
              <a:ext uri="{FF2B5EF4-FFF2-40B4-BE49-F238E27FC236}">
                <a16:creationId xmlns:a16="http://schemas.microsoft.com/office/drawing/2014/main" xmlns="" id="{04D6F6F8-C665-8C49-8B1B-AEE354F16BC4}"/>
              </a:ext>
            </a:extLst>
          </p:cNvPr>
          <p:cNvSpPr>
            <a:spLocks noGrp="1"/>
          </p:cNvSpPr>
          <p:nvPr>
            <p:ph type="body" sz="quarter" idx="13" hasCustomPrompt="1"/>
          </p:nvPr>
        </p:nvSpPr>
        <p:spPr>
          <a:xfrm>
            <a:off x="414163" y="3485244"/>
            <a:ext cx="8324523" cy="254000"/>
          </a:xfrm>
        </p:spPr>
        <p:txBody>
          <a:bodyPr anchor="ctr" anchorCtr="0">
            <a:normAutofit/>
          </a:bodyPr>
          <a:lstStyle>
            <a:lvl1pPr>
              <a:defRPr sz="1600">
                <a:solidFill>
                  <a:schemeClr val="accent4"/>
                </a:solidFill>
              </a:defRPr>
            </a:lvl1pPr>
          </a:lstStyle>
          <a:p>
            <a:r>
              <a:rPr lang="en-US" dirty="0"/>
              <a:t>Speaker title and/or date</a:t>
            </a:r>
          </a:p>
        </p:txBody>
      </p:sp>
      <p:sp>
        <p:nvSpPr>
          <p:cNvPr id="14" name="Footer Placeholder 8">
            <a:extLst>
              <a:ext uri="{FF2B5EF4-FFF2-40B4-BE49-F238E27FC236}">
                <a16:creationId xmlns:a16="http://schemas.microsoft.com/office/drawing/2014/main" xmlns="" id="{E6C5299D-07B1-D544-A185-7F1BEB9DFB57}"/>
              </a:ext>
            </a:extLst>
          </p:cNvPr>
          <p:cNvSpPr>
            <a:spLocks noGrp="1"/>
          </p:cNvSpPr>
          <p:nvPr>
            <p:ph type="ftr" sz="quarter" idx="3"/>
          </p:nvPr>
        </p:nvSpPr>
        <p:spPr>
          <a:xfrm>
            <a:off x="381000" y="4695411"/>
            <a:ext cx="4572000" cy="187241"/>
          </a:xfrm>
          <a:prstGeom prst="rect">
            <a:avLst/>
          </a:prstGeom>
        </p:spPr>
        <p:txBody>
          <a:bodyPr vert="horz" lIns="0" tIns="0" rIns="0" bIns="0" rtlCol="0" anchor="b" anchorCtr="0"/>
          <a:lstStyle>
            <a:lvl1pPr algn="l">
              <a:defRPr sz="800">
                <a:solidFill>
                  <a:schemeClr val="bg2"/>
                </a:solidFill>
                <a:latin typeface="Arial" panose="020B0604020202020204" pitchFamily="34" charset="0"/>
                <a:cs typeface="Arial" panose="020B0604020202020204" pitchFamily="34" charset="0"/>
              </a:defRPr>
            </a:lvl1pPr>
            <a:lvl2pPr marL="0" indent="0">
              <a:defRPr sz="750"/>
            </a:lvl2pPr>
            <a:lvl3pPr marL="0" indent="0">
              <a:defRPr sz="750"/>
            </a:lvl3pPr>
            <a:lvl4pPr marL="0" indent="0">
              <a:defRPr sz="750"/>
            </a:lvl4pPr>
            <a:lvl5pPr marL="0" indent="0">
              <a:defRPr sz="750"/>
            </a:lvl5pPr>
            <a:lvl6pPr marL="0" indent="0">
              <a:defRPr sz="750"/>
            </a:lvl6pPr>
            <a:lvl7pPr marL="0" indent="0">
              <a:defRPr sz="750"/>
            </a:lvl7pPr>
            <a:lvl8pPr marL="0" indent="0">
              <a:defRPr sz="750"/>
            </a:lvl8pPr>
            <a:lvl9pPr marL="0" indent="0">
              <a:defRPr sz="750"/>
            </a:lvl9pPr>
          </a:lstStyle>
          <a:p>
            <a:r>
              <a:rPr lang="en-US"/>
              <a:t>© 2020 Cognizant</a:t>
            </a:r>
            <a:endParaRPr lang="en-US" dirty="0"/>
          </a:p>
        </p:txBody>
      </p:sp>
    </p:spTree>
    <p:extLst>
      <p:ext uri="{BB962C8B-B14F-4D97-AF65-F5344CB8AC3E}">
        <p14:creationId xmlns:p14="http://schemas.microsoft.com/office/powerpoint/2010/main" val="1432204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in Layout_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C15AA5-70F9-0B45-8147-A29FFDCDCFC0}"/>
              </a:ext>
            </a:extLst>
          </p:cNvPr>
          <p:cNvSpPr>
            <a:spLocks noGrp="1"/>
          </p:cNvSpPr>
          <p:nvPr>
            <p:ph type="title"/>
          </p:nvPr>
        </p:nvSpPr>
        <p:spPr>
          <a:xfrm>
            <a:off x="384048" y="274321"/>
            <a:ext cx="8417052" cy="621030"/>
          </a:xfrm>
        </p:spPr>
        <p:txBody>
          <a:bodyPr wrap="none">
            <a:noAutofit/>
          </a:bodyPr>
          <a:lstStyle>
            <a:lvl1pPr>
              <a:defRPr sz="2400"/>
            </a:lvl1pPr>
          </a:lstStyle>
          <a:p>
            <a:r>
              <a:rPr lang="en-US" dirty="0"/>
              <a:t>Click to edit Master title style</a:t>
            </a:r>
          </a:p>
        </p:txBody>
      </p:sp>
      <p:sp>
        <p:nvSpPr>
          <p:cNvPr id="10" name="Content Placeholder 9">
            <a:extLst>
              <a:ext uri="{FF2B5EF4-FFF2-40B4-BE49-F238E27FC236}">
                <a16:creationId xmlns:a16="http://schemas.microsoft.com/office/drawing/2014/main" xmlns="" id="{C938DDBF-3A18-FC4C-9433-65FAE5265169}"/>
              </a:ext>
            </a:extLst>
          </p:cNvPr>
          <p:cNvSpPr>
            <a:spLocks noGrp="1"/>
          </p:cNvSpPr>
          <p:nvPr>
            <p:ph sz="quarter" idx="13"/>
          </p:nvPr>
        </p:nvSpPr>
        <p:spPr>
          <a:xfrm>
            <a:off x="381000" y="1162050"/>
            <a:ext cx="8417052" cy="3311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8">
            <a:extLst>
              <a:ext uri="{FF2B5EF4-FFF2-40B4-BE49-F238E27FC236}">
                <a16:creationId xmlns:a16="http://schemas.microsoft.com/office/drawing/2014/main" xmlns="" id="{8C855543-B1C8-B946-B60D-4C04E3A855E7}"/>
              </a:ext>
            </a:extLst>
          </p:cNvPr>
          <p:cNvSpPr>
            <a:spLocks noGrp="1"/>
          </p:cNvSpPr>
          <p:nvPr>
            <p:ph type="ftr" sz="quarter" idx="3"/>
          </p:nvPr>
        </p:nvSpPr>
        <p:spPr>
          <a:xfrm>
            <a:off x="660386" y="4695411"/>
            <a:ext cx="4572000" cy="187241"/>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vl2pPr marL="0" indent="0">
              <a:defRPr sz="750"/>
            </a:lvl2pPr>
            <a:lvl3pPr marL="0" indent="0">
              <a:defRPr sz="750"/>
            </a:lvl3pPr>
            <a:lvl4pPr marL="0" indent="0">
              <a:defRPr sz="750"/>
            </a:lvl4pPr>
            <a:lvl5pPr marL="0" indent="0">
              <a:defRPr sz="750"/>
            </a:lvl5pPr>
            <a:lvl6pPr marL="0" indent="0">
              <a:defRPr sz="750"/>
            </a:lvl6pPr>
            <a:lvl7pPr marL="0" indent="0">
              <a:defRPr sz="750"/>
            </a:lvl7pPr>
            <a:lvl8pPr marL="0" indent="0">
              <a:defRPr sz="750"/>
            </a:lvl8pPr>
            <a:lvl9pPr marL="0" indent="0">
              <a:defRPr sz="750"/>
            </a:lvl9pPr>
          </a:lstStyle>
          <a:p>
            <a:r>
              <a:rPr lang="en-US" dirty="0"/>
              <a:t>© 2020 Cognizant</a:t>
            </a:r>
          </a:p>
        </p:txBody>
      </p:sp>
      <p:sp>
        <p:nvSpPr>
          <p:cNvPr id="9" name="Slide Number Placeholder 9">
            <a:extLst>
              <a:ext uri="{FF2B5EF4-FFF2-40B4-BE49-F238E27FC236}">
                <a16:creationId xmlns:a16="http://schemas.microsoft.com/office/drawing/2014/main" xmlns="" id="{740C1DF7-CAE5-ED40-B1C3-1FB1E0F74AA4}"/>
              </a:ext>
            </a:extLst>
          </p:cNvPr>
          <p:cNvSpPr>
            <a:spLocks noGrp="1"/>
          </p:cNvSpPr>
          <p:nvPr>
            <p:ph type="sldNum" sz="quarter" idx="4"/>
          </p:nvPr>
        </p:nvSpPr>
        <p:spPr>
          <a:xfrm>
            <a:off x="385100" y="4759541"/>
            <a:ext cx="228600" cy="123111"/>
          </a:xfrm>
          <a:prstGeom prst="rect">
            <a:avLst/>
          </a:prstGeom>
        </p:spPr>
        <p:txBody>
          <a:bodyPr vert="horz" lIns="0" tIns="0" rIns="0" bIns="0" rtlCol="0" anchor="b" anchorCtr="0">
            <a:spAutoFit/>
          </a:bodyPr>
          <a:lstStyle>
            <a:lvl1pPr algn="l">
              <a:defRPr sz="800" b="1">
                <a:solidFill>
                  <a:schemeClr val="tx1"/>
                </a:solidFill>
                <a:latin typeface="Arial" panose="020B0604020202020204" pitchFamily="34" charset="0"/>
                <a:cs typeface="Arial" panose="020B0604020202020204" pitchFamily="34" charset="0"/>
              </a:defRPr>
            </a:lvl1pPr>
          </a:lstStyle>
          <a:p>
            <a:fld id="{2EFEF571-C9B4-4D92-A7F7-315B894862A8}" type="slidenum">
              <a:rPr lang="en-US" smtClean="0"/>
              <a:pPr/>
              <a:t>‹#›</a:t>
            </a:fld>
            <a:endParaRPr lang="en-US" dirty="0"/>
          </a:p>
        </p:txBody>
      </p:sp>
    </p:spTree>
    <p:extLst>
      <p:ext uri="{BB962C8B-B14F-4D97-AF65-F5344CB8AC3E}">
        <p14:creationId xmlns:p14="http://schemas.microsoft.com/office/powerpoint/2010/main" val="1162670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C15AA5-70F9-0B45-8147-A29FFDCDCFC0}"/>
              </a:ext>
            </a:extLst>
          </p:cNvPr>
          <p:cNvSpPr>
            <a:spLocks noGrp="1"/>
          </p:cNvSpPr>
          <p:nvPr>
            <p:ph type="title"/>
          </p:nvPr>
        </p:nvSpPr>
        <p:spPr>
          <a:xfrm>
            <a:off x="384048" y="274321"/>
            <a:ext cx="8417052" cy="621030"/>
          </a:xfrm>
        </p:spPr>
        <p:txBody>
          <a:bodyPr wrap="none">
            <a:noAutofit/>
          </a:bodyPr>
          <a:lstStyle>
            <a:lvl1pPr>
              <a:defRPr sz="2400"/>
            </a:lvl1pPr>
          </a:lstStyle>
          <a:p>
            <a:r>
              <a:rPr lang="en-US" dirty="0"/>
              <a:t>Click to edit Master title style</a:t>
            </a:r>
          </a:p>
        </p:txBody>
      </p:sp>
      <p:sp>
        <p:nvSpPr>
          <p:cNvPr id="8" name="Footer Placeholder 8">
            <a:extLst>
              <a:ext uri="{FF2B5EF4-FFF2-40B4-BE49-F238E27FC236}">
                <a16:creationId xmlns:a16="http://schemas.microsoft.com/office/drawing/2014/main" xmlns="" id="{8C855543-B1C8-B946-B60D-4C04E3A855E7}"/>
              </a:ext>
            </a:extLst>
          </p:cNvPr>
          <p:cNvSpPr>
            <a:spLocks noGrp="1"/>
          </p:cNvSpPr>
          <p:nvPr>
            <p:ph type="ftr" sz="quarter" idx="3"/>
          </p:nvPr>
        </p:nvSpPr>
        <p:spPr>
          <a:xfrm>
            <a:off x="660386" y="4695411"/>
            <a:ext cx="4572000" cy="187241"/>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vl2pPr marL="0" indent="0">
              <a:defRPr sz="750"/>
            </a:lvl2pPr>
            <a:lvl3pPr marL="0" indent="0">
              <a:defRPr sz="750"/>
            </a:lvl3pPr>
            <a:lvl4pPr marL="0" indent="0">
              <a:defRPr sz="750"/>
            </a:lvl4pPr>
            <a:lvl5pPr marL="0" indent="0">
              <a:defRPr sz="750"/>
            </a:lvl5pPr>
            <a:lvl6pPr marL="0" indent="0">
              <a:defRPr sz="750"/>
            </a:lvl6pPr>
            <a:lvl7pPr marL="0" indent="0">
              <a:defRPr sz="750"/>
            </a:lvl7pPr>
            <a:lvl8pPr marL="0" indent="0">
              <a:defRPr sz="750"/>
            </a:lvl8pPr>
            <a:lvl9pPr marL="0" indent="0">
              <a:defRPr sz="750"/>
            </a:lvl9pPr>
          </a:lstStyle>
          <a:p>
            <a:r>
              <a:rPr lang="en-US" dirty="0"/>
              <a:t>© 2020 Cognizant</a:t>
            </a:r>
          </a:p>
        </p:txBody>
      </p:sp>
      <p:sp>
        <p:nvSpPr>
          <p:cNvPr id="9" name="Slide Number Placeholder 9">
            <a:extLst>
              <a:ext uri="{FF2B5EF4-FFF2-40B4-BE49-F238E27FC236}">
                <a16:creationId xmlns:a16="http://schemas.microsoft.com/office/drawing/2014/main" xmlns="" id="{740C1DF7-CAE5-ED40-B1C3-1FB1E0F74AA4}"/>
              </a:ext>
            </a:extLst>
          </p:cNvPr>
          <p:cNvSpPr>
            <a:spLocks noGrp="1"/>
          </p:cNvSpPr>
          <p:nvPr>
            <p:ph type="sldNum" sz="quarter" idx="4"/>
          </p:nvPr>
        </p:nvSpPr>
        <p:spPr>
          <a:xfrm>
            <a:off x="385100" y="4759541"/>
            <a:ext cx="228600" cy="123111"/>
          </a:xfrm>
          <a:prstGeom prst="rect">
            <a:avLst/>
          </a:prstGeom>
        </p:spPr>
        <p:txBody>
          <a:bodyPr vert="horz" lIns="0" tIns="0" rIns="0" bIns="0" rtlCol="0" anchor="b" anchorCtr="0">
            <a:spAutoFit/>
          </a:bodyPr>
          <a:lstStyle>
            <a:lvl1pPr algn="l">
              <a:defRPr sz="800" b="1">
                <a:solidFill>
                  <a:schemeClr val="tx1"/>
                </a:solidFill>
                <a:latin typeface="Arial" panose="020B0604020202020204" pitchFamily="34" charset="0"/>
                <a:cs typeface="Arial" panose="020B0604020202020204" pitchFamily="34" charset="0"/>
              </a:defRPr>
            </a:lvl1pPr>
          </a:lstStyle>
          <a:p>
            <a:fld id="{2EFEF571-C9B4-4D92-A7F7-315B894862A8}" type="slidenum">
              <a:rPr lang="en-US" smtClean="0"/>
              <a:pPr/>
              <a:t>‹#›</a:t>
            </a:fld>
            <a:endParaRPr lang="en-US" dirty="0"/>
          </a:p>
        </p:txBody>
      </p:sp>
      <p:sp>
        <p:nvSpPr>
          <p:cNvPr id="11" name="Content Placeholder 2">
            <a:extLst>
              <a:ext uri="{FF2B5EF4-FFF2-40B4-BE49-F238E27FC236}">
                <a16:creationId xmlns:a16="http://schemas.microsoft.com/office/drawing/2014/main" xmlns="" id="{97462C10-2E2B-9246-8923-A71FA9D87C88}"/>
              </a:ext>
            </a:extLst>
          </p:cNvPr>
          <p:cNvSpPr>
            <a:spLocks noGrp="1"/>
          </p:cNvSpPr>
          <p:nvPr>
            <p:ph idx="1"/>
          </p:nvPr>
        </p:nvSpPr>
        <p:spPr>
          <a:xfrm>
            <a:off x="384048" y="1162050"/>
            <a:ext cx="4030790" cy="3319272"/>
          </a:xfrm>
        </p:spPr>
        <p:txBody>
          <a:bodyPr/>
          <a:lstStyle>
            <a:lvl1pPr>
              <a:defRPr sz="1800">
                <a:solidFill>
                  <a:schemeClr val="tx2">
                    <a:lumMod val="75000"/>
                    <a:lumOff val="25000"/>
                  </a:schemeClr>
                </a:solidFill>
                <a:latin typeface="Arial" panose="020B0604020202020204" pitchFamily="34" charset="0"/>
                <a:cs typeface="Arial" panose="020B0604020202020204" pitchFamily="34" charset="0"/>
              </a:defRPr>
            </a:lvl1pPr>
            <a:lvl2pPr>
              <a:defRPr>
                <a:solidFill>
                  <a:schemeClr val="tx2">
                    <a:lumMod val="75000"/>
                    <a:lumOff val="25000"/>
                  </a:schemeClr>
                </a:solidFill>
                <a:latin typeface="Arial" panose="020B0604020202020204" pitchFamily="34" charset="0"/>
                <a:cs typeface="Arial" panose="020B0604020202020204" pitchFamily="34" charset="0"/>
              </a:defRPr>
            </a:lvl2pPr>
            <a:lvl3pPr>
              <a:defRPr>
                <a:solidFill>
                  <a:schemeClr val="tx2">
                    <a:lumMod val="75000"/>
                    <a:lumOff val="25000"/>
                  </a:schemeClr>
                </a:solidFill>
                <a:latin typeface="Arial" panose="020B0604020202020204" pitchFamily="34" charset="0"/>
                <a:cs typeface="Arial" panose="020B0604020202020204" pitchFamily="34" charset="0"/>
              </a:defRPr>
            </a:lvl3pPr>
            <a:lvl4pPr>
              <a:defRPr>
                <a:solidFill>
                  <a:schemeClr val="tx2">
                    <a:lumMod val="75000"/>
                    <a:lumOff val="25000"/>
                  </a:schemeClr>
                </a:solidFill>
                <a:latin typeface="Arial" panose="020B0604020202020204" pitchFamily="34" charset="0"/>
                <a:cs typeface="Arial" panose="020B0604020202020204" pitchFamily="34" charset="0"/>
              </a:defRPr>
            </a:lvl4pPr>
            <a:lvl5pPr>
              <a:defRPr>
                <a:solidFill>
                  <a:schemeClr val="tx2">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xmlns="" id="{F7DE6069-021D-AC40-B1ED-C63CD3B48D1C}"/>
              </a:ext>
            </a:extLst>
          </p:cNvPr>
          <p:cNvSpPr>
            <a:spLocks noGrp="1"/>
          </p:cNvSpPr>
          <p:nvPr>
            <p:ph idx="13"/>
          </p:nvPr>
        </p:nvSpPr>
        <p:spPr>
          <a:xfrm>
            <a:off x="4733286" y="1162050"/>
            <a:ext cx="4030790" cy="3319272"/>
          </a:xfrm>
        </p:spPr>
        <p:txBody>
          <a:bodyPr/>
          <a:lstStyle>
            <a:lvl1pPr>
              <a:defRPr sz="1800">
                <a:solidFill>
                  <a:schemeClr val="tx2">
                    <a:lumMod val="75000"/>
                    <a:lumOff val="25000"/>
                  </a:schemeClr>
                </a:solidFill>
                <a:latin typeface="Arial" panose="020B0604020202020204" pitchFamily="34" charset="0"/>
                <a:cs typeface="Arial" panose="020B0604020202020204" pitchFamily="34" charset="0"/>
              </a:defRPr>
            </a:lvl1pPr>
            <a:lvl2pPr>
              <a:defRPr>
                <a:solidFill>
                  <a:schemeClr val="tx2">
                    <a:lumMod val="75000"/>
                    <a:lumOff val="25000"/>
                  </a:schemeClr>
                </a:solidFill>
                <a:latin typeface="Arial" panose="020B0604020202020204" pitchFamily="34" charset="0"/>
                <a:cs typeface="Arial" panose="020B0604020202020204" pitchFamily="34" charset="0"/>
              </a:defRPr>
            </a:lvl2pPr>
            <a:lvl3pPr>
              <a:defRPr>
                <a:solidFill>
                  <a:schemeClr val="tx2">
                    <a:lumMod val="75000"/>
                    <a:lumOff val="25000"/>
                  </a:schemeClr>
                </a:solidFill>
                <a:latin typeface="Arial" panose="020B0604020202020204" pitchFamily="34" charset="0"/>
                <a:cs typeface="Arial" panose="020B0604020202020204" pitchFamily="34" charset="0"/>
              </a:defRPr>
            </a:lvl3pPr>
            <a:lvl4pPr>
              <a:defRPr>
                <a:solidFill>
                  <a:schemeClr val="tx2">
                    <a:lumMod val="75000"/>
                    <a:lumOff val="25000"/>
                  </a:schemeClr>
                </a:solidFill>
                <a:latin typeface="Arial" panose="020B0604020202020204" pitchFamily="34" charset="0"/>
                <a:cs typeface="Arial" panose="020B0604020202020204" pitchFamily="34" charset="0"/>
              </a:defRPr>
            </a:lvl4pPr>
            <a:lvl5pPr>
              <a:defRPr>
                <a:solidFill>
                  <a:schemeClr val="tx2">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0582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C15AA5-70F9-0B45-8147-A29FFDCDCFC0}"/>
              </a:ext>
            </a:extLst>
          </p:cNvPr>
          <p:cNvSpPr>
            <a:spLocks noGrp="1"/>
          </p:cNvSpPr>
          <p:nvPr>
            <p:ph type="title"/>
          </p:nvPr>
        </p:nvSpPr>
        <p:spPr>
          <a:xfrm>
            <a:off x="384048" y="274321"/>
            <a:ext cx="8417052" cy="621030"/>
          </a:xfrm>
        </p:spPr>
        <p:txBody>
          <a:bodyPr wrap="none">
            <a:noAutofit/>
          </a:bodyPr>
          <a:lstStyle>
            <a:lvl1pPr>
              <a:defRPr sz="2400"/>
            </a:lvl1pPr>
          </a:lstStyle>
          <a:p>
            <a:r>
              <a:rPr lang="en-US" dirty="0"/>
              <a:t>Click to edit Master title style</a:t>
            </a:r>
          </a:p>
        </p:txBody>
      </p:sp>
      <p:sp>
        <p:nvSpPr>
          <p:cNvPr id="8" name="Footer Placeholder 8">
            <a:extLst>
              <a:ext uri="{FF2B5EF4-FFF2-40B4-BE49-F238E27FC236}">
                <a16:creationId xmlns:a16="http://schemas.microsoft.com/office/drawing/2014/main" xmlns="" id="{8C855543-B1C8-B946-B60D-4C04E3A855E7}"/>
              </a:ext>
            </a:extLst>
          </p:cNvPr>
          <p:cNvSpPr>
            <a:spLocks noGrp="1"/>
          </p:cNvSpPr>
          <p:nvPr>
            <p:ph type="ftr" sz="quarter" idx="3"/>
          </p:nvPr>
        </p:nvSpPr>
        <p:spPr>
          <a:xfrm>
            <a:off x="660386" y="4695411"/>
            <a:ext cx="4572000" cy="187241"/>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vl2pPr marL="0" indent="0">
              <a:defRPr sz="750"/>
            </a:lvl2pPr>
            <a:lvl3pPr marL="0" indent="0">
              <a:defRPr sz="750"/>
            </a:lvl3pPr>
            <a:lvl4pPr marL="0" indent="0">
              <a:defRPr sz="750"/>
            </a:lvl4pPr>
            <a:lvl5pPr marL="0" indent="0">
              <a:defRPr sz="750"/>
            </a:lvl5pPr>
            <a:lvl6pPr marL="0" indent="0">
              <a:defRPr sz="750"/>
            </a:lvl6pPr>
            <a:lvl7pPr marL="0" indent="0">
              <a:defRPr sz="750"/>
            </a:lvl7pPr>
            <a:lvl8pPr marL="0" indent="0">
              <a:defRPr sz="750"/>
            </a:lvl8pPr>
            <a:lvl9pPr marL="0" indent="0">
              <a:defRPr sz="750"/>
            </a:lvl9pPr>
          </a:lstStyle>
          <a:p>
            <a:r>
              <a:rPr lang="en-US" dirty="0"/>
              <a:t>© 2020 Cognizant</a:t>
            </a:r>
          </a:p>
        </p:txBody>
      </p:sp>
      <p:sp>
        <p:nvSpPr>
          <p:cNvPr id="9" name="Slide Number Placeholder 9">
            <a:extLst>
              <a:ext uri="{FF2B5EF4-FFF2-40B4-BE49-F238E27FC236}">
                <a16:creationId xmlns:a16="http://schemas.microsoft.com/office/drawing/2014/main" xmlns="" id="{740C1DF7-CAE5-ED40-B1C3-1FB1E0F74AA4}"/>
              </a:ext>
            </a:extLst>
          </p:cNvPr>
          <p:cNvSpPr>
            <a:spLocks noGrp="1"/>
          </p:cNvSpPr>
          <p:nvPr>
            <p:ph type="sldNum" sz="quarter" idx="4"/>
          </p:nvPr>
        </p:nvSpPr>
        <p:spPr>
          <a:xfrm>
            <a:off x="385100" y="4759541"/>
            <a:ext cx="228600" cy="123111"/>
          </a:xfrm>
          <a:prstGeom prst="rect">
            <a:avLst/>
          </a:prstGeom>
        </p:spPr>
        <p:txBody>
          <a:bodyPr vert="horz" lIns="0" tIns="0" rIns="0" bIns="0" rtlCol="0" anchor="b" anchorCtr="0">
            <a:spAutoFit/>
          </a:bodyPr>
          <a:lstStyle>
            <a:lvl1pPr algn="l">
              <a:defRPr sz="800" b="1">
                <a:solidFill>
                  <a:schemeClr val="tx1"/>
                </a:solidFill>
                <a:latin typeface="Arial" panose="020B0604020202020204" pitchFamily="34" charset="0"/>
                <a:cs typeface="Arial" panose="020B0604020202020204" pitchFamily="34" charset="0"/>
              </a:defRPr>
            </a:lvl1pPr>
          </a:lstStyle>
          <a:p>
            <a:fld id="{2EFEF571-C9B4-4D92-A7F7-315B894862A8}" type="slidenum">
              <a:rPr lang="en-US" smtClean="0"/>
              <a:pPr/>
              <a:t>‹#›</a:t>
            </a:fld>
            <a:endParaRPr lang="en-US" dirty="0"/>
          </a:p>
        </p:txBody>
      </p:sp>
      <p:sp>
        <p:nvSpPr>
          <p:cNvPr id="7" name="Content Placeholder 2">
            <a:extLst>
              <a:ext uri="{FF2B5EF4-FFF2-40B4-BE49-F238E27FC236}">
                <a16:creationId xmlns:a16="http://schemas.microsoft.com/office/drawing/2014/main" xmlns="" id="{B5626B74-7C61-A145-BD70-21148590E430}"/>
              </a:ext>
            </a:extLst>
          </p:cNvPr>
          <p:cNvSpPr>
            <a:spLocks noGrp="1"/>
          </p:cNvSpPr>
          <p:nvPr>
            <p:ph sz="half" idx="1"/>
          </p:nvPr>
        </p:nvSpPr>
        <p:spPr>
          <a:xfrm>
            <a:off x="384048" y="1162050"/>
            <a:ext cx="2688336" cy="331927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xmlns="" id="{0D149372-F04D-CC48-8B4F-76F0320F37B7}"/>
              </a:ext>
            </a:extLst>
          </p:cNvPr>
          <p:cNvSpPr>
            <a:spLocks noGrp="1"/>
          </p:cNvSpPr>
          <p:nvPr>
            <p:ph sz="half" idx="2"/>
          </p:nvPr>
        </p:nvSpPr>
        <p:spPr>
          <a:xfrm>
            <a:off x="3232404" y="1162050"/>
            <a:ext cx="2688336" cy="33192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xmlns="" id="{6548ADF5-6624-B449-B0AB-E8FDF55A3B8B}"/>
              </a:ext>
            </a:extLst>
          </p:cNvPr>
          <p:cNvSpPr>
            <a:spLocks noGrp="1"/>
          </p:cNvSpPr>
          <p:nvPr>
            <p:ph sz="half" idx="13"/>
          </p:nvPr>
        </p:nvSpPr>
        <p:spPr>
          <a:xfrm>
            <a:off x="6080760" y="1162050"/>
            <a:ext cx="2688336" cy="33192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5396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DC19695-391B-DA44-A38A-0745805811B8}"/>
              </a:ext>
            </a:extLst>
          </p:cNvPr>
          <p:cNvSpPr/>
          <p:nvPr userDrawn="1"/>
        </p:nvSpPr>
        <p:spPr>
          <a:xfrm>
            <a:off x="0" y="0"/>
            <a:ext cx="9144000" cy="5143500"/>
          </a:xfrm>
          <a:prstGeom prst="rect">
            <a:avLst/>
          </a:prstGeom>
          <a:gradFill flip="none" rotWithShape="1">
            <a:gsLst>
              <a:gs pos="65000">
                <a:schemeClr val="accent1"/>
              </a:gs>
              <a:gs pos="0">
                <a:schemeClr val="accent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7C15AA5-70F9-0B45-8147-A29FFDCDCFC0}"/>
              </a:ext>
            </a:extLst>
          </p:cNvPr>
          <p:cNvSpPr>
            <a:spLocks noGrp="1"/>
          </p:cNvSpPr>
          <p:nvPr>
            <p:ph type="title"/>
          </p:nvPr>
        </p:nvSpPr>
        <p:spPr>
          <a:xfrm>
            <a:off x="384048" y="274321"/>
            <a:ext cx="8378952" cy="621030"/>
          </a:xfrm>
        </p:spPr>
        <p:txBody>
          <a:bodyPr wrap="none">
            <a:noAutofit/>
          </a:bodyPr>
          <a:lstStyle>
            <a:lvl1pPr>
              <a:defRPr sz="2400">
                <a:solidFill>
                  <a:schemeClr val="bg1"/>
                </a:solidFill>
              </a:defRPr>
            </a:lvl1pPr>
          </a:lstStyle>
          <a:p>
            <a:r>
              <a:rPr lang="en-US" dirty="0"/>
              <a:t>Click to edit Master title style</a:t>
            </a:r>
          </a:p>
        </p:txBody>
      </p:sp>
      <p:sp>
        <p:nvSpPr>
          <p:cNvPr id="8" name="Footer Placeholder 8">
            <a:extLst>
              <a:ext uri="{FF2B5EF4-FFF2-40B4-BE49-F238E27FC236}">
                <a16:creationId xmlns:a16="http://schemas.microsoft.com/office/drawing/2014/main" xmlns="" id="{8C855543-B1C8-B946-B60D-4C04E3A855E7}"/>
              </a:ext>
            </a:extLst>
          </p:cNvPr>
          <p:cNvSpPr>
            <a:spLocks noGrp="1"/>
          </p:cNvSpPr>
          <p:nvPr>
            <p:ph type="ftr" sz="quarter" idx="3"/>
          </p:nvPr>
        </p:nvSpPr>
        <p:spPr>
          <a:xfrm>
            <a:off x="660386" y="4695411"/>
            <a:ext cx="4572000" cy="187241"/>
          </a:xfrm>
          <a:prstGeom prst="rect">
            <a:avLst/>
          </a:prstGeom>
        </p:spPr>
        <p:txBody>
          <a:bodyPr vert="horz" lIns="0" tIns="0" rIns="0" bIns="0" rtlCol="0" anchor="b" anchorCtr="0"/>
          <a:lstStyle>
            <a:lvl1pPr algn="l">
              <a:defRPr sz="800">
                <a:solidFill>
                  <a:schemeClr val="bg1"/>
                </a:solidFill>
                <a:latin typeface="Arial" panose="020B0604020202020204" pitchFamily="34" charset="0"/>
                <a:cs typeface="Arial" panose="020B0604020202020204" pitchFamily="34" charset="0"/>
              </a:defRPr>
            </a:lvl1pPr>
            <a:lvl2pPr marL="0" indent="0">
              <a:defRPr sz="750"/>
            </a:lvl2pPr>
            <a:lvl3pPr marL="0" indent="0">
              <a:defRPr sz="750"/>
            </a:lvl3pPr>
            <a:lvl4pPr marL="0" indent="0">
              <a:defRPr sz="750"/>
            </a:lvl4pPr>
            <a:lvl5pPr marL="0" indent="0">
              <a:defRPr sz="750"/>
            </a:lvl5pPr>
            <a:lvl6pPr marL="0" indent="0">
              <a:defRPr sz="750"/>
            </a:lvl6pPr>
            <a:lvl7pPr marL="0" indent="0">
              <a:defRPr sz="750"/>
            </a:lvl7pPr>
            <a:lvl8pPr marL="0" indent="0">
              <a:defRPr sz="750"/>
            </a:lvl8pPr>
            <a:lvl9pPr marL="0" indent="0">
              <a:defRPr sz="750"/>
            </a:lvl9pPr>
          </a:lstStyle>
          <a:p>
            <a:r>
              <a:rPr lang="en-US" dirty="0"/>
              <a:t>© 2020 Cognizant</a:t>
            </a:r>
          </a:p>
        </p:txBody>
      </p:sp>
      <p:sp>
        <p:nvSpPr>
          <p:cNvPr id="9" name="Slide Number Placeholder 9">
            <a:extLst>
              <a:ext uri="{FF2B5EF4-FFF2-40B4-BE49-F238E27FC236}">
                <a16:creationId xmlns:a16="http://schemas.microsoft.com/office/drawing/2014/main" xmlns="" id="{740C1DF7-CAE5-ED40-B1C3-1FB1E0F74AA4}"/>
              </a:ext>
            </a:extLst>
          </p:cNvPr>
          <p:cNvSpPr>
            <a:spLocks noGrp="1"/>
          </p:cNvSpPr>
          <p:nvPr>
            <p:ph type="sldNum" sz="quarter" idx="4"/>
          </p:nvPr>
        </p:nvSpPr>
        <p:spPr>
          <a:xfrm>
            <a:off x="385100" y="4759541"/>
            <a:ext cx="228600" cy="123111"/>
          </a:xfrm>
          <a:prstGeom prst="rect">
            <a:avLst/>
          </a:prstGeom>
        </p:spPr>
        <p:txBody>
          <a:bodyPr vert="horz" lIns="0" tIns="0" rIns="0" bIns="0" rtlCol="0" anchor="b" anchorCtr="0">
            <a:spAutoFit/>
          </a:bodyPr>
          <a:lstStyle>
            <a:lvl1pPr algn="l">
              <a:defRPr sz="800" b="1">
                <a:solidFill>
                  <a:schemeClr val="bg1"/>
                </a:solidFill>
                <a:latin typeface="Arial" panose="020B0604020202020204" pitchFamily="34" charset="0"/>
                <a:cs typeface="Arial" panose="020B0604020202020204" pitchFamily="34" charset="0"/>
              </a:defRPr>
            </a:lvl1pPr>
          </a:lstStyle>
          <a:p>
            <a:fld id="{2EFEF571-C9B4-4D92-A7F7-315B894862A8}" type="slidenum">
              <a:rPr lang="en-US" smtClean="0"/>
              <a:pPr/>
              <a:t>‹#›</a:t>
            </a:fld>
            <a:endParaRPr lang="en-US" dirty="0"/>
          </a:p>
        </p:txBody>
      </p:sp>
      <p:pic>
        <p:nvPicPr>
          <p:cNvPr id="15" name="Picture 14">
            <a:extLst>
              <a:ext uri="{FF2B5EF4-FFF2-40B4-BE49-F238E27FC236}">
                <a16:creationId xmlns:a16="http://schemas.microsoft.com/office/drawing/2014/main" xmlns="" id="{F70F4A04-9F09-BC4C-BCD8-015E0BC087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7734300" y="4751509"/>
            <a:ext cx="1029775" cy="221011"/>
          </a:xfrm>
          <a:prstGeom prst="rect">
            <a:avLst/>
          </a:prstGeom>
        </p:spPr>
      </p:pic>
      <p:sp>
        <p:nvSpPr>
          <p:cNvPr id="18" name="Content Placeholder 2">
            <a:extLst>
              <a:ext uri="{FF2B5EF4-FFF2-40B4-BE49-F238E27FC236}">
                <a16:creationId xmlns:a16="http://schemas.microsoft.com/office/drawing/2014/main" xmlns="" id="{FAEC6B79-D329-DE46-B777-F072288C8C0F}"/>
              </a:ext>
            </a:extLst>
          </p:cNvPr>
          <p:cNvSpPr>
            <a:spLocks noGrp="1"/>
          </p:cNvSpPr>
          <p:nvPr>
            <p:ph idx="1" hasCustomPrompt="1"/>
          </p:nvPr>
        </p:nvSpPr>
        <p:spPr>
          <a:xfrm>
            <a:off x="377952" y="1111401"/>
            <a:ext cx="8385048" cy="3319272"/>
          </a:xfrm>
          <a:prstGeom prst="rect">
            <a:avLst/>
          </a:prstGeom>
        </p:spPr>
        <p:txBody>
          <a:bodyPr vert="horz" lIns="0" tIns="0" rIns="0" bIns="0" rtlCol="0">
            <a:normAutofit/>
          </a:bodyPr>
          <a:lstStyle>
            <a:lvl1pPr marL="283464" indent="-283464">
              <a:buFont typeface="+mj-lt"/>
              <a:buAutoNum type="arabicPeriod"/>
              <a:defRPr>
                <a:solidFill>
                  <a:schemeClr val="bg1"/>
                </a:solidFill>
              </a:defRPr>
            </a:lvl1pPr>
            <a:lvl2pPr marL="0" indent="0">
              <a:buNone/>
              <a:defRPr lang="en-US" sz="1400" baseline="0" noProof="0" dirty="0">
                <a:solidFill>
                  <a:schemeClr val="bg1"/>
                </a:solidFill>
              </a:defRPr>
            </a:lvl2pPr>
            <a:lvl3pPr marL="0" indent="0">
              <a:spcBef>
                <a:spcPts val="600"/>
              </a:spcBef>
              <a:buNone/>
              <a:defRPr sz="1400">
                <a:solidFill>
                  <a:schemeClr val="bg1"/>
                </a:solidFill>
              </a:defRPr>
            </a:lvl3pPr>
            <a:lvl4pPr marL="0" indent="0">
              <a:spcBef>
                <a:spcPts val="600"/>
              </a:spcBef>
              <a:buNone/>
              <a:defRPr sz="1400">
                <a:solidFill>
                  <a:schemeClr val="bg1"/>
                </a:solidFill>
              </a:defRPr>
            </a:lvl4pPr>
            <a:lvl5pPr marL="0" indent="0">
              <a:spcBef>
                <a:spcPts val="600"/>
              </a:spcBef>
              <a:buNone/>
              <a:defRPr sz="1400">
                <a:solidFill>
                  <a:schemeClr val="bg1"/>
                </a:solidFill>
              </a:defRPr>
            </a:lvl5pPr>
            <a:lvl6pPr marL="0" indent="0">
              <a:lnSpc>
                <a:spcPct val="100000"/>
              </a:lnSpc>
              <a:spcBef>
                <a:spcPts val="600"/>
              </a:spcBef>
              <a:buNone/>
              <a:defRPr sz="1400">
                <a:solidFill>
                  <a:schemeClr val="bg1"/>
                </a:solidFill>
              </a:defRPr>
            </a:lvl6pPr>
            <a:lvl7pPr marL="0" indent="0">
              <a:spcBef>
                <a:spcPts val="600"/>
              </a:spcBef>
              <a:buNone/>
              <a:defRPr sz="1400">
                <a:solidFill>
                  <a:schemeClr val="bg1"/>
                </a:solidFill>
              </a:defRPr>
            </a:lvl7pPr>
            <a:lvl8pPr marL="0" indent="0">
              <a:lnSpc>
                <a:spcPct val="100000"/>
              </a:lnSpc>
              <a:spcBef>
                <a:spcPts val="600"/>
              </a:spcBef>
              <a:buNone/>
              <a:defRPr sz="1400">
                <a:solidFill>
                  <a:schemeClr val="bg1"/>
                </a:solidFill>
              </a:defRPr>
            </a:lvl8pPr>
            <a:lvl9pPr marL="0" indent="0">
              <a:lnSpc>
                <a:spcPct val="100000"/>
              </a:lnSpc>
              <a:spcBef>
                <a:spcPts val="600"/>
              </a:spcBef>
              <a:buNone/>
              <a:defRPr sz="1400">
                <a:solidFill>
                  <a:schemeClr val="bg1"/>
                </a:solidFill>
              </a:defRPr>
            </a:lvl9pPr>
          </a:lstStyle>
          <a:p>
            <a:pPr lvl="0"/>
            <a:r>
              <a:rPr lang="en-US" dirty="0"/>
              <a:t>Numbered text</a:t>
            </a:r>
          </a:p>
          <a:p>
            <a:pPr lvl="1"/>
            <a:r>
              <a:rPr lang="en-US" dirty="0"/>
              <a:t>Supporting text</a:t>
            </a:r>
          </a:p>
          <a:p>
            <a:pPr lvl="1"/>
            <a:endParaRPr lang="en-US" dirty="0"/>
          </a:p>
          <a:p>
            <a:pPr lvl="0"/>
            <a:r>
              <a:rPr lang="en-US" dirty="0"/>
              <a:t>Numbered text</a:t>
            </a:r>
          </a:p>
          <a:p>
            <a:pPr lvl="1"/>
            <a:r>
              <a:rPr lang="en-US" dirty="0"/>
              <a:t>Supporting text</a:t>
            </a:r>
          </a:p>
          <a:p>
            <a:pPr lvl="1"/>
            <a:endParaRPr lang="en-US" dirty="0"/>
          </a:p>
          <a:p>
            <a:pPr lvl="0"/>
            <a:r>
              <a:rPr lang="en-US" dirty="0"/>
              <a:t>Numbered text</a:t>
            </a:r>
          </a:p>
          <a:p>
            <a:pPr lvl="1"/>
            <a:r>
              <a:rPr lang="en-US" dirty="0"/>
              <a:t>Supporting text</a:t>
            </a:r>
          </a:p>
          <a:p>
            <a:pPr lvl="1"/>
            <a:endParaRPr lang="en-US" dirty="0"/>
          </a:p>
          <a:p>
            <a:pPr lvl="0"/>
            <a:r>
              <a:rPr lang="en-US" dirty="0"/>
              <a:t>Numbered text</a:t>
            </a:r>
          </a:p>
          <a:p>
            <a:pPr lvl="1"/>
            <a:r>
              <a:rPr lang="en-US" dirty="0"/>
              <a:t>Supporting text</a:t>
            </a:r>
          </a:p>
        </p:txBody>
      </p:sp>
    </p:spTree>
    <p:extLst>
      <p:ext uri="{BB962C8B-B14F-4D97-AF65-F5344CB8AC3E}">
        <p14:creationId xmlns:p14="http://schemas.microsoft.com/office/powerpoint/2010/main" val="3949839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Graadient 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DC19695-391B-DA44-A38A-0745805811B8}"/>
              </a:ext>
            </a:extLst>
          </p:cNvPr>
          <p:cNvSpPr/>
          <p:nvPr userDrawn="1"/>
        </p:nvSpPr>
        <p:spPr>
          <a:xfrm>
            <a:off x="0" y="0"/>
            <a:ext cx="9144000" cy="5143500"/>
          </a:xfrm>
          <a:prstGeom prst="rect">
            <a:avLst/>
          </a:prstGeom>
          <a:gradFill flip="none" rotWithShape="1">
            <a:gsLst>
              <a:gs pos="65000">
                <a:schemeClr val="accent1"/>
              </a:gs>
              <a:gs pos="0">
                <a:schemeClr val="accent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7C15AA5-70F9-0B45-8147-A29FFDCDCFC0}"/>
              </a:ext>
            </a:extLst>
          </p:cNvPr>
          <p:cNvSpPr>
            <a:spLocks noGrp="1"/>
          </p:cNvSpPr>
          <p:nvPr>
            <p:ph type="title"/>
          </p:nvPr>
        </p:nvSpPr>
        <p:spPr>
          <a:xfrm>
            <a:off x="384048" y="274321"/>
            <a:ext cx="8378952" cy="621030"/>
          </a:xfrm>
        </p:spPr>
        <p:txBody>
          <a:bodyPr wrap="none">
            <a:noAutofit/>
          </a:bodyPr>
          <a:lstStyle>
            <a:lvl1pPr>
              <a:defRPr sz="2400">
                <a:solidFill>
                  <a:schemeClr val="bg1"/>
                </a:solidFill>
              </a:defRPr>
            </a:lvl1pPr>
          </a:lstStyle>
          <a:p>
            <a:r>
              <a:rPr lang="en-US" dirty="0"/>
              <a:t>Click to edit Master title style</a:t>
            </a:r>
          </a:p>
        </p:txBody>
      </p:sp>
      <p:sp>
        <p:nvSpPr>
          <p:cNvPr id="8" name="Footer Placeholder 8">
            <a:extLst>
              <a:ext uri="{FF2B5EF4-FFF2-40B4-BE49-F238E27FC236}">
                <a16:creationId xmlns:a16="http://schemas.microsoft.com/office/drawing/2014/main" xmlns="" id="{8C855543-B1C8-B946-B60D-4C04E3A855E7}"/>
              </a:ext>
            </a:extLst>
          </p:cNvPr>
          <p:cNvSpPr>
            <a:spLocks noGrp="1"/>
          </p:cNvSpPr>
          <p:nvPr>
            <p:ph type="ftr" sz="quarter" idx="3"/>
          </p:nvPr>
        </p:nvSpPr>
        <p:spPr>
          <a:xfrm>
            <a:off x="660386" y="4695411"/>
            <a:ext cx="4572000" cy="187241"/>
          </a:xfrm>
          <a:prstGeom prst="rect">
            <a:avLst/>
          </a:prstGeom>
        </p:spPr>
        <p:txBody>
          <a:bodyPr vert="horz" lIns="0" tIns="0" rIns="0" bIns="0" rtlCol="0" anchor="b" anchorCtr="0"/>
          <a:lstStyle>
            <a:lvl1pPr algn="l">
              <a:defRPr sz="800">
                <a:solidFill>
                  <a:schemeClr val="bg1"/>
                </a:solidFill>
                <a:latin typeface="Arial" panose="020B0604020202020204" pitchFamily="34" charset="0"/>
                <a:cs typeface="Arial" panose="020B0604020202020204" pitchFamily="34" charset="0"/>
              </a:defRPr>
            </a:lvl1pPr>
            <a:lvl2pPr marL="0" indent="0">
              <a:defRPr sz="750"/>
            </a:lvl2pPr>
            <a:lvl3pPr marL="0" indent="0">
              <a:defRPr sz="750"/>
            </a:lvl3pPr>
            <a:lvl4pPr marL="0" indent="0">
              <a:defRPr sz="750"/>
            </a:lvl4pPr>
            <a:lvl5pPr marL="0" indent="0">
              <a:defRPr sz="750"/>
            </a:lvl5pPr>
            <a:lvl6pPr marL="0" indent="0">
              <a:defRPr sz="750"/>
            </a:lvl6pPr>
            <a:lvl7pPr marL="0" indent="0">
              <a:defRPr sz="750"/>
            </a:lvl7pPr>
            <a:lvl8pPr marL="0" indent="0">
              <a:defRPr sz="750"/>
            </a:lvl8pPr>
            <a:lvl9pPr marL="0" indent="0">
              <a:defRPr sz="750"/>
            </a:lvl9pPr>
          </a:lstStyle>
          <a:p>
            <a:r>
              <a:rPr lang="en-US" dirty="0"/>
              <a:t>© 2020 Cognizant</a:t>
            </a:r>
          </a:p>
        </p:txBody>
      </p:sp>
      <p:sp>
        <p:nvSpPr>
          <p:cNvPr id="9" name="Slide Number Placeholder 9">
            <a:extLst>
              <a:ext uri="{FF2B5EF4-FFF2-40B4-BE49-F238E27FC236}">
                <a16:creationId xmlns:a16="http://schemas.microsoft.com/office/drawing/2014/main" xmlns="" id="{740C1DF7-CAE5-ED40-B1C3-1FB1E0F74AA4}"/>
              </a:ext>
            </a:extLst>
          </p:cNvPr>
          <p:cNvSpPr>
            <a:spLocks noGrp="1"/>
          </p:cNvSpPr>
          <p:nvPr>
            <p:ph type="sldNum" sz="quarter" idx="4"/>
          </p:nvPr>
        </p:nvSpPr>
        <p:spPr>
          <a:xfrm>
            <a:off x="385100" y="4759541"/>
            <a:ext cx="228600" cy="123111"/>
          </a:xfrm>
          <a:prstGeom prst="rect">
            <a:avLst/>
          </a:prstGeom>
        </p:spPr>
        <p:txBody>
          <a:bodyPr vert="horz" lIns="0" tIns="0" rIns="0" bIns="0" rtlCol="0" anchor="b" anchorCtr="0">
            <a:spAutoFit/>
          </a:bodyPr>
          <a:lstStyle>
            <a:lvl1pPr algn="l">
              <a:defRPr sz="800" b="1">
                <a:solidFill>
                  <a:schemeClr val="bg1"/>
                </a:solidFill>
                <a:latin typeface="Arial" panose="020B0604020202020204" pitchFamily="34" charset="0"/>
                <a:cs typeface="Arial" panose="020B0604020202020204" pitchFamily="34" charset="0"/>
              </a:defRPr>
            </a:lvl1pPr>
          </a:lstStyle>
          <a:p>
            <a:fld id="{2EFEF571-C9B4-4D92-A7F7-315B894862A8}" type="slidenum">
              <a:rPr lang="en-US" smtClean="0"/>
              <a:pPr/>
              <a:t>‹#›</a:t>
            </a:fld>
            <a:endParaRPr lang="en-US" dirty="0"/>
          </a:p>
        </p:txBody>
      </p:sp>
      <p:pic>
        <p:nvPicPr>
          <p:cNvPr id="15" name="Picture 14">
            <a:extLst>
              <a:ext uri="{FF2B5EF4-FFF2-40B4-BE49-F238E27FC236}">
                <a16:creationId xmlns:a16="http://schemas.microsoft.com/office/drawing/2014/main" xmlns="" id="{F70F4A04-9F09-BC4C-BCD8-015E0BC087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7734300" y="4751509"/>
            <a:ext cx="1029775" cy="221011"/>
          </a:xfrm>
          <a:prstGeom prst="rect">
            <a:avLst/>
          </a:prstGeom>
        </p:spPr>
      </p:pic>
    </p:spTree>
    <p:extLst>
      <p:ext uri="{BB962C8B-B14F-4D97-AF65-F5344CB8AC3E}">
        <p14:creationId xmlns:p14="http://schemas.microsoft.com/office/powerpoint/2010/main" val="1521777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EB04ED9-CA93-3142-B4EC-8ED6F34D15E9}"/>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142" y="0"/>
            <a:ext cx="9143716" cy="5143500"/>
          </a:xfrm>
          <a:prstGeom prst="rect">
            <a:avLst/>
          </a:prstGeom>
        </p:spPr>
      </p:pic>
      <p:pic>
        <p:nvPicPr>
          <p:cNvPr id="7" name="Picture 6">
            <a:extLst>
              <a:ext uri="{FF2B5EF4-FFF2-40B4-BE49-F238E27FC236}">
                <a16:creationId xmlns:a16="http://schemas.microsoft.com/office/drawing/2014/main" xmlns="" id="{CB22C87B-454A-5546-8346-08CD9A74FE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7734300" y="4693634"/>
            <a:ext cx="1029775" cy="221011"/>
          </a:xfrm>
          <a:prstGeom prst="rect">
            <a:avLst/>
          </a:prstGeom>
        </p:spPr>
      </p:pic>
      <p:sp>
        <p:nvSpPr>
          <p:cNvPr id="14" name="Title 1">
            <a:extLst>
              <a:ext uri="{FF2B5EF4-FFF2-40B4-BE49-F238E27FC236}">
                <a16:creationId xmlns:a16="http://schemas.microsoft.com/office/drawing/2014/main" xmlns="" id="{63D68EAA-2800-2247-8628-ED1190D00080}"/>
              </a:ext>
            </a:extLst>
          </p:cNvPr>
          <p:cNvSpPr>
            <a:spLocks noGrp="1"/>
          </p:cNvSpPr>
          <p:nvPr>
            <p:ph type="ctrTitle" hasCustomPrompt="1"/>
          </p:nvPr>
        </p:nvSpPr>
        <p:spPr bwMode="white">
          <a:xfrm>
            <a:off x="821799" y="1709543"/>
            <a:ext cx="6731000" cy="1218795"/>
          </a:xfrm>
        </p:spPr>
        <p:txBody>
          <a:bodyPr wrap="square" anchor="t" anchorCtr="0">
            <a:spAutoFit/>
          </a:bodyPr>
          <a:lstStyle>
            <a:lvl1pPr algn="l">
              <a:defRPr sz="4400" b="0" i="0">
                <a:solidFill>
                  <a:schemeClr val="bg1"/>
                </a:solidFill>
                <a:latin typeface="Arial" panose="020B0604020202020204" pitchFamily="34" charset="0"/>
                <a:cs typeface="Arial" panose="020B0604020202020204" pitchFamily="34" charset="0"/>
              </a:defRPr>
            </a:lvl1pPr>
          </a:lstStyle>
          <a:p>
            <a:pPr lvl="0"/>
            <a:r>
              <a:rPr lang="en-US" dirty="0"/>
              <a:t>Divider Title Goes Here</a:t>
            </a:r>
            <a:br>
              <a:rPr lang="en-US" dirty="0"/>
            </a:br>
            <a:r>
              <a:rPr lang="en-US" dirty="0"/>
              <a:t>Divider Title Goes Here</a:t>
            </a:r>
          </a:p>
        </p:txBody>
      </p:sp>
      <p:cxnSp>
        <p:nvCxnSpPr>
          <p:cNvPr id="15" name="Straight Connector 14">
            <a:extLst>
              <a:ext uri="{FF2B5EF4-FFF2-40B4-BE49-F238E27FC236}">
                <a16:creationId xmlns:a16="http://schemas.microsoft.com/office/drawing/2014/main" xmlns="" id="{F15D67C1-E5E2-DA4B-B9CA-F4770AE7E188}"/>
              </a:ext>
            </a:extLst>
          </p:cNvPr>
          <p:cNvCxnSpPr>
            <a:cxnSpLocks/>
          </p:cNvCxnSpPr>
          <p:nvPr userDrawn="1"/>
        </p:nvCxnSpPr>
        <p:spPr>
          <a:xfrm>
            <a:off x="821799" y="1507618"/>
            <a:ext cx="6720840" cy="0"/>
          </a:xfrm>
          <a:prstGeom prst="line">
            <a:avLst/>
          </a:prstGeom>
          <a:ln>
            <a:solidFill>
              <a:srgbClr val="2D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720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pic>
        <p:nvPicPr>
          <p:cNvPr id="4" name="Picture 3" descr="A picture containing animal, bed, computer, sitting&#10;&#10;Description automatically generated">
            <a:extLst>
              <a:ext uri="{FF2B5EF4-FFF2-40B4-BE49-F238E27FC236}">
                <a16:creationId xmlns:a16="http://schemas.microsoft.com/office/drawing/2014/main" xmlns="" id="{A1136187-A332-734A-993D-A693410B0D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a:solidFill>
            <a:srgbClr val="0A0C40"/>
          </a:solidFill>
        </p:spPr>
      </p:pic>
      <p:pic>
        <p:nvPicPr>
          <p:cNvPr id="8" name="Picture 7">
            <a:extLst>
              <a:ext uri="{FF2B5EF4-FFF2-40B4-BE49-F238E27FC236}">
                <a16:creationId xmlns:a16="http://schemas.microsoft.com/office/drawing/2014/main" xmlns="" id="{FF0D9D5E-4D2E-CA4D-AD11-F48A3C1E8D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7734300" y="4693634"/>
            <a:ext cx="1029775" cy="221011"/>
          </a:xfrm>
          <a:prstGeom prst="rect">
            <a:avLst/>
          </a:prstGeom>
        </p:spPr>
      </p:pic>
      <p:sp>
        <p:nvSpPr>
          <p:cNvPr id="7" name="Title 1">
            <a:extLst>
              <a:ext uri="{FF2B5EF4-FFF2-40B4-BE49-F238E27FC236}">
                <a16:creationId xmlns:a16="http://schemas.microsoft.com/office/drawing/2014/main" xmlns="" id="{AAAFF55D-6D18-1F44-A693-04D09308D0F7}"/>
              </a:ext>
            </a:extLst>
          </p:cNvPr>
          <p:cNvSpPr>
            <a:spLocks noGrp="1"/>
          </p:cNvSpPr>
          <p:nvPr>
            <p:ph type="ctrTitle" hasCustomPrompt="1"/>
          </p:nvPr>
        </p:nvSpPr>
        <p:spPr bwMode="white">
          <a:xfrm>
            <a:off x="821799" y="1709543"/>
            <a:ext cx="6731000" cy="1218795"/>
          </a:xfrm>
        </p:spPr>
        <p:txBody>
          <a:bodyPr wrap="square" anchor="t" anchorCtr="0">
            <a:spAutoFit/>
          </a:bodyPr>
          <a:lstStyle>
            <a:lvl1pPr algn="l">
              <a:defRPr sz="4400" b="0" i="0">
                <a:solidFill>
                  <a:schemeClr val="bg1"/>
                </a:solidFill>
                <a:latin typeface="Arial" panose="020B0604020202020204" pitchFamily="34" charset="0"/>
                <a:cs typeface="Arial" panose="020B0604020202020204" pitchFamily="34" charset="0"/>
              </a:defRPr>
            </a:lvl1pPr>
          </a:lstStyle>
          <a:p>
            <a:pPr lvl="0"/>
            <a:r>
              <a:rPr lang="en-US" dirty="0"/>
              <a:t>Divider Title Goes Here</a:t>
            </a:r>
            <a:br>
              <a:rPr lang="en-US" dirty="0"/>
            </a:br>
            <a:r>
              <a:rPr lang="en-US" dirty="0"/>
              <a:t>Divider Title Goes Here</a:t>
            </a:r>
          </a:p>
        </p:txBody>
      </p:sp>
      <p:cxnSp>
        <p:nvCxnSpPr>
          <p:cNvPr id="9" name="Straight Connector 8">
            <a:extLst>
              <a:ext uri="{FF2B5EF4-FFF2-40B4-BE49-F238E27FC236}">
                <a16:creationId xmlns:a16="http://schemas.microsoft.com/office/drawing/2014/main" xmlns="" id="{1F7C825B-B4FF-FF40-84F6-962714FC3A43}"/>
              </a:ext>
            </a:extLst>
          </p:cNvPr>
          <p:cNvCxnSpPr>
            <a:cxnSpLocks/>
          </p:cNvCxnSpPr>
          <p:nvPr userDrawn="1"/>
        </p:nvCxnSpPr>
        <p:spPr>
          <a:xfrm>
            <a:off x="821799" y="1507618"/>
            <a:ext cx="6720840" cy="0"/>
          </a:xfrm>
          <a:prstGeom prst="line">
            <a:avLst/>
          </a:prstGeom>
          <a:ln>
            <a:solidFill>
              <a:srgbClr val="2D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989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8580102-CAD4-A748-BD95-3E5812A2AD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1928" y="-3"/>
            <a:ext cx="9142072" cy="5143501"/>
          </a:xfrm>
          <a:prstGeom prst="rect">
            <a:avLst/>
          </a:prstGeom>
        </p:spPr>
      </p:pic>
      <p:pic>
        <p:nvPicPr>
          <p:cNvPr id="6" name="Picture 5">
            <a:extLst>
              <a:ext uri="{FF2B5EF4-FFF2-40B4-BE49-F238E27FC236}">
                <a16:creationId xmlns:a16="http://schemas.microsoft.com/office/drawing/2014/main" xmlns="" id="{74AF8623-17CF-6240-8EE3-A38651F2E3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7734300" y="4693634"/>
            <a:ext cx="1029775" cy="221011"/>
          </a:xfrm>
          <a:prstGeom prst="rect">
            <a:avLst/>
          </a:prstGeom>
        </p:spPr>
      </p:pic>
      <p:sp>
        <p:nvSpPr>
          <p:cNvPr id="8" name="Title 1">
            <a:extLst>
              <a:ext uri="{FF2B5EF4-FFF2-40B4-BE49-F238E27FC236}">
                <a16:creationId xmlns:a16="http://schemas.microsoft.com/office/drawing/2014/main" xmlns="" id="{5210EB9E-64BF-9644-B205-F00F04A6F5DA}"/>
              </a:ext>
            </a:extLst>
          </p:cNvPr>
          <p:cNvSpPr>
            <a:spLocks noGrp="1"/>
          </p:cNvSpPr>
          <p:nvPr>
            <p:ph type="ctrTitle" hasCustomPrompt="1"/>
          </p:nvPr>
        </p:nvSpPr>
        <p:spPr bwMode="white">
          <a:xfrm>
            <a:off x="821799" y="1709543"/>
            <a:ext cx="6731000" cy="1218795"/>
          </a:xfrm>
        </p:spPr>
        <p:txBody>
          <a:bodyPr wrap="square" anchor="t" anchorCtr="0">
            <a:spAutoFit/>
          </a:bodyPr>
          <a:lstStyle>
            <a:lvl1pPr algn="l">
              <a:defRPr sz="4400" b="0" i="0">
                <a:solidFill>
                  <a:schemeClr val="bg1"/>
                </a:solidFill>
                <a:latin typeface="Arial" panose="020B0604020202020204" pitchFamily="34" charset="0"/>
                <a:cs typeface="Arial" panose="020B0604020202020204" pitchFamily="34" charset="0"/>
              </a:defRPr>
            </a:lvl1pPr>
          </a:lstStyle>
          <a:p>
            <a:pPr lvl="0"/>
            <a:r>
              <a:rPr lang="en-US" dirty="0"/>
              <a:t>Divider Title Goes Here</a:t>
            </a:r>
            <a:br>
              <a:rPr lang="en-US" dirty="0"/>
            </a:br>
            <a:r>
              <a:rPr lang="en-US" dirty="0"/>
              <a:t>Divider Title Goes Here</a:t>
            </a:r>
          </a:p>
        </p:txBody>
      </p:sp>
      <p:cxnSp>
        <p:nvCxnSpPr>
          <p:cNvPr id="9" name="Straight Connector 8">
            <a:extLst>
              <a:ext uri="{FF2B5EF4-FFF2-40B4-BE49-F238E27FC236}">
                <a16:creationId xmlns:a16="http://schemas.microsoft.com/office/drawing/2014/main" xmlns="" id="{010DD0DB-372F-554C-AC14-50A4A4866945}"/>
              </a:ext>
            </a:extLst>
          </p:cNvPr>
          <p:cNvCxnSpPr>
            <a:cxnSpLocks/>
          </p:cNvCxnSpPr>
          <p:nvPr userDrawn="1"/>
        </p:nvCxnSpPr>
        <p:spPr>
          <a:xfrm>
            <a:off x="821799" y="1507618"/>
            <a:ext cx="6720840" cy="0"/>
          </a:xfrm>
          <a:prstGeom prst="line">
            <a:avLst/>
          </a:prstGeom>
          <a:ln>
            <a:solidFill>
              <a:srgbClr val="2D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136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gradFill flip="none" rotWithShape="1">
          <a:gsLst>
            <a:gs pos="65000">
              <a:schemeClr val="accent1"/>
            </a:gs>
            <a:gs pos="0">
              <a:schemeClr val="accent3"/>
            </a:gs>
          </a:gsLst>
          <a:lin ang="13500000" scaled="1"/>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E91B630-BDD5-844D-9F57-E0F3DA8DE2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38551" y="4351664"/>
            <a:ext cx="2024449" cy="430734"/>
          </a:xfrm>
          <a:prstGeom prst="rect">
            <a:avLst/>
          </a:prstGeom>
        </p:spPr>
      </p:pic>
      <p:sp>
        <p:nvSpPr>
          <p:cNvPr id="11" name="Text Placeholder 4">
            <a:extLst>
              <a:ext uri="{FF2B5EF4-FFF2-40B4-BE49-F238E27FC236}">
                <a16:creationId xmlns:a16="http://schemas.microsoft.com/office/drawing/2014/main" xmlns="" id="{6A3ADC0F-2A6D-1D4D-9FFF-853C5C76A3A6}"/>
              </a:ext>
            </a:extLst>
          </p:cNvPr>
          <p:cNvSpPr>
            <a:spLocks noGrp="1"/>
          </p:cNvSpPr>
          <p:nvPr>
            <p:ph type="body" sz="quarter" idx="11" hasCustomPrompt="1"/>
          </p:nvPr>
        </p:nvSpPr>
        <p:spPr>
          <a:xfrm>
            <a:off x="391633" y="2704549"/>
            <a:ext cx="8207508" cy="369332"/>
          </a:xfrm>
        </p:spPr>
        <p:txBody>
          <a:bodyPr wrap="square" anchor="ctr" anchorCtr="0">
            <a:spAutoFit/>
          </a:bodyPr>
          <a:lstStyle>
            <a:lvl1pPr algn="l">
              <a:defRPr sz="2400" b="0">
                <a:solidFill>
                  <a:schemeClr val="bg2"/>
                </a:solidFill>
              </a:defRPr>
            </a:lvl1pPr>
          </a:lstStyle>
          <a:p>
            <a:pPr lvl="0"/>
            <a:r>
              <a:rPr lang="en-US" dirty="0"/>
              <a:t>Name and Title</a:t>
            </a:r>
          </a:p>
        </p:txBody>
      </p:sp>
      <p:sp>
        <p:nvSpPr>
          <p:cNvPr id="13" name="Text Placeholder 4">
            <a:extLst>
              <a:ext uri="{FF2B5EF4-FFF2-40B4-BE49-F238E27FC236}">
                <a16:creationId xmlns:a16="http://schemas.microsoft.com/office/drawing/2014/main" xmlns="" id="{DA314B20-F29A-994E-87AC-493EFA67EDCF}"/>
              </a:ext>
            </a:extLst>
          </p:cNvPr>
          <p:cNvSpPr>
            <a:spLocks noGrp="1"/>
          </p:cNvSpPr>
          <p:nvPr>
            <p:ph type="body" sz="quarter" idx="12" hasCustomPrompt="1"/>
          </p:nvPr>
        </p:nvSpPr>
        <p:spPr>
          <a:xfrm>
            <a:off x="391633" y="3147679"/>
            <a:ext cx="8207508" cy="276999"/>
          </a:xfrm>
        </p:spPr>
        <p:txBody>
          <a:bodyPr wrap="square" anchor="ctr" anchorCtr="0">
            <a:spAutoFit/>
          </a:bodyPr>
          <a:lstStyle>
            <a:lvl1pPr algn="l">
              <a:defRPr sz="1800" b="0">
                <a:solidFill>
                  <a:schemeClr val="accent4"/>
                </a:solidFill>
              </a:defRPr>
            </a:lvl1pPr>
          </a:lstStyle>
          <a:p>
            <a:pPr lvl="0"/>
            <a:r>
              <a:rPr lang="en-US" dirty="0"/>
              <a:t>Contact Information</a:t>
            </a:r>
          </a:p>
        </p:txBody>
      </p:sp>
      <p:sp>
        <p:nvSpPr>
          <p:cNvPr id="14" name="Title 1">
            <a:extLst>
              <a:ext uri="{FF2B5EF4-FFF2-40B4-BE49-F238E27FC236}">
                <a16:creationId xmlns:a16="http://schemas.microsoft.com/office/drawing/2014/main" xmlns="" id="{91C36AF9-C75C-DE4A-84C5-590522758FD4}"/>
              </a:ext>
            </a:extLst>
          </p:cNvPr>
          <p:cNvSpPr>
            <a:spLocks noGrp="1"/>
          </p:cNvSpPr>
          <p:nvPr>
            <p:ph type="ctrTitle" hasCustomPrompt="1"/>
          </p:nvPr>
        </p:nvSpPr>
        <p:spPr bwMode="white">
          <a:xfrm>
            <a:off x="391633" y="1665888"/>
            <a:ext cx="4069701" cy="830997"/>
          </a:xfrm>
        </p:spPr>
        <p:txBody>
          <a:bodyPr wrap="square" anchor="t" anchorCtr="0">
            <a:spAutoFit/>
          </a:bodyPr>
          <a:lstStyle>
            <a:lvl1pPr algn="l">
              <a:defRPr sz="6000" b="0" i="0">
                <a:solidFill>
                  <a:schemeClr val="bg2"/>
                </a:solidFill>
                <a:latin typeface="Arial" panose="020B0604020202020204" pitchFamily="34" charset="0"/>
                <a:cs typeface="Arial" panose="020B0604020202020204" pitchFamily="34" charset="0"/>
              </a:defRPr>
            </a:lvl1pPr>
          </a:lstStyle>
          <a:p>
            <a:pPr lvl="0"/>
            <a:r>
              <a:rPr lang="en-US" dirty="0"/>
              <a:t>Thank You</a:t>
            </a:r>
          </a:p>
        </p:txBody>
      </p:sp>
      <p:cxnSp>
        <p:nvCxnSpPr>
          <p:cNvPr id="15" name="Straight Connector 14">
            <a:extLst>
              <a:ext uri="{FF2B5EF4-FFF2-40B4-BE49-F238E27FC236}">
                <a16:creationId xmlns:a16="http://schemas.microsoft.com/office/drawing/2014/main" xmlns="" id="{A022DC92-B704-DC40-B83E-0F108277F590}"/>
              </a:ext>
            </a:extLst>
          </p:cNvPr>
          <p:cNvCxnSpPr>
            <a:cxnSpLocks/>
          </p:cNvCxnSpPr>
          <p:nvPr userDrawn="1"/>
        </p:nvCxnSpPr>
        <p:spPr>
          <a:xfrm>
            <a:off x="391633" y="2543316"/>
            <a:ext cx="6720840" cy="0"/>
          </a:xfrm>
          <a:prstGeom prst="line">
            <a:avLst/>
          </a:prstGeom>
          <a:ln>
            <a:solidFill>
              <a:srgbClr val="2D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11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ue Gradient Double Line Title">
    <p:bg>
      <p:bgPr>
        <a:gradFill flip="none" rotWithShape="1">
          <a:gsLst>
            <a:gs pos="66000">
              <a:schemeClr val="accent1"/>
            </a:gs>
            <a:gs pos="0">
              <a:schemeClr val="accent3"/>
            </a:gs>
          </a:gsLst>
          <a:lin ang="13500000" scaled="1"/>
          <a:tileRect/>
        </a:gra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xmlns="" id="{E355E128-3976-D54B-8CB4-188AFAC60306}"/>
              </a:ext>
            </a:extLst>
          </p:cNvPr>
          <p:cNvSpPr>
            <a:spLocks noGrp="1"/>
          </p:cNvSpPr>
          <p:nvPr>
            <p:ph type="ctrTitle" hasCustomPrompt="1"/>
          </p:nvPr>
        </p:nvSpPr>
        <p:spPr bwMode="white">
          <a:xfrm>
            <a:off x="414163" y="1561267"/>
            <a:ext cx="8348837" cy="1107996"/>
          </a:xfrm>
        </p:spPr>
        <p:txBody>
          <a:bodyPr wrap="square" anchor="ctr" anchorCtr="0">
            <a:spAutoFit/>
          </a:bodyPr>
          <a:lstStyle>
            <a:lvl1pPr algn="l">
              <a:defRPr sz="4000" b="1" i="0">
                <a:solidFill>
                  <a:schemeClr val="bg1"/>
                </a:solidFill>
                <a:latin typeface="Arial" panose="020B0604020202020204" pitchFamily="34" charset="0"/>
                <a:cs typeface="Arial" panose="020B0604020202020204" pitchFamily="34" charset="0"/>
              </a:defRPr>
            </a:lvl1pPr>
          </a:lstStyle>
          <a:p>
            <a:pPr lvl="0"/>
            <a:r>
              <a:rPr lang="en-US" dirty="0"/>
              <a:t>Double Line Title Here</a:t>
            </a:r>
            <a:br>
              <a:rPr lang="en-US" dirty="0"/>
            </a:br>
            <a:r>
              <a:rPr lang="en-US" dirty="0"/>
              <a:t>Double Line Title Here</a:t>
            </a:r>
          </a:p>
        </p:txBody>
      </p:sp>
      <p:cxnSp>
        <p:nvCxnSpPr>
          <p:cNvPr id="17" name="Straight Connector 16">
            <a:extLst>
              <a:ext uri="{FF2B5EF4-FFF2-40B4-BE49-F238E27FC236}">
                <a16:creationId xmlns:a16="http://schemas.microsoft.com/office/drawing/2014/main" xmlns="" id="{0B09602A-3D3C-C044-8D3B-591771500E32}"/>
              </a:ext>
            </a:extLst>
          </p:cNvPr>
          <p:cNvCxnSpPr>
            <a:cxnSpLocks/>
          </p:cNvCxnSpPr>
          <p:nvPr userDrawn="1"/>
        </p:nvCxnSpPr>
        <p:spPr bwMode="white">
          <a:xfrm flipH="1">
            <a:off x="392897" y="3365738"/>
            <a:ext cx="2169460"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Text Placeholder 6">
            <a:extLst>
              <a:ext uri="{FF2B5EF4-FFF2-40B4-BE49-F238E27FC236}">
                <a16:creationId xmlns:a16="http://schemas.microsoft.com/office/drawing/2014/main" xmlns="" id="{7EFC0216-CC29-8049-971C-0588BD188ED6}"/>
              </a:ext>
            </a:extLst>
          </p:cNvPr>
          <p:cNvSpPr>
            <a:spLocks noGrp="1"/>
          </p:cNvSpPr>
          <p:nvPr>
            <p:ph type="body" sz="quarter" idx="12" hasCustomPrompt="1"/>
          </p:nvPr>
        </p:nvSpPr>
        <p:spPr>
          <a:xfrm>
            <a:off x="414163" y="2730312"/>
            <a:ext cx="8327698" cy="406477"/>
          </a:xfrm>
        </p:spPr>
        <p:txBody>
          <a:bodyPr anchor="ctr" anchorCtr="0">
            <a:noAutofit/>
          </a:bodyPr>
          <a:lstStyle>
            <a:lvl1pPr marL="0" indent="0">
              <a:buFont typeface="Arial" panose="020B0604020202020204" pitchFamily="34" charset="0"/>
              <a:buNone/>
              <a:defRPr sz="2000">
                <a:solidFill>
                  <a:schemeClr val="bg1"/>
                </a:solidFill>
              </a:defRPr>
            </a:lvl1pPr>
            <a:lvl2pPr marL="0" indent="0">
              <a:buNone/>
              <a:defRPr>
                <a:solidFill>
                  <a:schemeClr val="bg2"/>
                </a:solidFill>
              </a:defRPr>
            </a:lvl2pPr>
            <a:lvl3pPr marL="228600" indent="0">
              <a:buNone/>
              <a:defRPr/>
            </a:lvl3pPr>
          </a:lstStyle>
          <a:p>
            <a:pPr lvl="0"/>
            <a:r>
              <a:rPr lang="en-US" dirty="0"/>
              <a:t>Speaker’s Full Name or Subtitle</a:t>
            </a:r>
          </a:p>
        </p:txBody>
      </p:sp>
      <p:sp>
        <p:nvSpPr>
          <p:cNvPr id="19" name="Text Placeholder 20">
            <a:extLst>
              <a:ext uri="{FF2B5EF4-FFF2-40B4-BE49-F238E27FC236}">
                <a16:creationId xmlns:a16="http://schemas.microsoft.com/office/drawing/2014/main" xmlns="" id="{BB16F16B-768F-984C-A591-9BB9760A963B}"/>
              </a:ext>
            </a:extLst>
          </p:cNvPr>
          <p:cNvSpPr>
            <a:spLocks noGrp="1"/>
          </p:cNvSpPr>
          <p:nvPr>
            <p:ph type="body" sz="quarter" idx="13" hasCustomPrompt="1"/>
          </p:nvPr>
        </p:nvSpPr>
        <p:spPr>
          <a:xfrm>
            <a:off x="414163" y="3485244"/>
            <a:ext cx="8324523" cy="254000"/>
          </a:xfrm>
        </p:spPr>
        <p:txBody>
          <a:bodyPr anchor="ctr" anchorCtr="0">
            <a:normAutofit/>
          </a:bodyPr>
          <a:lstStyle>
            <a:lvl1pPr>
              <a:defRPr sz="1600">
                <a:solidFill>
                  <a:schemeClr val="accent4"/>
                </a:solidFill>
              </a:defRPr>
            </a:lvl1pPr>
          </a:lstStyle>
          <a:p>
            <a:r>
              <a:rPr lang="en-US" dirty="0"/>
              <a:t>Speaker title and/or date</a:t>
            </a:r>
          </a:p>
        </p:txBody>
      </p:sp>
      <p:pic>
        <p:nvPicPr>
          <p:cNvPr id="20" name="Picture 19">
            <a:extLst>
              <a:ext uri="{FF2B5EF4-FFF2-40B4-BE49-F238E27FC236}">
                <a16:creationId xmlns:a16="http://schemas.microsoft.com/office/drawing/2014/main" xmlns="" id="{41D0A58E-F413-134E-B7FA-239403A952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119" y="382876"/>
            <a:ext cx="2624563" cy="558418"/>
          </a:xfrm>
          <a:prstGeom prst="rect">
            <a:avLst/>
          </a:prstGeom>
        </p:spPr>
      </p:pic>
      <p:sp>
        <p:nvSpPr>
          <p:cNvPr id="8" name="Footer Placeholder 8">
            <a:extLst>
              <a:ext uri="{FF2B5EF4-FFF2-40B4-BE49-F238E27FC236}">
                <a16:creationId xmlns:a16="http://schemas.microsoft.com/office/drawing/2014/main" xmlns="" id="{81672A8D-4DB7-8348-A169-64D8EC326CDA}"/>
              </a:ext>
            </a:extLst>
          </p:cNvPr>
          <p:cNvSpPr>
            <a:spLocks noGrp="1"/>
          </p:cNvSpPr>
          <p:nvPr>
            <p:ph type="ftr" sz="quarter" idx="3"/>
          </p:nvPr>
        </p:nvSpPr>
        <p:spPr>
          <a:xfrm>
            <a:off x="381000" y="4695411"/>
            <a:ext cx="4572000" cy="187241"/>
          </a:xfrm>
          <a:prstGeom prst="rect">
            <a:avLst/>
          </a:prstGeom>
        </p:spPr>
        <p:txBody>
          <a:bodyPr vert="horz" lIns="0" tIns="0" rIns="0" bIns="0" rtlCol="0" anchor="b" anchorCtr="0"/>
          <a:lstStyle>
            <a:lvl1pPr algn="l">
              <a:defRPr sz="800">
                <a:solidFill>
                  <a:schemeClr val="bg2"/>
                </a:solidFill>
                <a:latin typeface="Arial" panose="020B0604020202020204" pitchFamily="34" charset="0"/>
                <a:cs typeface="Arial" panose="020B0604020202020204" pitchFamily="34" charset="0"/>
              </a:defRPr>
            </a:lvl1pPr>
            <a:lvl2pPr marL="0" indent="0">
              <a:defRPr sz="750"/>
            </a:lvl2pPr>
            <a:lvl3pPr marL="0" indent="0">
              <a:defRPr sz="750"/>
            </a:lvl3pPr>
            <a:lvl4pPr marL="0" indent="0">
              <a:defRPr sz="750"/>
            </a:lvl4pPr>
            <a:lvl5pPr marL="0" indent="0">
              <a:defRPr sz="750"/>
            </a:lvl5pPr>
            <a:lvl6pPr marL="0" indent="0">
              <a:defRPr sz="750"/>
            </a:lvl6pPr>
            <a:lvl7pPr marL="0" indent="0">
              <a:defRPr sz="750"/>
            </a:lvl7pPr>
            <a:lvl8pPr marL="0" indent="0">
              <a:defRPr sz="750"/>
            </a:lvl8pPr>
            <a:lvl9pPr marL="0" indent="0">
              <a:defRPr sz="750"/>
            </a:lvl9pPr>
          </a:lstStyle>
          <a:p>
            <a:r>
              <a:rPr lang="en-US"/>
              <a:t>© 2020 Cognizant</a:t>
            </a:r>
            <a:endParaRPr lang="en-US" dirty="0"/>
          </a:p>
        </p:txBody>
      </p:sp>
    </p:spTree>
    <p:extLst>
      <p:ext uri="{BB962C8B-B14F-4D97-AF65-F5344CB8AC3E}">
        <p14:creationId xmlns:p14="http://schemas.microsoft.com/office/powerpoint/2010/main" val="1819156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gradFill flip="none" rotWithShape="1">
          <a:gsLst>
            <a:gs pos="65000">
              <a:schemeClr val="accent1"/>
            </a:gs>
            <a:gs pos="0">
              <a:schemeClr val="accent3"/>
            </a:gs>
          </a:gsLst>
          <a:lin ang="13500000" scaled="1"/>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E91B630-BDD5-844D-9F57-E0F3DA8DE2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10377" y="4353665"/>
            <a:ext cx="2024449" cy="430734"/>
          </a:xfrm>
          <a:prstGeom prst="rect">
            <a:avLst/>
          </a:prstGeom>
        </p:spPr>
      </p:pic>
      <p:sp>
        <p:nvSpPr>
          <p:cNvPr id="11" name="Text Placeholder 4">
            <a:extLst>
              <a:ext uri="{FF2B5EF4-FFF2-40B4-BE49-F238E27FC236}">
                <a16:creationId xmlns:a16="http://schemas.microsoft.com/office/drawing/2014/main" xmlns="" id="{6A3ADC0F-2A6D-1D4D-9FFF-853C5C76A3A6}"/>
              </a:ext>
            </a:extLst>
          </p:cNvPr>
          <p:cNvSpPr>
            <a:spLocks noGrp="1"/>
          </p:cNvSpPr>
          <p:nvPr>
            <p:ph type="body" sz="quarter" idx="11" hasCustomPrompt="1"/>
          </p:nvPr>
        </p:nvSpPr>
        <p:spPr>
          <a:xfrm>
            <a:off x="391633" y="2704549"/>
            <a:ext cx="8207508" cy="369332"/>
          </a:xfrm>
        </p:spPr>
        <p:txBody>
          <a:bodyPr wrap="square" anchor="ctr" anchorCtr="0">
            <a:spAutoFit/>
          </a:bodyPr>
          <a:lstStyle>
            <a:lvl1pPr algn="l">
              <a:defRPr sz="2400" b="0">
                <a:solidFill>
                  <a:schemeClr val="bg2"/>
                </a:solidFill>
              </a:defRPr>
            </a:lvl1pPr>
          </a:lstStyle>
          <a:p>
            <a:pPr lvl="0"/>
            <a:r>
              <a:rPr lang="en-US" dirty="0"/>
              <a:t>Name and Title</a:t>
            </a:r>
          </a:p>
        </p:txBody>
      </p:sp>
      <p:sp>
        <p:nvSpPr>
          <p:cNvPr id="13" name="Text Placeholder 4">
            <a:extLst>
              <a:ext uri="{FF2B5EF4-FFF2-40B4-BE49-F238E27FC236}">
                <a16:creationId xmlns:a16="http://schemas.microsoft.com/office/drawing/2014/main" xmlns="" id="{DA314B20-F29A-994E-87AC-493EFA67EDCF}"/>
              </a:ext>
            </a:extLst>
          </p:cNvPr>
          <p:cNvSpPr>
            <a:spLocks noGrp="1"/>
          </p:cNvSpPr>
          <p:nvPr>
            <p:ph type="body" sz="quarter" idx="12" hasCustomPrompt="1"/>
          </p:nvPr>
        </p:nvSpPr>
        <p:spPr>
          <a:xfrm>
            <a:off x="391633" y="3147679"/>
            <a:ext cx="8207508" cy="276999"/>
          </a:xfrm>
        </p:spPr>
        <p:txBody>
          <a:bodyPr wrap="square" anchor="ctr" anchorCtr="0">
            <a:spAutoFit/>
          </a:bodyPr>
          <a:lstStyle>
            <a:lvl1pPr algn="l">
              <a:defRPr sz="1800" b="0">
                <a:solidFill>
                  <a:schemeClr val="accent4"/>
                </a:solidFill>
              </a:defRPr>
            </a:lvl1pPr>
          </a:lstStyle>
          <a:p>
            <a:pPr lvl="0"/>
            <a:r>
              <a:rPr lang="en-US" dirty="0"/>
              <a:t>Contact Information</a:t>
            </a:r>
          </a:p>
        </p:txBody>
      </p:sp>
      <p:sp>
        <p:nvSpPr>
          <p:cNvPr id="14" name="Title 1">
            <a:extLst>
              <a:ext uri="{FF2B5EF4-FFF2-40B4-BE49-F238E27FC236}">
                <a16:creationId xmlns:a16="http://schemas.microsoft.com/office/drawing/2014/main" xmlns="" id="{91C36AF9-C75C-DE4A-84C5-590522758FD4}"/>
              </a:ext>
            </a:extLst>
          </p:cNvPr>
          <p:cNvSpPr>
            <a:spLocks noGrp="1"/>
          </p:cNvSpPr>
          <p:nvPr>
            <p:ph type="ctrTitle" hasCustomPrompt="1"/>
          </p:nvPr>
        </p:nvSpPr>
        <p:spPr bwMode="white">
          <a:xfrm>
            <a:off x="391633" y="1665888"/>
            <a:ext cx="4069701" cy="830997"/>
          </a:xfrm>
        </p:spPr>
        <p:txBody>
          <a:bodyPr wrap="square" anchor="t" anchorCtr="0">
            <a:spAutoFit/>
          </a:bodyPr>
          <a:lstStyle>
            <a:lvl1pPr algn="l">
              <a:defRPr sz="6000" b="0" i="0">
                <a:solidFill>
                  <a:schemeClr val="bg2"/>
                </a:solidFill>
                <a:latin typeface="Arial" panose="020B0604020202020204" pitchFamily="34" charset="0"/>
                <a:cs typeface="Arial" panose="020B0604020202020204" pitchFamily="34" charset="0"/>
              </a:defRPr>
            </a:lvl1pPr>
          </a:lstStyle>
          <a:p>
            <a:pPr lvl="0"/>
            <a:r>
              <a:rPr lang="en-US" dirty="0"/>
              <a:t>Thank You</a:t>
            </a:r>
          </a:p>
        </p:txBody>
      </p:sp>
      <p:cxnSp>
        <p:nvCxnSpPr>
          <p:cNvPr id="15" name="Straight Connector 14">
            <a:extLst>
              <a:ext uri="{FF2B5EF4-FFF2-40B4-BE49-F238E27FC236}">
                <a16:creationId xmlns:a16="http://schemas.microsoft.com/office/drawing/2014/main" xmlns="" id="{A022DC92-B704-DC40-B83E-0F108277F590}"/>
              </a:ext>
            </a:extLst>
          </p:cNvPr>
          <p:cNvCxnSpPr>
            <a:cxnSpLocks/>
          </p:cNvCxnSpPr>
          <p:nvPr userDrawn="1"/>
        </p:nvCxnSpPr>
        <p:spPr>
          <a:xfrm>
            <a:off x="391633" y="2543316"/>
            <a:ext cx="6720840" cy="0"/>
          </a:xfrm>
          <a:prstGeom prst="line">
            <a:avLst/>
          </a:prstGeom>
          <a:ln>
            <a:solidFill>
              <a:srgbClr val="2D66FF"/>
            </a:solidFill>
          </a:ln>
        </p:spPr>
        <p:style>
          <a:lnRef idx="1">
            <a:schemeClr val="accent1"/>
          </a:lnRef>
          <a:fillRef idx="0">
            <a:schemeClr val="accent1"/>
          </a:fillRef>
          <a:effectRef idx="0">
            <a:schemeClr val="accent1"/>
          </a:effectRef>
          <a:fontRef idx="minor">
            <a:schemeClr val="tx1"/>
          </a:fontRef>
        </p:style>
      </p:cxnSp>
      <p:sp>
        <p:nvSpPr>
          <p:cNvPr id="12" name="Picture Placeholder 2">
            <a:extLst>
              <a:ext uri="{FF2B5EF4-FFF2-40B4-BE49-F238E27FC236}">
                <a16:creationId xmlns:a16="http://schemas.microsoft.com/office/drawing/2014/main" xmlns="" id="{E43575F0-2D79-7E43-8455-55C88625BB96}"/>
              </a:ext>
            </a:extLst>
          </p:cNvPr>
          <p:cNvSpPr>
            <a:spLocks noGrp="1"/>
          </p:cNvSpPr>
          <p:nvPr>
            <p:ph type="pic" sz="quarter" idx="13" hasCustomPrompt="1"/>
          </p:nvPr>
        </p:nvSpPr>
        <p:spPr>
          <a:xfrm>
            <a:off x="6950877" y="4212509"/>
            <a:ext cx="1812123" cy="614672"/>
          </a:xfrm>
        </p:spPr>
        <p:txBody>
          <a:bodyPr anchor="ctr" anchorCtr="0">
            <a:normAutofit/>
          </a:bodyPr>
          <a:lstStyle>
            <a:lvl1pPr algn="ctr">
              <a:defRPr sz="1200">
                <a:solidFill>
                  <a:schemeClr val="bg1"/>
                </a:solidFill>
              </a:defRPr>
            </a:lvl1pPr>
          </a:lstStyle>
          <a:p>
            <a:r>
              <a:rPr lang="en-US" dirty="0"/>
              <a:t>Client/Partner Logo Here</a:t>
            </a:r>
          </a:p>
        </p:txBody>
      </p:sp>
    </p:spTree>
    <p:extLst>
      <p:ext uri="{BB962C8B-B14F-4D97-AF65-F5344CB8AC3E}">
        <p14:creationId xmlns:p14="http://schemas.microsoft.com/office/powerpoint/2010/main" val="3618016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 White BG">
    <p:bg>
      <p:bgRef idx="1001">
        <a:schemeClr val="bg2"/>
      </p:bgRef>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xmlns="" id="{DBFD3179-5709-AE4F-A788-E4498F3E161A}"/>
              </a:ext>
            </a:extLst>
          </p:cNvPr>
          <p:cNvSpPr>
            <a:spLocks noGrp="1"/>
          </p:cNvSpPr>
          <p:nvPr>
            <p:ph type="body" sz="quarter" idx="11" hasCustomPrompt="1"/>
          </p:nvPr>
        </p:nvSpPr>
        <p:spPr>
          <a:xfrm>
            <a:off x="391633" y="2704549"/>
            <a:ext cx="8207508" cy="369332"/>
          </a:xfrm>
        </p:spPr>
        <p:txBody>
          <a:bodyPr wrap="square" anchor="ctr" anchorCtr="0">
            <a:spAutoFit/>
          </a:bodyPr>
          <a:lstStyle>
            <a:lvl1pPr algn="l">
              <a:defRPr sz="2400" b="0">
                <a:solidFill>
                  <a:schemeClr val="accent2"/>
                </a:solidFill>
              </a:defRPr>
            </a:lvl1pPr>
          </a:lstStyle>
          <a:p>
            <a:pPr lvl="0"/>
            <a:r>
              <a:rPr lang="en-US" dirty="0"/>
              <a:t>Name and Title</a:t>
            </a:r>
          </a:p>
        </p:txBody>
      </p:sp>
      <p:sp>
        <p:nvSpPr>
          <p:cNvPr id="7" name="Text Placeholder 4">
            <a:extLst>
              <a:ext uri="{FF2B5EF4-FFF2-40B4-BE49-F238E27FC236}">
                <a16:creationId xmlns:a16="http://schemas.microsoft.com/office/drawing/2014/main" xmlns="" id="{9506C890-9727-1D43-B575-700E7811631D}"/>
              </a:ext>
            </a:extLst>
          </p:cNvPr>
          <p:cNvSpPr>
            <a:spLocks noGrp="1"/>
          </p:cNvSpPr>
          <p:nvPr>
            <p:ph type="body" sz="quarter" idx="12" hasCustomPrompt="1"/>
          </p:nvPr>
        </p:nvSpPr>
        <p:spPr>
          <a:xfrm>
            <a:off x="391633" y="3147679"/>
            <a:ext cx="8207508" cy="276999"/>
          </a:xfrm>
        </p:spPr>
        <p:txBody>
          <a:bodyPr wrap="square" anchor="ctr" anchorCtr="0">
            <a:spAutoFit/>
          </a:bodyPr>
          <a:lstStyle>
            <a:lvl1pPr algn="l">
              <a:defRPr sz="1800" b="0">
                <a:solidFill>
                  <a:schemeClr val="accent4"/>
                </a:solidFill>
              </a:defRPr>
            </a:lvl1pPr>
          </a:lstStyle>
          <a:p>
            <a:pPr lvl="0"/>
            <a:r>
              <a:rPr lang="en-US" dirty="0"/>
              <a:t>Contact Information</a:t>
            </a:r>
          </a:p>
        </p:txBody>
      </p:sp>
      <p:sp>
        <p:nvSpPr>
          <p:cNvPr id="9" name="Title 1">
            <a:extLst>
              <a:ext uri="{FF2B5EF4-FFF2-40B4-BE49-F238E27FC236}">
                <a16:creationId xmlns:a16="http://schemas.microsoft.com/office/drawing/2014/main" xmlns="" id="{E53485B7-9363-D842-9596-0299E998A58C}"/>
              </a:ext>
            </a:extLst>
          </p:cNvPr>
          <p:cNvSpPr>
            <a:spLocks noGrp="1"/>
          </p:cNvSpPr>
          <p:nvPr>
            <p:ph type="ctrTitle" hasCustomPrompt="1"/>
          </p:nvPr>
        </p:nvSpPr>
        <p:spPr bwMode="white">
          <a:xfrm>
            <a:off x="391633" y="1665888"/>
            <a:ext cx="4069701" cy="830997"/>
          </a:xfrm>
        </p:spPr>
        <p:txBody>
          <a:bodyPr wrap="square" anchor="t" anchorCtr="0">
            <a:spAutoFit/>
          </a:bodyPr>
          <a:lstStyle>
            <a:lvl1pPr algn="l">
              <a:defRPr sz="6000" b="0" i="0">
                <a:solidFill>
                  <a:schemeClr val="accent2"/>
                </a:solidFill>
                <a:latin typeface="Arial" panose="020B0604020202020204" pitchFamily="34" charset="0"/>
                <a:cs typeface="Arial" panose="020B0604020202020204" pitchFamily="34" charset="0"/>
              </a:defRPr>
            </a:lvl1pPr>
          </a:lstStyle>
          <a:p>
            <a:pPr lvl="0"/>
            <a:r>
              <a:rPr lang="en-US" dirty="0"/>
              <a:t>Thank You</a:t>
            </a:r>
          </a:p>
        </p:txBody>
      </p:sp>
      <p:cxnSp>
        <p:nvCxnSpPr>
          <p:cNvPr id="12" name="Straight Connector 11">
            <a:extLst>
              <a:ext uri="{FF2B5EF4-FFF2-40B4-BE49-F238E27FC236}">
                <a16:creationId xmlns:a16="http://schemas.microsoft.com/office/drawing/2014/main" xmlns="" id="{082CA94C-BBE0-1846-921C-E1AFFD0BB14A}"/>
              </a:ext>
            </a:extLst>
          </p:cNvPr>
          <p:cNvCxnSpPr>
            <a:cxnSpLocks/>
          </p:cNvCxnSpPr>
          <p:nvPr userDrawn="1"/>
        </p:nvCxnSpPr>
        <p:spPr>
          <a:xfrm>
            <a:off x="391633" y="2543316"/>
            <a:ext cx="6720840" cy="0"/>
          </a:xfrm>
          <a:prstGeom prst="line">
            <a:avLst/>
          </a:prstGeom>
          <a:ln>
            <a:solidFill>
              <a:srgbClr val="2D66FF"/>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sign&#10;&#10;Description automatically generated">
            <a:extLst>
              <a:ext uri="{FF2B5EF4-FFF2-40B4-BE49-F238E27FC236}">
                <a16:creationId xmlns:a16="http://schemas.microsoft.com/office/drawing/2014/main" xmlns="" id="{C2914087-A4EF-E640-A3E0-574DF86EFC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1441" y="4114800"/>
            <a:ext cx="2509524" cy="908465"/>
          </a:xfrm>
          <a:prstGeom prst="rect">
            <a:avLst/>
          </a:prstGeom>
        </p:spPr>
      </p:pic>
    </p:spTree>
    <p:extLst>
      <p:ext uri="{BB962C8B-B14F-4D97-AF65-F5344CB8AC3E}">
        <p14:creationId xmlns:p14="http://schemas.microsoft.com/office/powerpoint/2010/main" val="6155449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 Slide + Partner Log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3499B342-4542-7F44-B4EF-9314EC77E720}"/>
              </a:ext>
            </a:extLst>
          </p:cNvPr>
          <p:cNvSpPr>
            <a:spLocks noGrp="1"/>
          </p:cNvSpPr>
          <p:nvPr>
            <p:ph type="pic" sz="quarter" idx="13" hasCustomPrompt="1"/>
          </p:nvPr>
        </p:nvSpPr>
        <p:spPr>
          <a:xfrm>
            <a:off x="6950877" y="4212509"/>
            <a:ext cx="1812123" cy="614672"/>
          </a:xfrm>
        </p:spPr>
        <p:txBody>
          <a:bodyPr anchor="ctr" anchorCtr="0">
            <a:normAutofit/>
          </a:bodyPr>
          <a:lstStyle>
            <a:lvl1pPr algn="ctr">
              <a:defRPr sz="1200"/>
            </a:lvl1pPr>
          </a:lstStyle>
          <a:p>
            <a:r>
              <a:rPr lang="en-US" dirty="0"/>
              <a:t>Client/Partner Logo Here</a:t>
            </a:r>
          </a:p>
        </p:txBody>
      </p:sp>
      <p:pic>
        <p:nvPicPr>
          <p:cNvPr id="12" name="Picture 11" descr="A close up of a sign&#10;&#10;Description automatically generated">
            <a:extLst>
              <a:ext uri="{FF2B5EF4-FFF2-40B4-BE49-F238E27FC236}">
                <a16:creationId xmlns:a16="http://schemas.microsoft.com/office/drawing/2014/main" xmlns="" id="{1E3CF8DA-271C-CB40-9A53-7C2CBDDD59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9237" y="4114800"/>
            <a:ext cx="2509524" cy="908465"/>
          </a:xfrm>
          <a:prstGeom prst="rect">
            <a:avLst/>
          </a:prstGeom>
        </p:spPr>
      </p:pic>
      <p:sp>
        <p:nvSpPr>
          <p:cNvPr id="14" name="Text Placeholder 4">
            <a:extLst>
              <a:ext uri="{FF2B5EF4-FFF2-40B4-BE49-F238E27FC236}">
                <a16:creationId xmlns:a16="http://schemas.microsoft.com/office/drawing/2014/main" xmlns="" id="{8002238E-5B2E-B247-94DB-4A3ABA560FAF}"/>
              </a:ext>
            </a:extLst>
          </p:cNvPr>
          <p:cNvSpPr>
            <a:spLocks noGrp="1"/>
          </p:cNvSpPr>
          <p:nvPr>
            <p:ph type="body" sz="quarter" idx="11" hasCustomPrompt="1"/>
          </p:nvPr>
        </p:nvSpPr>
        <p:spPr>
          <a:xfrm>
            <a:off x="391633" y="2704549"/>
            <a:ext cx="8207508" cy="369332"/>
          </a:xfrm>
        </p:spPr>
        <p:txBody>
          <a:bodyPr wrap="square" anchor="ctr" anchorCtr="0">
            <a:spAutoFit/>
          </a:bodyPr>
          <a:lstStyle>
            <a:lvl1pPr algn="l">
              <a:defRPr sz="2400" b="0">
                <a:solidFill>
                  <a:schemeClr val="accent2"/>
                </a:solidFill>
              </a:defRPr>
            </a:lvl1pPr>
          </a:lstStyle>
          <a:p>
            <a:pPr lvl="0"/>
            <a:r>
              <a:rPr lang="en-US" dirty="0"/>
              <a:t>Name and Title</a:t>
            </a:r>
          </a:p>
        </p:txBody>
      </p:sp>
      <p:sp>
        <p:nvSpPr>
          <p:cNvPr id="15" name="Text Placeholder 4">
            <a:extLst>
              <a:ext uri="{FF2B5EF4-FFF2-40B4-BE49-F238E27FC236}">
                <a16:creationId xmlns:a16="http://schemas.microsoft.com/office/drawing/2014/main" xmlns="" id="{B3660F06-908D-324A-9D22-12DB921A123B}"/>
              </a:ext>
            </a:extLst>
          </p:cNvPr>
          <p:cNvSpPr>
            <a:spLocks noGrp="1"/>
          </p:cNvSpPr>
          <p:nvPr>
            <p:ph type="body" sz="quarter" idx="12" hasCustomPrompt="1"/>
          </p:nvPr>
        </p:nvSpPr>
        <p:spPr>
          <a:xfrm>
            <a:off x="391633" y="3147679"/>
            <a:ext cx="8207508" cy="276999"/>
          </a:xfrm>
        </p:spPr>
        <p:txBody>
          <a:bodyPr wrap="square" anchor="ctr" anchorCtr="0">
            <a:spAutoFit/>
          </a:bodyPr>
          <a:lstStyle>
            <a:lvl1pPr algn="l">
              <a:defRPr sz="1800" b="0">
                <a:solidFill>
                  <a:schemeClr val="accent4"/>
                </a:solidFill>
              </a:defRPr>
            </a:lvl1pPr>
          </a:lstStyle>
          <a:p>
            <a:pPr lvl="0"/>
            <a:r>
              <a:rPr lang="en-US" dirty="0"/>
              <a:t>Contact Information</a:t>
            </a:r>
          </a:p>
        </p:txBody>
      </p:sp>
      <p:sp>
        <p:nvSpPr>
          <p:cNvPr id="16" name="Title 1">
            <a:extLst>
              <a:ext uri="{FF2B5EF4-FFF2-40B4-BE49-F238E27FC236}">
                <a16:creationId xmlns:a16="http://schemas.microsoft.com/office/drawing/2014/main" xmlns="" id="{3E5196DC-63C2-DC4C-9AD0-F8EA668BF41B}"/>
              </a:ext>
            </a:extLst>
          </p:cNvPr>
          <p:cNvSpPr>
            <a:spLocks noGrp="1"/>
          </p:cNvSpPr>
          <p:nvPr>
            <p:ph type="ctrTitle" hasCustomPrompt="1"/>
          </p:nvPr>
        </p:nvSpPr>
        <p:spPr bwMode="white">
          <a:xfrm>
            <a:off x="391633" y="1665888"/>
            <a:ext cx="4069701" cy="830997"/>
          </a:xfrm>
        </p:spPr>
        <p:txBody>
          <a:bodyPr wrap="square" anchor="t" anchorCtr="0">
            <a:spAutoFit/>
          </a:bodyPr>
          <a:lstStyle>
            <a:lvl1pPr algn="l">
              <a:defRPr sz="6000" b="0" i="0">
                <a:solidFill>
                  <a:schemeClr val="accent2"/>
                </a:solidFill>
                <a:latin typeface="Arial" panose="020B0604020202020204" pitchFamily="34" charset="0"/>
                <a:cs typeface="Arial" panose="020B0604020202020204" pitchFamily="34" charset="0"/>
              </a:defRPr>
            </a:lvl1pPr>
          </a:lstStyle>
          <a:p>
            <a:pPr lvl="0"/>
            <a:r>
              <a:rPr lang="en-US" dirty="0"/>
              <a:t>Thank You</a:t>
            </a:r>
          </a:p>
        </p:txBody>
      </p:sp>
      <p:cxnSp>
        <p:nvCxnSpPr>
          <p:cNvPr id="17" name="Straight Connector 16">
            <a:extLst>
              <a:ext uri="{FF2B5EF4-FFF2-40B4-BE49-F238E27FC236}">
                <a16:creationId xmlns:a16="http://schemas.microsoft.com/office/drawing/2014/main" xmlns="" id="{616FDEC5-70F3-8242-B371-DE69C53DE33E}"/>
              </a:ext>
            </a:extLst>
          </p:cNvPr>
          <p:cNvCxnSpPr>
            <a:cxnSpLocks/>
          </p:cNvCxnSpPr>
          <p:nvPr userDrawn="1"/>
        </p:nvCxnSpPr>
        <p:spPr>
          <a:xfrm>
            <a:off x="391633" y="2543316"/>
            <a:ext cx="6720840" cy="0"/>
          </a:xfrm>
          <a:prstGeom prst="line">
            <a:avLst/>
          </a:prstGeom>
          <a:ln>
            <a:solidFill>
              <a:srgbClr val="2D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497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ch Background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E43B87D-A0F4-A145-BCBE-88325C169FEF}"/>
              </a:ext>
            </a:extLst>
          </p:cNvPr>
          <p:cNvSpPr/>
          <p:nvPr userDrawn="1"/>
        </p:nvSpPr>
        <p:spPr>
          <a:xfrm>
            <a:off x="0" y="4057650"/>
            <a:ext cx="9144000" cy="108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5F363CBB-0CE6-524D-A91E-F704F804A718}"/>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42" y="0"/>
            <a:ext cx="9143716" cy="5143500"/>
          </a:xfrm>
          <a:prstGeom prst="rect">
            <a:avLst/>
          </a:prstGeom>
        </p:spPr>
      </p:pic>
    </p:spTree>
    <p:extLst>
      <p:ext uri="{BB962C8B-B14F-4D97-AF65-F5344CB8AC3E}">
        <p14:creationId xmlns:p14="http://schemas.microsoft.com/office/powerpoint/2010/main" val="2893964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ch Backgroun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E43B87D-A0F4-A145-BCBE-88325C169FEF}"/>
              </a:ext>
            </a:extLst>
          </p:cNvPr>
          <p:cNvSpPr/>
          <p:nvPr userDrawn="1"/>
        </p:nvSpPr>
        <p:spPr>
          <a:xfrm>
            <a:off x="0" y="4057650"/>
            <a:ext cx="9144000" cy="108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animal, bed, computer, sitting&#10;&#10;Description automatically generated">
            <a:extLst>
              <a:ext uri="{FF2B5EF4-FFF2-40B4-BE49-F238E27FC236}">
                <a16:creationId xmlns:a16="http://schemas.microsoft.com/office/drawing/2014/main" xmlns="" id="{AFD0E892-AD84-1E4B-88EE-D37B1E173C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95"/>
            <a:ext cx="9144000" cy="5142510"/>
          </a:xfrm>
          <a:prstGeom prst="rect">
            <a:avLst/>
          </a:prstGeom>
        </p:spPr>
      </p:pic>
    </p:spTree>
    <p:extLst>
      <p:ext uri="{BB962C8B-B14F-4D97-AF65-F5344CB8AC3E}">
        <p14:creationId xmlns:p14="http://schemas.microsoft.com/office/powerpoint/2010/main" val="3886438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ch Background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14672F0-3606-864E-B5C6-3D3E01E37D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8" y="0"/>
            <a:ext cx="9160462" cy="5143500"/>
          </a:xfrm>
          <a:prstGeom prst="rect">
            <a:avLst/>
          </a:prstGeom>
        </p:spPr>
      </p:pic>
    </p:spTree>
    <p:extLst>
      <p:ext uri="{BB962C8B-B14F-4D97-AF65-F5344CB8AC3E}">
        <p14:creationId xmlns:p14="http://schemas.microsoft.com/office/powerpoint/2010/main" val="3089563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ue Gradient Background">
    <p:bg>
      <p:bgPr>
        <a:gradFill flip="none" rotWithShape="1">
          <a:gsLst>
            <a:gs pos="65000">
              <a:schemeClr val="accent1"/>
            </a:gs>
            <a:gs pos="0">
              <a:schemeClr val="accent3"/>
            </a:gs>
          </a:gsLst>
          <a:lin ang="135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755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625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DCA9E3-985A-4A67-A76F-5AEC48BB9159}"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98297-F0A6-4209-9533-D549CF9BF9C9}" type="slidenum">
              <a:rPr lang="en-US" smtClean="0"/>
              <a:t>‹#›</a:t>
            </a:fld>
            <a:endParaRPr lang="en-US"/>
          </a:p>
        </p:txBody>
      </p:sp>
    </p:spTree>
    <p:extLst>
      <p:ext uri="{BB962C8B-B14F-4D97-AF65-F5344CB8AC3E}">
        <p14:creationId xmlns:p14="http://schemas.microsoft.com/office/powerpoint/2010/main" val="1718964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BB1DD9-ED22-4CD2-8146-FC1D4CBBF420}"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8B045-FBA2-4C13-8D63-8E1276AE176D}" type="slidenum">
              <a:rPr lang="en-US" smtClean="0"/>
              <a:t>‹#›</a:t>
            </a:fld>
            <a:endParaRPr lang="en-US"/>
          </a:p>
        </p:txBody>
      </p:sp>
    </p:spTree>
    <p:extLst>
      <p:ext uri="{BB962C8B-B14F-4D97-AF65-F5344CB8AC3E}">
        <p14:creationId xmlns:p14="http://schemas.microsoft.com/office/powerpoint/2010/main" val="3369582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Graphic Single Line Title">
    <p:spTree>
      <p:nvGrpSpPr>
        <p:cNvPr id="1" name=""/>
        <p:cNvGrpSpPr/>
        <p:nvPr/>
      </p:nvGrpSpPr>
      <p:grpSpPr>
        <a:xfrm>
          <a:off x="0" y="0"/>
          <a:ext cx="0" cy="0"/>
          <a:chOff x="0" y="0"/>
          <a:chExt cx="0" cy="0"/>
        </a:xfrm>
      </p:grpSpPr>
      <p:pic>
        <p:nvPicPr>
          <p:cNvPr id="11" name="Picture 10" descr="A picture containing animal&#10;&#10;Description automatically generated">
            <a:extLst>
              <a:ext uri="{FF2B5EF4-FFF2-40B4-BE49-F238E27FC236}">
                <a16:creationId xmlns:a16="http://schemas.microsoft.com/office/drawing/2014/main" xmlns="" id="{760CAE04-42F6-C14D-AB3C-36D5B9FC9F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396"/>
            <a:ext cx="9144000" cy="5146293"/>
          </a:xfrm>
          <a:prstGeom prst="rect">
            <a:avLst/>
          </a:prstGeom>
        </p:spPr>
      </p:pic>
      <p:sp>
        <p:nvSpPr>
          <p:cNvPr id="2" name="Rectangle 1">
            <a:extLst>
              <a:ext uri="{FF2B5EF4-FFF2-40B4-BE49-F238E27FC236}">
                <a16:creationId xmlns:a16="http://schemas.microsoft.com/office/drawing/2014/main" xmlns="" id="{C638E5F3-76E5-C042-960D-4D3913A473AF}"/>
              </a:ext>
            </a:extLst>
          </p:cNvPr>
          <p:cNvSpPr/>
          <p:nvPr userDrawn="1"/>
        </p:nvSpPr>
        <p:spPr>
          <a:xfrm>
            <a:off x="0" y="0"/>
            <a:ext cx="9144000" cy="5143500"/>
          </a:xfrm>
          <a:prstGeom prst="rect">
            <a:avLst/>
          </a:prstGeom>
          <a:gradFill>
            <a:gsLst>
              <a:gs pos="59000">
                <a:schemeClr val="accent1">
                  <a:alpha val="96000"/>
                </a:schemeClr>
              </a:gs>
              <a:gs pos="25000">
                <a:schemeClr val="accent3">
                  <a:alpha val="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8">
            <a:extLst>
              <a:ext uri="{FF2B5EF4-FFF2-40B4-BE49-F238E27FC236}">
                <a16:creationId xmlns:a16="http://schemas.microsoft.com/office/drawing/2014/main" xmlns="" id="{0B9CC9C9-D971-3041-A81C-BA9E6B2248B4}"/>
              </a:ext>
            </a:extLst>
          </p:cNvPr>
          <p:cNvSpPr>
            <a:spLocks noGrp="1"/>
          </p:cNvSpPr>
          <p:nvPr>
            <p:ph type="ftr" sz="quarter" idx="3"/>
          </p:nvPr>
        </p:nvSpPr>
        <p:spPr>
          <a:xfrm>
            <a:off x="381000" y="4695411"/>
            <a:ext cx="4572000" cy="187241"/>
          </a:xfrm>
          <a:prstGeom prst="rect">
            <a:avLst/>
          </a:prstGeom>
        </p:spPr>
        <p:txBody>
          <a:bodyPr vert="horz" lIns="0" tIns="0" rIns="0" bIns="0" rtlCol="0" anchor="b" anchorCtr="0"/>
          <a:lstStyle>
            <a:lvl1pPr algn="l">
              <a:defRPr sz="800">
                <a:solidFill>
                  <a:schemeClr val="bg2"/>
                </a:solidFill>
                <a:latin typeface="Arial" panose="020B0604020202020204" pitchFamily="34" charset="0"/>
                <a:cs typeface="Arial" panose="020B0604020202020204" pitchFamily="34" charset="0"/>
              </a:defRPr>
            </a:lvl1pPr>
            <a:lvl2pPr marL="0" indent="0">
              <a:defRPr sz="750"/>
            </a:lvl2pPr>
            <a:lvl3pPr marL="0" indent="0">
              <a:defRPr sz="750"/>
            </a:lvl3pPr>
            <a:lvl4pPr marL="0" indent="0">
              <a:defRPr sz="750"/>
            </a:lvl4pPr>
            <a:lvl5pPr marL="0" indent="0">
              <a:defRPr sz="750"/>
            </a:lvl5pPr>
            <a:lvl6pPr marL="0" indent="0">
              <a:defRPr sz="750"/>
            </a:lvl6pPr>
            <a:lvl7pPr marL="0" indent="0">
              <a:defRPr sz="750"/>
            </a:lvl7pPr>
            <a:lvl8pPr marL="0" indent="0">
              <a:defRPr sz="750"/>
            </a:lvl8pPr>
            <a:lvl9pPr marL="0" indent="0">
              <a:defRPr sz="750"/>
            </a:lvl9pPr>
          </a:lstStyle>
          <a:p>
            <a:r>
              <a:rPr lang="en-US"/>
              <a:t>© 2020 Cognizant</a:t>
            </a:r>
            <a:endParaRPr lang="en-US" dirty="0"/>
          </a:p>
        </p:txBody>
      </p:sp>
    </p:spTree>
    <p:extLst>
      <p:ext uri="{BB962C8B-B14F-4D97-AF65-F5344CB8AC3E}">
        <p14:creationId xmlns:p14="http://schemas.microsoft.com/office/powerpoint/2010/main" val="1268074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Header &amp; 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CAE91A-A46E-4B41-88C6-F4AF075C932A}"/>
              </a:ext>
            </a:extLst>
          </p:cNvPr>
          <p:cNvSpPr>
            <a:spLocks noGrp="1"/>
          </p:cNvSpPr>
          <p:nvPr>
            <p:ph type="title"/>
          </p:nvPr>
        </p:nvSpPr>
        <p:spPr>
          <a:xfrm>
            <a:off x="384048" y="230124"/>
            <a:ext cx="8385048" cy="347472"/>
          </a:xfrm>
        </p:spPr>
        <p:txBody>
          <a:bodyPr>
            <a:noAutofit/>
          </a:bodyPr>
          <a:lstStyle>
            <a:lvl1pPr>
              <a:defRPr sz="2000" b="0">
                <a:latin typeface="Calibri" panose="020F0502020204030204" pitchFamily="34" charset="0"/>
                <a:cs typeface="Calibri" panose="020F0502020204030204" pitchFamily="34" charset="0"/>
              </a:defRPr>
            </a:lvl1pPr>
          </a:lstStyle>
          <a:p>
            <a:r>
              <a:rPr lang="en-US"/>
              <a:t>Click to edit Master title style</a:t>
            </a:r>
          </a:p>
        </p:txBody>
      </p:sp>
      <p:sp>
        <p:nvSpPr>
          <p:cNvPr id="6" name="Footer Placeholder 5">
            <a:extLst>
              <a:ext uri="{FF2B5EF4-FFF2-40B4-BE49-F238E27FC236}">
                <a16:creationId xmlns:a16="http://schemas.microsoft.com/office/drawing/2014/main" xmlns="" id="{599FAE45-F8BC-40F3-9164-D36C18C3F03A}"/>
              </a:ext>
            </a:extLst>
          </p:cNvPr>
          <p:cNvSpPr>
            <a:spLocks noGrp="1"/>
          </p:cNvSpPr>
          <p:nvPr>
            <p:ph type="ftr" sz="quarter" idx="11"/>
          </p:nvPr>
        </p:nvSpPr>
        <p:spPr>
          <a:xfrm>
            <a:off x="640080" y="4800600"/>
            <a:ext cx="859536" cy="155448"/>
          </a:xfrm>
        </p:spPr>
        <p:txBody>
          <a:bodyPr/>
          <a:lstStyle>
            <a:lvl1pPr>
              <a:defRPr>
                <a:latin typeface="Calibri" panose="020F0502020204030204" pitchFamily="34" charset="0"/>
                <a:cs typeface="Calibri" panose="020F0502020204030204" pitchFamily="34" charset="0"/>
              </a:defRPr>
            </a:lvl1pPr>
          </a:lstStyle>
          <a:p>
            <a:r>
              <a:rPr lang="en-US" dirty="0"/>
              <a:t>© 2019 Cognizant</a:t>
            </a:r>
          </a:p>
        </p:txBody>
      </p:sp>
      <p:sp>
        <p:nvSpPr>
          <p:cNvPr id="7" name="Slide Number Placeholder 6">
            <a:extLst>
              <a:ext uri="{FF2B5EF4-FFF2-40B4-BE49-F238E27FC236}">
                <a16:creationId xmlns:a16="http://schemas.microsoft.com/office/drawing/2014/main" xmlns="" id="{FB3BC111-2740-46AF-A4EE-25875C41C2BA}"/>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EFEF571-C9B4-4D92-A7F7-315B894862A8}" type="slidenum">
              <a:rPr lang="en-US" smtClean="0"/>
              <a:pPr/>
              <a:t>‹#›</a:t>
            </a:fld>
            <a:endParaRPr lang="en-US" dirty="0"/>
          </a:p>
        </p:txBody>
      </p:sp>
      <p:cxnSp>
        <p:nvCxnSpPr>
          <p:cNvPr id="11" name="Straight Connector 10">
            <a:extLst>
              <a:ext uri="{FF2B5EF4-FFF2-40B4-BE49-F238E27FC236}">
                <a16:creationId xmlns:a16="http://schemas.microsoft.com/office/drawing/2014/main" xmlns="" id="{3D1A41C7-0BA2-435B-A8CC-4AA343893F35}"/>
              </a:ext>
            </a:extLst>
          </p:cNvPr>
          <p:cNvCxnSpPr>
            <a:cxnSpLocks/>
          </p:cNvCxnSpPr>
          <p:nvPr userDrawn="1"/>
        </p:nvCxnSpPr>
        <p:spPr>
          <a:xfrm>
            <a:off x="379926" y="4690872"/>
            <a:ext cx="838415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8D86F33D-B3A6-4729-A0FB-5DC8F3DD4FCB}"/>
              </a:ext>
            </a:extLst>
          </p:cNvPr>
          <p:cNvPicPr>
            <a:picLocks noChangeAspect="1"/>
          </p:cNvPicPr>
          <p:nvPr userDrawn="1"/>
        </p:nvPicPr>
        <p:blipFill>
          <a:blip r:embed="rId2"/>
          <a:stretch>
            <a:fillRect/>
          </a:stretch>
        </p:blipFill>
        <p:spPr bwMode="black">
          <a:xfrm>
            <a:off x="7485913" y="4780026"/>
            <a:ext cx="1278163" cy="274320"/>
          </a:xfrm>
          <a:prstGeom prst="rect">
            <a:avLst/>
          </a:prstGeom>
        </p:spPr>
      </p:pic>
    </p:spTree>
    <p:extLst>
      <p:ext uri="{BB962C8B-B14F-4D97-AF65-F5344CB8AC3E}">
        <p14:creationId xmlns:p14="http://schemas.microsoft.com/office/powerpoint/2010/main" val="160792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lIns="68580" tIns="34290" rIns="68580" bIns="34290"/>
          <a:lstStyle/>
          <a:p>
            <a:endParaRPr lang="en-US" dirty="0"/>
          </a:p>
        </p:txBody>
      </p:sp>
      <p:sp>
        <p:nvSpPr>
          <p:cNvPr id="3" name="Footer Placeholder 2"/>
          <p:cNvSpPr>
            <a:spLocks noGrp="1"/>
          </p:cNvSpPr>
          <p:nvPr>
            <p:ph type="ftr" sz="quarter" idx="11"/>
          </p:nvPr>
        </p:nvSpPr>
        <p:spPr>
          <a:xfrm>
            <a:off x="3028950" y="4767263"/>
            <a:ext cx="3086100" cy="273844"/>
          </a:xfrm>
          <a:prstGeom prst="rect">
            <a:avLst/>
          </a:prstGeom>
        </p:spPr>
        <p:txBody>
          <a:bodyPr lIns="68580" tIns="34290" rIns="68580" bIns="34290"/>
          <a:lstStyle/>
          <a:p>
            <a:r>
              <a:rPr lang="en-US" dirty="0"/>
              <a:t>© 2020 Cognizant</a:t>
            </a:r>
          </a:p>
        </p:txBody>
      </p:sp>
      <p:sp>
        <p:nvSpPr>
          <p:cNvPr id="4" name="Slide Number Placeholder 3"/>
          <p:cNvSpPr>
            <a:spLocks noGrp="1"/>
          </p:cNvSpPr>
          <p:nvPr>
            <p:ph type="sldNum" sz="quarter" idx="12"/>
          </p:nvPr>
        </p:nvSpPr>
        <p:spPr>
          <a:xfrm>
            <a:off x="6457950" y="4767263"/>
            <a:ext cx="2057400" cy="273844"/>
          </a:xfrm>
          <a:prstGeom prst="rect">
            <a:avLst/>
          </a:prstGeom>
        </p:spPr>
        <p:txBody>
          <a:bodyPr lIns="68580" tIns="34290" rIns="68580" bIns="34290"/>
          <a:lstStyle/>
          <a:p>
            <a:fld id="{700BD5A8-0C65-469D-BD73-874982AD595D}" type="slidenum">
              <a:rPr lang="en-US" smtClean="0"/>
              <a:t>‹#›</a:t>
            </a:fld>
            <a:endParaRPr lang="en-US" dirty="0"/>
          </a:p>
        </p:txBody>
      </p:sp>
    </p:spTree>
    <p:extLst>
      <p:ext uri="{BB962C8B-B14F-4D97-AF65-F5344CB8AC3E}">
        <p14:creationId xmlns:p14="http://schemas.microsoft.com/office/powerpoint/2010/main" val="479059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Blue Divider / Quote">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9D1F1E75-A9F9-49B6-874A-F457E114ACD3}"/>
              </a:ext>
            </a:extLst>
          </p:cNvPr>
          <p:cNvSpPr>
            <a:spLocks noGrp="1"/>
          </p:cNvSpPr>
          <p:nvPr>
            <p:ph type="sldNum" sz="quarter" idx="16"/>
          </p:nvPr>
        </p:nvSpPr>
        <p:spPr>
          <a:xfrm>
            <a:off x="310896" y="4832937"/>
            <a:ext cx="228600" cy="123111"/>
          </a:xfrm>
        </p:spPr>
        <p:txBody>
          <a:bodyPr/>
          <a:lstStyle>
            <a:lvl1pPr>
              <a:defRPr>
                <a:solidFill>
                  <a:schemeClr val="bg1"/>
                </a:solidFill>
              </a:defRPr>
            </a:lvl1pPr>
          </a:lstStyle>
          <a:p>
            <a:fld id="{2EFEF571-C9B4-4D92-A7F7-315B894862A8}" type="slidenum">
              <a:rPr lang="en-US" smtClean="0"/>
              <a:pPr/>
              <a:t>‹#›</a:t>
            </a:fld>
            <a:endParaRPr lang="en-US" dirty="0"/>
          </a:p>
        </p:txBody>
      </p:sp>
      <p:pic>
        <p:nvPicPr>
          <p:cNvPr id="12" name="Picture 11">
            <a:extLst>
              <a:ext uri="{FF2B5EF4-FFF2-40B4-BE49-F238E27FC236}">
                <a16:creationId xmlns:a16="http://schemas.microsoft.com/office/drawing/2014/main" xmlns="" id="{2990A6E3-DE2F-40B3-955E-42C3550BD2DE}"/>
              </a:ext>
            </a:extLst>
          </p:cNvPr>
          <p:cNvPicPr>
            <a:picLocks noChangeAspect="1"/>
          </p:cNvPicPr>
          <p:nvPr userDrawn="1"/>
        </p:nvPicPr>
        <p:blipFill>
          <a:blip r:embed="rId2"/>
          <a:stretch>
            <a:fillRect/>
          </a:stretch>
        </p:blipFill>
        <p:spPr bwMode="black">
          <a:xfrm>
            <a:off x="7485913" y="4780026"/>
            <a:ext cx="1278163" cy="274320"/>
          </a:xfrm>
          <a:prstGeom prst="rect">
            <a:avLst/>
          </a:prstGeom>
        </p:spPr>
      </p:pic>
    </p:spTree>
    <p:extLst>
      <p:ext uri="{BB962C8B-B14F-4D97-AF65-F5344CB8AC3E}">
        <p14:creationId xmlns:p14="http://schemas.microsoft.com/office/powerpoint/2010/main" val="822208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2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C15AA5-70F9-0B45-8147-A29FFDCDCFC0}"/>
              </a:ext>
            </a:extLst>
          </p:cNvPr>
          <p:cNvSpPr>
            <a:spLocks noGrp="1"/>
          </p:cNvSpPr>
          <p:nvPr>
            <p:ph type="title"/>
          </p:nvPr>
        </p:nvSpPr>
        <p:spPr>
          <a:xfrm>
            <a:off x="384048" y="274321"/>
            <a:ext cx="8417052" cy="621030"/>
          </a:xfrm>
        </p:spPr>
        <p:txBody>
          <a:bodyPr wrap="square">
            <a:noAutofit/>
          </a:bodyPr>
          <a:lstStyle>
            <a:lvl1pPr>
              <a:defRPr sz="2000"/>
            </a:lvl1pPr>
          </a:lstStyle>
          <a:p>
            <a:r>
              <a:rPr lang="en-US" dirty="0"/>
              <a:t>Click to edit Master title style</a:t>
            </a:r>
          </a:p>
        </p:txBody>
      </p:sp>
      <p:sp>
        <p:nvSpPr>
          <p:cNvPr id="8" name="Footer Placeholder 8">
            <a:extLst>
              <a:ext uri="{FF2B5EF4-FFF2-40B4-BE49-F238E27FC236}">
                <a16:creationId xmlns:a16="http://schemas.microsoft.com/office/drawing/2014/main" xmlns="" id="{8C855543-B1C8-B946-B60D-4C04E3A855E7}"/>
              </a:ext>
            </a:extLst>
          </p:cNvPr>
          <p:cNvSpPr>
            <a:spLocks noGrp="1"/>
          </p:cNvSpPr>
          <p:nvPr>
            <p:ph type="ftr" sz="quarter" idx="3"/>
          </p:nvPr>
        </p:nvSpPr>
        <p:spPr>
          <a:xfrm>
            <a:off x="660386" y="4695411"/>
            <a:ext cx="1800000" cy="187241"/>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vl2pPr marL="0" indent="0">
              <a:defRPr sz="750"/>
            </a:lvl2pPr>
            <a:lvl3pPr marL="0" indent="0">
              <a:defRPr sz="750"/>
            </a:lvl3pPr>
            <a:lvl4pPr marL="0" indent="0">
              <a:defRPr sz="750"/>
            </a:lvl4pPr>
            <a:lvl5pPr marL="0" indent="0">
              <a:defRPr sz="750"/>
            </a:lvl5pPr>
            <a:lvl6pPr marL="0" indent="0">
              <a:defRPr sz="750"/>
            </a:lvl6pPr>
            <a:lvl7pPr marL="0" indent="0">
              <a:defRPr sz="750"/>
            </a:lvl7pPr>
            <a:lvl8pPr marL="0" indent="0">
              <a:defRPr sz="750"/>
            </a:lvl8pPr>
            <a:lvl9pPr marL="0" indent="0">
              <a:defRPr sz="750"/>
            </a:lvl9pPr>
          </a:lstStyle>
          <a:p>
            <a:r>
              <a:rPr lang="en-US" dirty="0"/>
              <a:t>© 2020 Cognizant</a:t>
            </a:r>
          </a:p>
        </p:txBody>
      </p:sp>
      <p:sp>
        <p:nvSpPr>
          <p:cNvPr id="9" name="Slide Number Placeholder 9">
            <a:extLst>
              <a:ext uri="{FF2B5EF4-FFF2-40B4-BE49-F238E27FC236}">
                <a16:creationId xmlns:a16="http://schemas.microsoft.com/office/drawing/2014/main" xmlns="" id="{740C1DF7-CAE5-ED40-B1C3-1FB1E0F74AA4}"/>
              </a:ext>
            </a:extLst>
          </p:cNvPr>
          <p:cNvSpPr>
            <a:spLocks noGrp="1"/>
          </p:cNvSpPr>
          <p:nvPr>
            <p:ph type="sldNum" sz="quarter" idx="4"/>
          </p:nvPr>
        </p:nvSpPr>
        <p:spPr>
          <a:xfrm>
            <a:off x="385100" y="4759541"/>
            <a:ext cx="228600" cy="123111"/>
          </a:xfrm>
          <a:prstGeom prst="rect">
            <a:avLst/>
          </a:prstGeom>
        </p:spPr>
        <p:txBody>
          <a:bodyPr vert="horz" lIns="0" tIns="0" rIns="0" bIns="0" rtlCol="0" anchor="b" anchorCtr="0">
            <a:spAutoFit/>
          </a:bodyPr>
          <a:lstStyle>
            <a:lvl1pPr algn="l">
              <a:defRPr sz="800" b="1">
                <a:solidFill>
                  <a:schemeClr val="tx1"/>
                </a:solidFill>
                <a:latin typeface="Arial" panose="020B0604020202020204" pitchFamily="34" charset="0"/>
                <a:cs typeface="Arial" panose="020B0604020202020204" pitchFamily="34" charset="0"/>
              </a:defRPr>
            </a:lvl1pPr>
          </a:lstStyle>
          <a:p>
            <a:fld id="{2EFEF571-C9B4-4D92-A7F7-315B894862A8}" type="slidenum">
              <a:rPr lang="en-US" smtClean="0"/>
              <a:pPr/>
              <a:t>‹#›</a:t>
            </a:fld>
            <a:endParaRPr lang="en-US" dirty="0"/>
          </a:p>
        </p:txBody>
      </p:sp>
    </p:spTree>
    <p:extLst>
      <p:ext uri="{BB962C8B-B14F-4D97-AF65-F5344CB8AC3E}">
        <p14:creationId xmlns:p14="http://schemas.microsoft.com/office/powerpoint/2010/main" val="3929120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Main Layout_White 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xmlns="" id="{17C15AA5-70F9-0B45-8147-A29FFDCDCFC0}"/>
              </a:ext>
            </a:extLst>
          </p:cNvPr>
          <p:cNvSpPr>
            <a:spLocks noGrp="1"/>
          </p:cNvSpPr>
          <p:nvPr>
            <p:ph type="title"/>
          </p:nvPr>
        </p:nvSpPr>
        <p:spPr>
          <a:xfrm>
            <a:off x="137469" y="124789"/>
            <a:ext cx="8417052" cy="621030"/>
          </a:xfrm>
        </p:spPr>
        <p:txBody>
          <a:bodyPr wrap="none">
            <a:noAutofit/>
          </a:bodyPr>
          <a:lstStyle>
            <a:lvl1pPr>
              <a:defRPr sz="2400">
                <a:solidFill>
                  <a:schemeClr val="tx2"/>
                </a:solidFill>
              </a:defRPr>
            </a:lvl1pPr>
          </a:lstStyle>
          <a:p>
            <a:r>
              <a:rPr lang="en-US" dirty="0"/>
              <a:t>Click to edit Master title style</a:t>
            </a:r>
          </a:p>
        </p:txBody>
      </p:sp>
      <p:sp>
        <p:nvSpPr>
          <p:cNvPr id="8" name="Footer Placeholder 8">
            <a:extLst>
              <a:ext uri="{FF2B5EF4-FFF2-40B4-BE49-F238E27FC236}">
                <a16:creationId xmlns:a16="http://schemas.microsoft.com/office/drawing/2014/main" xmlns="" id="{8C855543-B1C8-B946-B60D-4C04E3A855E7}"/>
              </a:ext>
            </a:extLst>
          </p:cNvPr>
          <p:cNvSpPr>
            <a:spLocks noGrp="1"/>
          </p:cNvSpPr>
          <p:nvPr>
            <p:ph type="ftr" sz="quarter" idx="3"/>
          </p:nvPr>
        </p:nvSpPr>
        <p:spPr>
          <a:xfrm>
            <a:off x="412755" y="4880350"/>
            <a:ext cx="4572000" cy="187241"/>
          </a:xfrm>
          <a:prstGeom prst="rect">
            <a:avLst/>
          </a:prstGeom>
        </p:spPr>
        <p:txBody>
          <a:bodyPr vert="horz" lIns="0" tIns="0" rIns="0" bIns="0" rtlCol="0" anchor="b" anchorCtr="0"/>
          <a:lstStyle>
            <a:lvl1pPr algn="l">
              <a:defRPr sz="800">
                <a:solidFill>
                  <a:schemeClr val="tx2"/>
                </a:solidFill>
                <a:latin typeface="Calibri" panose="020F0502020204030204" pitchFamily="34" charset="0"/>
                <a:cs typeface="Calibri" panose="020F0502020204030204" pitchFamily="34" charset="0"/>
              </a:defRPr>
            </a:lvl1pPr>
            <a:lvl2pPr marL="0" indent="0">
              <a:defRPr sz="750"/>
            </a:lvl2pPr>
            <a:lvl3pPr marL="0" indent="0">
              <a:defRPr sz="750"/>
            </a:lvl3pPr>
            <a:lvl4pPr marL="0" indent="0">
              <a:defRPr sz="750"/>
            </a:lvl4pPr>
            <a:lvl5pPr marL="0" indent="0">
              <a:defRPr sz="750"/>
            </a:lvl5pPr>
            <a:lvl6pPr marL="0" indent="0">
              <a:defRPr sz="750"/>
            </a:lvl6pPr>
            <a:lvl7pPr marL="0" indent="0">
              <a:defRPr sz="750"/>
            </a:lvl7pPr>
            <a:lvl8pPr marL="0" indent="0">
              <a:defRPr sz="750"/>
            </a:lvl8pPr>
            <a:lvl9pPr marL="0" indent="0">
              <a:defRPr sz="750"/>
            </a:lvl9pPr>
          </a:lstStyle>
          <a:p>
            <a:r>
              <a:rPr lang="en-US" smtClean="0"/>
              <a:t>© 2020 Cognizant</a:t>
            </a:r>
            <a:endParaRPr lang="en-US" dirty="0"/>
          </a:p>
        </p:txBody>
      </p:sp>
      <p:sp>
        <p:nvSpPr>
          <p:cNvPr id="9" name="Slide Number Placeholder 9">
            <a:extLst>
              <a:ext uri="{FF2B5EF4-FFF2-40B4-BE49-F238E27FC236}">
                <a16:creationId xmlns:a16="http://schemas.microsoft.com/office/drawing/2014/main" xmlns="" id="{740C1DF7-CAE5-ED40-B1C3-1FB1E0F74AA4}"/>
              </a:ext>
            </a:extLst>
          </p:cNvPr>
          <p:cNvSpPr>
            <a:spLocks noGrp="1"/>
          </p:cNvSpPr>
          <p:nvPr>
            <p:ph type="sldNum" sz="quarter" idx="4"/>
          </p:nvPr>
        </p:nvSpPr>
        <p:spPr>
          <a:xfrm>
            <a:off x="137469" y="4944476"/>
            <a:ext cx="228600" cy="123111"/>
          </a:xfrm>
          <a:prstGeom prst="rect">
            <a:avLst/>
          </a:prstGeom>
        </p:spPr>
        <p:txBody>
          <a:bodyPr vert="horz" lIns="0" tIns="0" rIns="0" bIns="0" rtlCol="0" anchor="b" anchorCtr="0">
            <a:spAutoFit/>
          </a:bodyPr>
          <a:lstStyle>
            <a:lvl1pPr algn="l">
              <a:defRPr sz="800" b="1">
                <a:solidFill>
                  <a:schemeClr val="tx2"/>
                </a:solidFill>
                <a:latin typeface="Calibri" panose="020F0502020204030204" pitchFamily="34" charset="0"/>
                <a:cs typeface="Calibri" panose="020F0502020204030204" pitchFamily="34" charset="0"/>
              </a:defRPr>
            </a:lvl1pPr>
          </a:lstStyle>
          <a:p>
            <a:fld id="{2EFEF571-C9B4-4D92-A7F7-315B894862A8}" type="slidenum">
              <a:rPr lang="en-US" smtClean="0"/>
              <a:pPr/>
              <a:t>‹#›</a:t>
            </a:fld>
            <a:endParaRPr lang="en-US" dirty="0"/>
          </a:p>
        </p:txBody>
      </p:sp>
      <p:sp>
        <p:nvSpPr>
          <p:cNvPr id="4" name="Rectangle 3"/>
          <p:cNvSpPr/>
          <p:nvPr userDrawn="1"/>
        </p:nvSpPr>
        <p:spPr>
          <a:xfrm>
            <a:off x="0" y="1263721"/>
            <a:ext cx="9144000" cy="3879779"/>
          </a:xfrm>
          <a:prstGeom prst="rect">
            <a:avLst/>
          </a:prstGeom>
          <a:gradFill>
            <a:gsLst>
              <a:gs pos="100000">
                <a:schemeClr val="bg1">
                  <a:alpha val="4300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833505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Graphic Double Line Title">
    <p:spTree>
      <p:nvGrpSpPr>
        <p:cNvPr id="1" name=""/>
        <p:cNvGrpSpPr/>
        <p:nvPr/>
      </p:nvGrpSpPr>
      <p:grpSpPr>
        <a:xfrm>
          <a:off x="0" y="0"/>
          <a:ext cx="0" cy="0"/>
          <a:chOff x="0" y="0"/>
          <a:chExt cx="0" cy="0"/>
        </a:xfrm>
      </p:grpSpPr>
      <p:pic>
        <p:nvPicPr>
          <p:cNvPr id="11" name="Picture 10" descr="A picture containing animal&#10;&#10;Description automatically generated">
            <a:extLst>
              <a:ext uri="{FF2B5EF4-FFF2-40B4-BE49-F238E27FC236}">
                <a16:creationId xmlns:a16="http://schemas.microsoft.com/office/drawing/2014/main" xmlns="" id="{760CAE04-42F6-C14D-AB3C-36D5B9FC9F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396"/>
            <a:ext cx="9144000" cy="5146293"/>
          </a:xfrm>
          <a:prstGeom prst="rect">
            <a:avLst/>
          </a:prstGeom>
        </p:spPr>
      </p:pic>
      <p:sp>
        <p:nvSpPr>
          <p:cNvPr id="29" name="Rectangle 28">
            <a:extLst>
              <a:ext uri="{FF2B5EF4-FFF2-40B4-BE49-F238E27FC236}">
                <a16:creationId xmlns:a16="http://schemas.microsoft.com/office/drawing/2014/main" xmlns="" id="{C96E9237-80A4-8D4D-AF8F-78866C6D2C05}"/>
              </a:ext>
            </a:extLst>
          </p:cNvPr>
          <p:cNvSpPr/>
          <p:nvPr userDrawn="1"/>
        </p:nvSpPr>
        <p:spPr>
          <a:xfrm>
            <a:off x="0" y="0"/>
            <a:ext cx="9144000" cy="5143500"/>
          </a:xfrm>
          <a:prstGeom prst="rect">
            <a:avLst/>
          </a:prstGeom>
          <a:gradFill>
            <a:gsLst>
              <a:gs pos="59000">
                <a:schemeClr val="accent1">
                  <a:alpha val="96000"/>
                </a:schemeClr>
              </a:gs>
              <a:gs pos="25000">
                <a:schemeClr val="accent3">
                  <a:alpha val="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xmlns="" id="{3E72939B-E866-3F48-956F-028BC0570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119" y="382876"/>
            <a:ext cx="2624563" cy="558418"/>
          </a:xfrm>
          <a:prstGeom prst="rect">
            <a:avLst/>
          </a:prstGeom>
        </p:spPr>
      </p:pic>
      <p:sp>
        <p:nvSpPr>
          <p:cNvPr id="10" name="Title 1">
            <a:extLst>
              <a:ext uri="{FF2B5EF4-FFF2-40B4-BE49-F238E27FC236}">
                <a16:creationId xmlns:a16="http://schemas.microsoft.com/office/drawing/2014/main" xmlns="" id="{62C1B911-F437-1644-81AF-E4F0D63347D5}"/>
              </a:ext>
            </a:extLst>
          </p:cNvPr>
          <p:cNvSpPr>
            <a:spLocks noGrp="1"/>
          </p:cNvSpPr>
          <p:nvPr>
            <p:ph type="ctrTitle" hasCustomPrompt="1"/>
          </p:nvPr>
        </p:nvSpPr>
        <p:spPr bwMode="white">
          <a:xfrm>
            <a:off x="414163" y="1561267"/>
            <a:ext cx="8348837" cy="1107996"/>
          </a:xfrm>
        </p:spPr>
        <p:txBody>
          <a:bodyPr wrap="square" anchor="ctr" anchorCtr="0">
            <a:spAutoFit/>
          </a:bodyPr>
          <a:lstStyle>
            <a:lvl1pPr algn="l">
              <a:defRPr sz="4000" b="1" i="0">
                <a:solidFill>
                  <a:schemeClr val="bg1"/>
                </a:solidFill>
                <a:latin typeface="Arial" panose="020B0604020202020204" pitchFamily="34" charset="0"/>
                <a:cs typeface="Arial" panose="020B0604020202020204" pitchFamily="34" charset="0"/>
              </a:defRPr>
            </a:lvl1pPr>
          </a:lstStyle>
          <a:p>
            <a:pPr lvl="0"/>
            <a:r>
              <a:rPr lang="en-US" dirty="0"/>
              <a:t>Double Line Title Here</a:t>
            </a:r>
            <a:br>
              <a:rPr lang="en-US" dirty="0"/>
            </a:br>
            <a:r>
              <a:rPr lang="en-US" dirty="0"/>
              <a:t>Double Line Title Here</a:t>
            </a:r>
          </a:p>
        </p:txBody>
      </p:sp>
      <p:cxnSp>
        <p:nvCxnSpPr>
          <p:cNvPr id="12" name="Straight Connector 11">
            <a:extLst>
              <a:ext uri="{FF2B5EF4-FFF2-40B4-BE49-F238E27FC236}">
                <a16:creationId xmlns:a16="http://schemas.microsoft.com/office/drawing/2014/main" xmlns="" id="{36779121-E465-634B-B2F7-19C558723B11}"/>
              </a:ext>
            </a:extLst>
          </p:cNvPr>
          <p:cNvCxnSpPr>
            <a:cxnSpLocks/>
          </p:cNvCxnSpPr>
          <p:nvPr userDrawn="1"/>
        </p:nvCxnSpPr>
        <p:spPr bwMode="white">
          <a:xfrm flipH="1">
            <a:off x="392897" y="3365738"/>
            <a:ext cx="2169460"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xmlns="" id="{B6882BFA-92D1-754C-8A6B-468712FCC892}"/>
              </a:ext>
            </a:extLst>
          </p:cNvPr>
          <p:cNvSpPr>
            <a:spLocks noGrp="1"/>
          </p:cNvSpPr>
          <p:nvPr>
            <p:ph type="body" sz="quarter" idx="12" hasCustomPrompt="1"/>
          </p:nvPr>
        </p:nvSpPr>
        <p:spPr>
          <a:xfrm>
            <a:off x="414163" y="2730312"/>
            <a:ext cx="8327698" cy="406477"/>
          </a:xfrm>
        </p:spPr>
        <p:txBody>
          <a:bodyPr anchor="ctr" anchorCtr="0">
            <a:noAutofit/>
          </a:bodyPr>
          <a:lstStyle>
            <a:lvl1pPr marL="0" indent="0">
              <a:buFont typeface="Arial" panose="020B0604020202020204" pitchFamily="34" charset="0"/>
              <a:buNone/>
              <a:defRPr sz="2000">
                <a:solidFill>
                  <a:schemeClr val="bg1"/>
                </a:solidFill>
              </a:defRPr>
            </a:lvl1pPr>
            <a:lvl2pPr marL="0" indent="0">
              <a:buNone/>
              <a:defRPr>
                <a:solidFill>
                  <a:schemeClr val="bg2"/>
                </a:solidFill>
              </a:defRPr>
            </a:lvl2pPr>
            <a:lvl3pPr marL="228600" indent="0">
              <a:buNone/>
              <a:defRPr/>
            </a:lvl3pPr>
          </a:lstStyle>
          <a:p>
            <a:pPr lvl="0"/>
            <a:r>
              <a:rPr lang="en-US" dirty="0"/>
              <a:t>Speaker’s Full Name or Subtitle</a:t>
            </a:r>
          </a:p>
        </p:txBody>
      </p:sp>
      <p:sp>
        <p:nvSpPr>
          <p:cNvPr id="14" name="Text Placeholder 20">
            <a:extLst>
              <a:ext uri="{FF2B5EF4-FFF2-40B4-BE49-F238E27FC236}">
                <a16:creationId xmlns:a16="http://schemas.microsoft.com/office/drawing/2014/main" xmlns="" id="{E25F6749-10D1-E840-B58E-0BD71C6C4BD7}"/>
              </a:ext>
            </a:extLst>
          </p:cNvPr>
          <p:cNvSpPr>
            <a:spLocks noGrp="1"/>
          </p:cNvSpPr>
          <p:nvPr>
            <p:ph type="body" sz="quarter" idx="13" hasCustomPrompt="1"/>
          </p:nvPr>
        </p:nvSpPr>
        <p:spPr>
          <a:xfrm>
            <a:off x="414163" y="3485244"/>
            <a:ext cx="8324523" cy="254000"/>
          </a:xfrm>
        </p:spPr>
        <p:txBody>
          <a:bodyPr anchor="ctr" anchorCtr="0">
            <a:normAutofit/>
          </a:bodyPr>
          <a:lstStyle>
            <a:lvl1pPr>
              <a:defRPr sz="1600">
                <a:solidFill>
                  <a:schemeClr val="accent4"/>
                </a:solidFill>
              </a:defRPr>
            </a:lvl1pPr>
          </a:lstStyle>
          <a:p>
            <a:r>
              <a:rPr lang="en-US" dirty="0"/>
              <a:t>Speaker title and/or date</a:t>
            </a:r>
          </a:p>
        </p:txBody>
      </p:sp>
      <p:sp>
        <p:nvSpPr>
          <p:cNvPr id="15" name="Footer Placeholder 8">
            <a:extLst>
              <a:ext uri="{FF2B5EF4-FFF2-40B4-BE49-F238E27FC236}">
                <a16:creationId xmlns:a16="http://schemas.microsoft.com/office/drawing/2014/main" xmlns="" id="{9E90ED61-02F0-014B-ABEE-2397CF3B968C}"/>
              </a:ext>
            </a:extLst>
          </p:cNvPr>
          <p:cNvSpPr>
            <a:spLocks noGrp="1"/>
          </p:cNvSpPr>
          <p:nvPr>
            <p:ph type="ftr" sz="quarter" idx="3"/>
          </p:nvPr>
        </p:nvSpPr>
        <p:spPr>
          <a:xfrm>
            <a:off x="381000" y="4695411"/>
            <a:ext cx="4572000" cy="187241"/>
          </a:xfrm>
          <a:prstGeom prst="rect">
            <a:avLst/>
          </a:prstGeom>
        </p:spPr>
        <p:txBody>
          <a:bodyPr vert="horz" lIns="0" tIns="0" rIns="0" bIns="0" rtlCol="0" anchor="b" anchorCtr="0"/>
          <a:lstStyle>
            <a:lvl1pPr algn="l">
              <a:defRPr sz="800">
                <a:solidFill>
                  <a:schemeClr val="bg2"/>
                </a:solidFill>
                <a:latin typeface="Arial" panose="020B0604020202020204" pitchFamily="34" charset="0"/>
                <a:cs typeface="Arial" panose="020B0604020202020204" pitchFamily="34" charset="0"/>
              </a:defRPr>
            </a:lvl1pPr>
            <a:lvl2pPr marL="0" indent="0">
              <a:defRPr sz="750"/>
            </a:lvl2pPr>
            <a:lvl3pPr marL="0" indent="0">
              <a:defRPr sz="750"/>
            </a:lvl3pPr>
            <a:lvl4pPr marL="0" indent="0">
              <a:defRPr sz="750"/>
            </a:lvl4pPr>
            <a:lvl5pPr marL="0" indent="0">
              <a:defRPr sz="750"/>
            </a:lvl5pPr>
            <a:lvl6pPr marL="0" indent="0">
              <a:defRPr sz="750"/>
            </a:lvl6pPr>
            <a:lvl7pPr marL="0" indent="0">
              <a:defRPr sz="750"/>
            </a:lvl7pPr>
            <a:lvl8pPr marL="0" indent="0">
              <a:defRPr sz="750"/>
            </a:lvl8pPr>
            <a:lvl9pPr marL="0" indent="0">
              <a:defRPr sz="750"/>
            </a:lvl9pPr>
          </a:lstStyle>
          <a:p>
            <a:r>
              <a:rPr lang="en-US"/>
              <a:t>© 2020 Cognizant</a:t>
            </a:r>
            <a:endParaRPr lang="en-US" dirty="0"/>
          </a:p>
        </p:txBody>
      </p:sp>
    </p:spTree>
    <p:extLst>
      <p:ext uri="{BB962C8B-B14F-4D97-AF65-F5344CB8AC3E}">
        <p14:creationId xmlns:p14="http://schemas.microsoft.com/office/powerpoint/2010/main" val="2783924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Speed Graphic Single Line Tit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3404F555-4B35-F044-B7D0-D32F73D755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1" name="Picture 20">
            <a:extLst>
              <a:ext uri="{FF2B5EF4-FFF2-40B4-BE49-F238E27FC236}">
                <a16:creationId xmlns:a16="http://schemas.microsoft.com/office/drawing/2014/main" xmlns="" id="{C6865CC2-EE1E-B44E-B46B-DD0F56CB7A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119" y="382876"/>
            <a:ext cx="2624563" cy="558418"/>
          </a:xfrm>
          <a:prstGeom prst="rect">
            <a:avLst/>
          </a:prstGeom>
        </p:spPr>
      </p:pic>
      <p:sp>
        <p:nvSpPr>
          <p:cNvPr id="14" name="Title 1">
            <a:extLst>
              <a:ext uri="{FF2B5EF4-FFF2-40B4-BE49-F238E27FC236}">
                <a16:creationId xmlns:a16="http://schemas.microsoft.com/office/drawing/2014/main" xmlns="" id="{FE1258A4-09D8-664D-934C-0C07D252D404}"/>
              </a:ext>
            </a:extLst>
          </p:cNvPr>
          <p:cNvSpPr>
            <a:spLocks noGrp="1"/>
          </p:cNvSpPr>
          <p:nvPr>
            <p:ph type="ctrTitle" hasCustomPrompt="1"/>
          </p:nvPr>
        </p:nvSpPr>
        <p:spPr bwMode="white">
          <a:xfrm>
            <a:off x="414163" y="1838266"/>
            <a:ext cx="8348837" cy="553998"/>
          </a:xfrm>
        </p:spPr>
        <p:txBody>
          <a:bodyPr wrap="square" anchor="ctr" anchorCtr="0">
            <a:spAutoFit/>
          </a:bodyPr>
          <a:lstStyle>
            <a:lvl1pPr algn="l">
              <a:defRPr sz="4000" b="1" i="0">
                <a:solidFill>
                  <a:schemeClr val="bg1"/>
                </a:solidFill>
                <a:latin typeface="Arial" panose="020B0604020202020204" pitchFamily="34" charset="0"/>
                <a:cs typeface="Arial" panose="020B0604020202020204" pitchFamily="34" charset="0"/>
              </a:defRPr>
            </a:lvl1pPr>
          </a:lstStyle>
          <a:p>
            <a:pPr lvl="0"/>
            <a:r>
              <a:rPr lang="en-US" dirty="0"/>
              <a:t>Single Line Title Here</a:t>
            </a:r>
          </a:p>
        </p:txBody>
      </p:sp>
      <p:cxnSp>
        <p:nvCxnSpPr>
          <p:cNvPr id="15" name="Straight Connector 14">
            <a:extLst>
              <a:ext uri="{FF2B5EF4-FFF2-40B4-BE49-F238E27FC236}">
                <a16:creationId xmlns:a16="http://schemas.microsoft.com/office/drawing/2014/main" xmlns="" id="{FDA0D648-BD2B-5645-81FD-088044B6FFDC}"/>
              </a:ext>
            </a:extLst>
          </p:cNvPr>
          <p:cNvCxnSpPr>
            <a:cxnSpLocks/>
          </p:cNvCxnSpPr>
          <p:nvPr userDrawn="1"/>
        </p:nvCxnSpPr>
        <p:spPr bwMode="white">
          <a:xfrm flipH="1">
            <a:off x="392897" y="3087443"/>
            <a:ext cx="2169460"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xmlns="" id="{FF9AFFB6-D22A-3C4E-9092-D2D3A372AC03}"/>
              </a:ext>
            </a:extLst>
          </p:cNvPr>
          <p:cNvSpPr>
            <a:spLocks noGrp="1"/>
          </p:cNvSpPr>
          <p:nvPr>
            <p:ph type="body" sz="quarter" idx="12" hasCustomPrompt="1"/>
          </p:nvPr>
        </p:nvSpPr>
        <p:spPr>
          <a:xfrm>
            <a:off x="414163" y="2452017"/>
            <a:ext cx="8327698" cy="406477"/>
          </a:xfrm>
        </p:spPr>
        <p:txBody>
          <a:bodyPr anchor="ctr" anchorCtr="0">
            <a:noAutofit/>
          </a:bodyPr>
          <a:lstStyle>
            <a:lvl1pPr marL="0" indent="0">
              <a:buFont typeface="Arial" panose="020B0604020202020204" pitchFamily="34" charset="0"/>
              <a:buNone/>
              <a:defRPr sz="2000">
                <a:solidFill>
                  <a:schemeClr val="bg1"/>
                </a:solidFill>
              </a:defRPr>
            </a:lvl1pPr>
            <a:lvl2pPr marL="0" indent="0">
              <a:buNone/>
              <a:defRPr>
                <a:solidFill>
                  <a:schemeClr val="bg2"/>
                </a:solidFill>
              </a:defRPr>
            </a:lvl2pPr>
            <a:lvl3pPr marL="228600" indent="0">
              <a:buNone/>
              <a:defRPr/>
            </a:lvl3pPr>
          </a:lstStyle>
          <a:p>
            <a:pPr lvl="0"/>
            <a:r>
              <a:rPr lang="en-US" dirty="0"/>
              <a:t>Speaker’s Full Name or Subtitle</a:t>
            </a:r>
          </a:p>
        </p:txBody>
      </p:sp>
      <p:sp>
        <p:nvSpPr>
          <p:cNvPr id="23" name="Text Placeholder 20">
            <a:extLst>
              <a:ext uri="{FF2B5EF4-FFF2-40B4-BE49-F238E27FC236}">
                <a16:creationId xmlns:a16="http://schemas.microsoft.com/office/drawing/2014/main" xmlns="" id="{C7EEFB4D-8BD1-7A49-BC27-5F48B29E81C5}"/>
              </a:ext>
            </a:extLst>
          </p:cNvPr>
          <p:cNvSpPr>
            <a:spLocks noGrp="1"/>
          </p:cNvSpPr>
          <p:nvPr>
            <p:ph type="body" sz="quarter" idx="13" hasCustomPrompt="1"/>
          </p:nvPr>
        </p:nvSpPr>
        <p:spPr>
          <a:xfrm>
            <a:off x="414163" y="3206949"/>
            <a:ext cx="8324523" cy="254000"/>
          </a:xfrm>
        </p:spPr>
        <p:txBody>
          <a:bodyPr anchor="ctr" anchorCtr="0">
            <a:normAutofit/>
          </a:bodyPr>
          <a:lstStyle>
            <a:lvl1pPr>
              <a:defRPr sz="1600">
                <a:solidFill>
                  <a:schemeClr val="accent4"/>
                </a:solidFill>
              </a:defRPr>
            </a:lvl1pPr>
          </a:lstStyle>
          <a:p>
            <a:r>
              <a:rPr lang="en-US" dirty="0"/>
              <a:t>Speaker title and/or date</a:t>
            </a:r>
          </a:p>
        </p:txBody>
      </p:sp>
      <p:sp>
        <p:nvSpPr>
          <p:cNvPr id="24" name="Footer Placeholder 8">
            <a:extLst>
              <a:ext uri="{FF2B5EF4-FFF2-40B4-BE49-F238E27FC236}">
                <a16:creationId xmlns:a16="http://schemas.microsoft.com/office/drawing/2014/main" xmlns="" id="{C7676DE8-F28E-344A-8FEC-386AE8A49C64}"/>
              </a:ext>
            </a:extLst>
          </p:cNvPr>
          <p:cNvSpPr>
            <a:spLocks noGrp="1"/>
          </p:cNvSpPr>
          <p:nvPr>
            <p:ph type="ftr" sz="quarter" idx="3"/>
          </p:nvPr>
        </p:nvSpPr>
        <p:spPr>
          <a:xfrm>
            <a:off x="381000" y="4695411"/>
            <a:ext cx="4572000" cy="187241"/>
          </a:xfrm>
          <a:prstGeom prst="rect">
            <a:avLst/>
          </a:prstGeom>
        </p:spPr>
        <p:txBody>
          <a:bodyPr vert="horz" lIns="0" tIns="0" rIns="0" bIns="0" rtlCol="0" anchor="b" anchorCtr="0"/>
          <a:lstStyle>
            <a:lvl1pPr algn="l">
              <a:defRPr sz="800">
                <a:solidFill>
                  <a:schemeClr val="bg2"/>
                </a:solidFill>
                <a:latin typeface="Arial" panose="020B0604020202020204" pitchFamily="34" charset="0"/>
                <a:cs typeface="Arial" panose="020B0604020202020204" pitchFamily="34" charset="0"/>
              </a:defRPr>
            </a:lvl1pPr>
            <a:lvl2pPr marL="0" indent="0">
              <a:defRPr sz="750"/>
            </a:lvl2pPr>
            <a:lvl3pPr marL="0" indent="0">
              <a:defRPr sz="750"/>
            </a:lvl3pPr>
            <a:lvl4pPr marL="0" indent="0">
              <a:defRPr sz="750"/>
            </a:lvl4pPr>
            <a:lvl5pPr marL="0" indent="0">
              <a:defRPr sz="750"/>
            </a:lvl5pPr>
            <a:lvl6pPr marL="0" indent="0">
              <a:defRPr sz="750"/>
            </a:lvl6pPr>
            <a:lvl7pPr marL="0" indent="0">
              <a:defRPr sz="750"/>
            </a:lvl7pPr>
            <a:lvl8pPr marL="0" indent="0">
              <a:defRPr sz="750"/>
            </a:lvl8pPr>
            <a:lvl9pPr marL="0" indent="0">
              <a:defRPr sz="750"/>
            </a:lvl9pPr>
          </a:lstStyle>
          <a:p>
            <a:r>
              <a:rPr lang="en-US"/>
              <a:t>© 2020 Cognizant</a:t>
            </a:r>
            <a:endParaRPr lang="en-US" dirty="0"/>
          </a:p>
        </p:txBody>
      </p:sp>
    </p:spTree>
    <p:extLst>
      <p:ext uri="{BB962C8B-B14F-4D97-AF65-F5344CB8AC3E}">
        <p14:creationId xmlns:p14="http://schemas.microsoft.com/office/powerpoint/2010/main" val="3674800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peed Graphic Double Line Tit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380DC35-22AA-CB4D-B036-9AE68A672C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7" name="Picture 26">
            <a:extLst>
              <a:ext uri="{FF2B5EF4-FFF2-40B4-BE49-F238E27FC236}">
                <a16:creationId xmlns:a16="http://schemas.microsoft.com/office/drawing/2014/main" xmlns="" id="{3E72939B-E866-3F48-956F-028BC0570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119" y="382876"/>
            <a:ext cx="2624563" cy="558418"/>
          </a:xfrm>
          <a:prstGeom prst="rect">
            <a:avLst/>
          </a:prstGeom>
        </p:spPr>
      </p:pic>
      <p:sp>
        <p:nvSpPr>
          <p:cNvPr id="9" name="Title 1">
            <a:extLst>
              <a:ext uri="{FF2B5EF4-FFF2-40B4-BE49-F238E27FC236}">
                <a16:creationId xmlns:a16="http://schemas.microsoft.com/office/drawing/2014/main" xmlns="" id="{1A8502E8-6D49-0148-8E79-74D110828003}"/>
              </a:ext>
            </a:extLst>
          </p:cNvPr>
          <p:cNvSpPr>
            <a:spLocks noGrp="1"/>
          </p:cNvSpPr>
          <p:nvPr>
            <p:ph type="ctrTitle" hasCustomPrompt="1"/>
          </p:nvPr>
        </p:nvSpPr>
        <p:spPr bwMode="white">
          <a:xfrm>
            <a:off x="414163" y="1561267"/>
            <a:ext cx="8348837" cy="1107996"/>
          </a:xfrm>
        </p:spPr>
        <p:txBody>
          <a:bodyPr wrap="square" anchor="ctr" anchorCtr="0">
            <a:spAutoFit/>
          </a:bodyPr>
          <a:lstStyle>
            <a:lvl1pPr algn="l">
              <a:defRPr sz="4000" b="1" i="0">
                <a:solidFill>
                  <a:schemeClr val="bg1"/>
                </a:solidFill>
                <a:latin typeface="Arial" panose="020B0604020202020204" pitchFamily="34" charset="0"/>
                <a:cs typeface="Arial" panose="020B0604020202020204" pitchFamily="34" charset="0"/>
              </a:defRPr>
            </a:lvl1pPr>
          </a:lstStyle>
          <a:p>
            <a:pPr lvl="0"/>
            <a:r>
              <a:rPr lang="en-US" dirty="0"/>
              <a:t>Double Line Title Here</a:t>
            </a:r>
            <a:br>
              <a:rPr lang="en-US" dirty="0"/>
            </a:br>
            <a:r>
              <a:rPr lang="en-US" dirty="0"/>
              <a:t>Double Line Title Here</a:t>
            </a:r>
          </a:p>
        </p:txBody>
      </p:sp>
      <p:cxnSp>
        <p:nvCxnSpPr>
          <p:cNvPr id="11" name="Straight Connector 10">
            <a:extLst>
              <a:ext uri="{FF2B5EF4-FFF2-40B4-BE49-F238E27FC236}">
                <a16:creationId xmlns:a16="http://schemas.microsoft.com/office/drawing/2014/main" xmlns="" id="{CC3AB9D5-63D5-C845-9EE9-47323B47D8D3}"/>
              </a:ext>
            </a:extLst>
          </p:cNvPr>
          <p:cNvCxnSpPr>
            <a:cxnSpLocks/>
          </p:cNvCxnSpPr>
          <p:nvPr userDrawn="1"/>
        </p:nvCxnSpPr>
        <p:spPr bwMode="white">
          <a:xfrm flipH="1">
            <a:off x="392897" y="3365738"/>
            <a:ext cx="2169460"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xmlns="" id="{CF1D9D5A-91BF-5D48-B927-A5B58455E5A2}"/>
              </a:ext>
            </a:extLst>
          </p:cNvPr>
          <p:cNvSpPr>
            <a:spLocks noGrp="1"/>
          </p:cNvSpPr>
          <p:nvPr>
            <p:ph type="body" sz="quarter" idx="12" hasCustomPrompt="1"/>
          </p:nvPr>
        </p:nvSpPr>
        <p:spPr>
          <a:xfrm>
            <a:off x="414163" y="2730312"/>
            <a:ext cx="8327698" cy="406477"/>
          </a:xfrm>
        </p:spPr>
        <p:txBody>
          <a:bodyPr anchor="ctr" anchorCtr="0">
            <a:noAutofit/>
          </a:bodyPr>
          <a:lstStyle>
            <a:lvl1pPr marL="0" indent="0">
              <a:buFont typeface="Arial" panose="020B0604020202020204" pitchFamily="34" charset="0"/>
              <a:buNone/>
              <a:defRPr sz="2000">
                <a:solidFill>
                  <a:schemeClr val="bg1"/>
                </a:solidFill>
              </a:defRPr>
            </a:lvl1pPr>
            <a:lvl2pPr marL="0" indent="0">
              <a:buNone/>
              <a:defRPr>
                <a:solidFill>
                  <a:schemeClr val="bg2"/>
                </a:solidFill>
              </a:defRPr>
            </a:lvl2pPr>
            <a:lvl3pPr marL="228600" indent="0">
              <a:buNone/>
              <a:defRPr/>
            </a:lvl3pPr>
          </a:lstStyle>
          <a:p>
            <a:pPr lvl="0"/>
            <a:r>
              <a:rPr lang="en-US" dirty="0"/>
              <a:t>Speaker’s Full Name or Subtitle</a:t>
            </a:r>
          </a:p>
        </p:txBody>
      </p:sp>
      <p:sp>
        <p:nvSpPr>
          <p:cNvPr id="13" name="Text Placeholder 20">
            <a:extLst>
              <a:ext uri="{FF2B5EF4-FFF2-40B4-BE49-F238E27FC236}">
                <a16:creationId xmlns:a16="http://schemas.microsoft.com/office/drawing/2014/main" xmlns="" id="{5ACADCEC-F0AC-1A4F-BF69-1862F17AB2DB}"/>
              </a:ext>
            </a:extLst>
          </p:cNvPr>
          <p:cNvSpPr>
            <a:spLocks noGrp="1"/>
          </p:cNvSpPr>
          <p:nvPr>
            <p:ph type="body" sz="quarter" idx="13" hasCustomPrompt="1"/>
          </p:nvPr>
        </p:nvSpPr>
        <p:spPr>
          <a:xfrm>
            <a:off x="414163" y="3485244"/>
            <a:ext cx="8324523" cy="254000"/>
          </a:xfrm>
        </p:spPr>
        <p:txBody>
          <a:bodyPr anchor="ctr" anchorCtr="0">
            <a:normAutofit/>
          </a:bodyPr>
          <a:lstStyle>
            <a:lvl1pPr>
              <a:defRPr sz="1600">
                <a:solidFill>
                  <a:schemeClr val="accent4"/>
                </a:solidFill>
              </a:defRPr>
            </a:lvl1pPr>
          </a:lstStyle>
          <a:p>
            <a:r>
              <a:rPr lang="en-US" dirty="0"/>
              <a:t>Speaker title and/or date</a:t>
            </a:r>
          </a:p>
        </p:txBody>
      </p:sp>
      <p:sp>
        <p:nvSpPr>
          <p:cNvPr id="14" name="Footer Placeholder 8">
            <a:extLst>
              <a:ext uri="{FF2B5EF4-FFF2-40B4-BE49-F238E27FC236}">
                <a16:creationId xmlns:a16="http://schemas.microsoft.com/office/drawing/2014/main" xmlns="" id="{EC4C956A-E6D9-D24C-87B4-60CBB21635C7}"/>
              </a:ext>
            </a:extLst>
          </p:cNvPr>
          <p:cNvSpPr>
            <a:spLocks noGrp="1"/>
          </p:cNvSpPr>
          <p:nvPr>
            <p:ph type="ftr" sz="quarter" idx="3"/>
          </p:nvPr>
        </p:nvSpPr>
        <p:spPr>
          <a:xfrm>
            <a:off x="381000" y="4695411"/>
            <a:ext cx="4572000" cy="187241"/>
          </a:xfrm>
          <a:prstGeom prst="rect">
            <a:avLst/>
          </a:prstGeom>
        </p:spPr>
        <p:txBody>
          <a:bodyPr vert="horz" lIns="0" tIns="0" rIns="0" bIns="0" rtlCol="0" anchor="b" anchorCtr="0"/>
          <a:lstStyle>
            <a:lvl1pPr algn="l">
              <a:defRPr sz="800">
                <a:solidFill>
                  <a:schemeClr val="bg2"/>
                </a:solidFill>
                <a:latin typeface="Arial" panose="020B0604020202020204" pitchFamily="34" charset="0"/>
                <a:cs typeface="Arial" panose="020B0604020202020204" pitchFamily="34" charset="0"/>
              </a:defRPr>
            </a:lvl1pPr>
            <a:lvl2pPr marL="0" indent="0">
              <a:defRPr sz="750"/>
            </a:lvl2pPr>
            <a:lvl3pPr marL="0" indent="0">
              <a:defRPr sz="750"/>
            </a:lvl3pPr>
            <a:lvl4pPr marL="0" indent="0">
              <a:defRPr sz="750"/>
            </a:lvl4pPr>
            <a:lvl5pPr marL="0" indent="0">
              <a:defRPr sz="750"/>
            </a:lvl5pPr>
            <a:lvl6pPr marL="0" indent="0">
              <a:defRPr sz="750"/>
            </a:lvl6pPr>
            <a:lvl7pPr marL="0" indent="0">
              <a:defRPr sz="750"/>
            </a:lvl7pPr>
            <a:lvl8pPr marL="0" indent="0">
              <a:defRPr sz="750"/>
            </a:lvl8pPr>
            <a:lvl9pPr marL="0" indent="0">
              <a:defRPr sz="750"/>
            </a:lvl9pPr>
          </a:lstStyle>
          <a:p>
            <a:r>
              <a:rPr lang="en-US"/>
              <a:t>© 2020 Cognizant</a:t>
            </a:r>
            <a:endParaRPr lang="en-US" dirty="0"/>
          </a:p>
        </p:txBody>
      </p:sp>
    </p:spTree>
    <p:extLst>
      <p:ext uri="{BB962C8B-B14F-4D97-AF65-F5344CB8AC3E}">
        <p14:creationId xmlns:p14="http://schemas.microsoft.com/office/powerpoint/2010/main" val="417815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hite Cover + Client Logo_Single">
    <p:spTree>
      <p:nvGrpSpPr>
        <p:cNvPr id="1" name=""/>
        <p:cNvGrpSpPr/>
        <p:nvPr/>
      </p:nvGrpSpPr>
      <p:grpSpPr>
        <a:xfrm>
          <a:off x="0" y="0"/>
          <a:ext cx="0" cy="0"/>
          <a:chOff x="0" y="0"/>
          <a:chExt cx="0" cy="0"/>
        </a:xfrm>
      </p:grpSpPr>
      <p:pic>
        <p:nvPicPr>
          <p:cNvPr id="19" name="Picture 18" descr="A close up of a sign&#10;&#10;Description automatically generated">
            <a:extLst>
              <a:ext uri="{FF2B5EF4-FFF2-40B4-BE49-F238E27FC236}">
                <a16:creationId xmlns:a16="http://schemas.microsoft.com/office/drawing/2014/main" xmlns="" id="{729CBCB3-DFC4-6A43-9125-F8D01C1DBC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956" y="79601"/>
            <a:ext cx="3237409" cy="1171967"/>
          </a:xfrm>
          <a:prstGeom prst="rect">
            <a:avLst/>
          </a:prstGeom>
        </p:spPr>
      </p:pic>
      <p:sp>
        <p:nvSpPr>
          <p:cNvPr id="20" name="Picture Placeholder 3">
            <a:extLst>
              <a:ext uri="{FF2B5EF4-FFF2-40B4-BE49-F238E27FC236}">
                <a16:creationId xmlns:a16="http://schemas.microsoft.com/office/drawing/2014/main" xmlns="" id="{DF24104C-8FB7-894E-951E-C148D518F3FB}"/>
              </a:ext>
            </a:extLst>
          </p:cNvPr>
          <p:cNvSpPr>
            <a:spLocks noGrp="1"/>
          </p:cNvSpPr>
          <p:nvPr>
            <p:ph type="pic" sz="quarter" idx="14" hasCustomPrompt="1"/>
          </p:nvPr>
        </p:nvSpPr>
        <p:spPr>
          <a:xfrm>
            <a:off x="3514013" y="306715"/>
            <a:ext cx="2777457" cy="614363"/>
          </a:xfrm>
          <a:noFill/>
        </p:spPr>
        <p:txBody>
          <a:bodyPr anchor="ctr" anchorCtr="0"/>
          <a:lstStyle>
            <a:lvl1pPr algn="ctr">
              <a:defRPr>
                <a:solidFill>
                  <a:schemeClr val="tx2">
                    <a:lumMod val="75000"/>
                    <a:lumOff val="25000"/>
                  </a:schemeClr>
                </a:solidFill>
              </a:defRPr>
            </a:lvl1pPr>
          </a:lstStyle>
          <a:p>
            <a:r>
              <a:rPr lang="en-US" dirty="0"/>
              <a:t>Insert Client or Partner Logo Here</a:t>
            </a:r>
          </a:p>
        </p:txBody>
      </p:sp>
      <p:sp>
        <p:nvSpPr>
          <p:cNvPr id="13" name="Title 1">
            <a:extLst>
              <a:ext uri="{FF2B5EF4-FFF2-40B4-BE49-F238E27FC236}">
                <a16:creationId xmlns:a16="http://schemas.microsoft.com/office/drawing/2014/main" xmlns="" id="{05470BAA-EBF9-104C-B584-E602EA7C40D9}"/>
              </a:ext>
            </a:extLst>
          </p:cNvPr>
          <p:cNvSpPr>
            <a:spLocks noGrp="1"/>
          </p:cNvSpPr>
          <p:nvPr>
            <p:ph type="ctrTitle" hasCustomPrompt="1"/>
          </p:nvPr>
        </p:nvSpPr>
        <p:spPr bwMode="white">
          <a:xfrm>
            <a:off x="414163" y="1838266"/>
            <a:ext cx="8348837" cy="553998"/>
          </a:xfrm>
        </p:spPr>
        <p:txBody>
          <a:bodyPr wrap="square" anchor="ctr" anchorCtr="0">
            <a:spAutoFit/>
          </a:bodyPr>
          <a:lstStyle>
            <a:lvl1pPr algn="l">
              <a:defRPr sz="4000" b="1" i="0">
                <a:solidFill>
                  <a:schemeClr val="accent2"/>
                </a:solidFill>
                <a:latin typeface="Arial" panose="020B0604020202020204" pitchFamily="34" charset="0"/>
                <a:cs typeface="Arial" panose="020B0604020202020204" pitchFamily="34" charset="0"/>
              </a:defRPr>
            </a:lvl1pPr>
          </a:lstStyle>
          <a:p>
            <a:pPr lvl="0"/>
            <a:r>
              <a:rPr lang="en-US" dirty="0"/>
              <a:t>Single Line Title Here</a:t>
            </a:r>
          </a:p>
        </p:txBody>
      </p:sp>
      <p:cxnSp>
        <p:nvCxnSpPr>
          <p:cNvPr id="15" name="Straight Connector 14">
            <a:extLst>
              <a:ext uri="{FF2B5EF4-FFF2-40B4-BE49-F238E27FC236}">
                <a16:creationId xmlns:a16="http://schemas.microsoft.com/office/drawing/2014/main" xmlns="" id="{2E88B880-0C43-D846-8830-8FD4A742FB42}"/>
              </a:ext>
            </a:extLst>
          </p:cNvPr>
          <p:cNvCxnSpPr>
            <a:cxnSpLocks/>
          </p:cNvCxnSpPr>
          <p:nvPr userDrawn="1"/>
        </p:nvCxnSpPr>
        <p:spPr bwMode="white">
          <a:xfrm flipH="1">
            <a:off x="392897" y="3087443"/>
            <a:ext cx="2169460"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xmlns="" id="{8691E4B0-6503-2048-9FDD-2EABA64EA67C}"/>
              </a:ext>
            </a:extLst>
          </p:cNvPr>
          <p:cNvSpPr>
            <a:spLocks noGrp="1"/>
          </p:cNvSpPr>
          <p:nvPr>
            <p:ph type="body" sz="quarter" idx="12" hasCustomPrompt="1"/>
          </p:nvPr>
        </p:nvSpPr>
        <p:spPr>
          <a:xfrm>
            <a:off x="414163" y="2452017"/>
            <a:ext cx="8327698" cy="406477"/>
          </a:xfrm>
        </p:spPr>
        <p:txBody>
          <a:bodyPr anchor="ctr" anchorCtr="0">
            <a:noAutofit/>
          </a:bodyPr>
          <a:lstStyle>
            <a:lvl1pPr marL="0" indent="0">
              <a:buFont typeface="Arial" panose="020B0604020202020204" pitchFamily="34" charset="0"/>
              <a:buNone/>
              <a:defRPr sz="2000">
                <a:solidFill>
                  <a:schemeClr val="accent2"/>
                </a:solidFill>
              </a:defRPr>
            </a:lvl1pPr>
            <a:lvl2pPr marL="0" indent="0">
              <a:buNone/>
              <a:defRPr>
                <a:solidFill>
                  <a:schemeClr val="bg2"/>
                </a:solidFill>
              </a:defRPr>
            </a:lvl2pPr>
            <a:lvl3pPr marL="228600" indent="0">
              <a:buNone/>
              <a:defRPr/>
            </a:lvl3pPr>
          </a:lstStyle>
          <a:p>
            <a:pPr lvl="0"/>
            <a:r>
              <a:rPr lang="en-US" dirty="0"/>
              <a:t>Speaker’s Full Name or Subtitle</a:t>
            </a:r>
          </a:p>
        </p:txBody>
      </p:sp>
      <p:sp>
        <p:nvSpPr>
          <p:cNvPr id="17" name="Text Placeholder 20">
            <a:extLst>
              <a:ext uri="{FF2B5EF4-FFF2-40B4-BE49-F238E27FC236}">
                <a16:creationId xmlns:a16="http://schemas.microsoft.com/office/drawing/2014/main" xmlns="" id="{D30C681C-64D6-E149-9987-42CE9688ABC2}"/>
              </a:ext>
            </a:extLst>
          </p:cNvPr>
          <p:cNvSpPr>
            <a:spLocks noGrp="1"/>
          </p:cNvSpPr>
          <p:nvPr>
            <p:ph type="body" sz="quarter" idx="13" hasCustomPrompt="1"/>
          </p:nvPr>
        </p:nvSpPr>
        <p:spPr>
          <a:xfrm>
            <a:off x="414163" y="3206949"/>
            <a:ext cx="8324523" cy="254000"/>
          </a:xfrm>
        </p:spPr>
        <p:txBody>
          <a:bodyPr anchor="ctr" anchorCtr="0">
            <a:normAutofit/>
          </a:bodyPr>
          <a:lstStyle>
            <a:lvl1pPr>
              <a:defRPr sz="1600">
                <a:solidFill>
                  <a:schemeClr val="accent4"/>
                </a:solidFill>
              </a:defRPr>
            </a:lvl1pPr>
          </a:lstStyle>
          <a:p>
            <a:r>
              <a:rPr lang="en-US" dirty="0"/>
              <a:t>Speaker title and/or date</a:t>
            </a:r>
          </a:p>
        </p:txBody>
      </p:sp>
      <p:sp>
        <p:nvSpPr>
          <p:cNvPr id="18" name="Footer Placeholder 8">
            <a:extLst>
              <a:ext uri="{FF2B5EF4-FFF2-40B4-BE49-F238E27FC236}">
                <a16:creationId xmlns:a16="http://schemas.microsoft.com/office/drawing/2014/main" xmlns="" id="{ECF9ED1D-DD1B-3C44-B499-54A9BDCDF3C8}"/>
              </a:ext>
            </a:extLst>
          </p:cNvPr>
          <p:cNvSpPr>
            <a:spLocks noGrp="1"/>
          </p:cNvSpPr>
          <p:nvPr>
            <p:ph type="ftr" sz="quarter" idx="3"/>
          </p:nvPr>
        </p:nvSpPr>
        <p:spPr>
          <a:xfrm>
            <a:off x="381000" y="4695411"/>
            <a:ext cx="4572000" cy="187241"/>
          </a:xfrm>
          <a:prstGeom prst="rect">
            <a:avLst/>
          </a:prstGeom>
        </p:spPr>
        <p:txBody>
          <a:bodyPr vert="horz" lIns="0" tIns="0" rIns="0" bIns="0" rtlCol="0" anchor="b" anchorCtr="0"/>
          <a:lstStyle>
            <a:lvl1pPr algn="l">
              <a:defRPr sz="800">
                <a:solidFill>
                  <a:schemeClr val="accent2"/>
                </a:solidFill>
                <a:latin typeface="Arial" panose="020B0604020202020204" pitchFamily="34" charset="0"/>
                <a:cs typeface="Arial" panose="020B0604020202020204" pitchFamily="34" charset="0"/>
              </a:defRPr>
            </a:lvl1pPr>
            <a:lvl2pPr marL="0" indent="0">
              <a:defRPr sz="750"/>
            </a:lvl2pPr>
            <a:lvl3pPr marL="0" indent="0">
              <a:defRPr sz="750"/>
            </a:lvl3pPr>
            <a:lvl4pPr marL="0" indent="0">
              <a:defRPr sz="750"/>
            </a:lvl4pPr>
            <a:lvl5pPr marL="0" indent="0">
              <a:defRPr sz="750"/>
            </a:lvl5pPr>
            <a:lvl6pPr marL="0" indent="0">
              <a:defRPr sz="750"/>
            </a:lvl6pPr>
            <a:lvl7pPr marL="0" indent="0">
              <a:defRPr sz="750"/>
            </a:lvl7pPr>
            <a:lvl8pPr marL="0" indent="0">
              <a:defRPr sz="750"/>
            </a:lvl8pPr>
            <a:lvl9pPr marL="0" indent="0">
              <a:defRPr sz="750"/>
            </a:lvl9pPr>
          </a:lstStyle>
          <a:p>
            <a:r>
              <a:rPr lang="en-US"/>
              <a:t>© 2020 Cognizant</a:t>
            </a:r>
            <a:endParaRPr lang="en-US" dirty="0"/>
          </a:p>
        </p:txBody>
      </p:sp>
    </p:spTree>
    <p:extLst>
      <p:ext uri="{BB962C8B-B14F-4D97-AF65-F5344CB8AC3E}">
        <p14:creationId xmlns:p14="http://schemas.microsoft.com/office/powerpoint/2010/main" val="640668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White Cover + Client Logo_Double Lin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xmlns="" id="{E1BCDCE1-35CA-004E-8A2B-18D80E76E3AE}"/>
              </a:ext>
            </a:extLst>
          </p:cNvPr>
          <p:cNvCxnSpPr>
            <a:cxnSpLocks/>
          </p:cNvCxnSpPr>
          <p:nvPr userDrawn="1"/>
        </p:nvCxnSpPr>
        <p:spPr>
          <a:xfrm flipV="1">
            <a:off x="3111568" y="572797"/>
            <a:ext cx="0" cy="649228"/>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xmlns="" id="{4CD00A0B-19B3-AE44-9414-54B79855AA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956" y="79601"/>
            <a:ext cx="3237409" cy="1171967"/>
          </a:xfrm>
          <a:prstGeom prst="rect">
            <a:avLst/>
          </a:prstGeom>
        </p:spPr>
      </p:pic>
      <p:sp>
        <p:nvSpPr>
          <p:cNvPr id="11" name="Picture Placeholder 3">
            <a:extLst>
              <a:ext uri="{FF2B5EF4-FFF2-40B4-BE49-F238E27FC236}">
                <a16:creationId xmlns:a16="http://schemas.microsoft.com/office/drawing/2014/main" xmlns="" id="{2A573C84-40C4-8C40-AA0B-78E1756B2B15}"/>
              </a:ext>
            </a:extLst>
          </p:cNvPr>
          <p:cNvSpPr>
            <a:spLocks noGrp="1"/>
          </p:cNvSpPr>
          <p:nvPr>
            <p:ph type="pic" sz="quarter" idx="14" hasCustomPrompt="1"/>
          </p:nvPr>
        </p:nvSpPr>
        <p:spPr>
          <a:xfrm>
            <a:off x="3514013" y="306715"/>
            <a:ext cx="2777457" cy="614363"/>
          </a:xfrm>
          <a:noFill/>
        </p:spPr>
        <p:txBody>
          <a:bodyPr anchor="ctr" anchorCtr="0"/>
          <a:lstStyle>
            <a:lvl1pPr algn="ctr">
              <a:defRPr>
                <a:solidFill>
                  <a:schemeClr val="tx2">
                    <a:lumMod val="75000"/>
                    <a:lumOff val="25000"/>
                  </a:schemeClr>
                </a:solidFill>
              </a:defRPr>
            </a:lvl1pPr>
          </a:lstStyle>
          <a:p>
            <a:r>
              <a:rPr lang="en-US" dirty="0"/>
              <a:t>Insert Client or Partner Logo Here</a:t>
            </a:r>
          </a:p>
        </p:txBody>
      </p:sp>
      <p:sp>
        <p:nvSpPr>
          <p:cNvPr id="12" name="Title 1">
            <a:extLst>
              <a:ext uri="{FF2B5EF4-FFF2-40B4-BE49-F238E27FC236}">
                <a16:creationId xmlns:a16="http://schemas.microsoft.com/office/drawing/2014/main" xmlns="" id="{700CE5C8-92DF-234A-BCE9-4D8228A620AA}"/>
              </a:ext>
            </a:extLst>
          </p:cNvPr>
          <p:cNvSpPr>
            <a:spLocks noGrp="1"/>
          </p:cNvSpPr>
          <p:nvPr>
            <p:ph type="ctrTitle" hasCustomPrompt="1"/>
          </p:nvPr>
        </p:nvSpPr>
        <p:spPr bwMode="white">
          <a:xfrm>
            <a:off x="414163" y="1561267"/>
            <a:ext cx="8348837" cy="1107996"/>
          </a:xfrm>
        </p:spPr>
        <p:txBody>
          <a:bodyPr wrap="square" anchor="ctr" anchorCtr="0">
            <a:spAutoFit/>
          </a:bodyPr>
          <a:lstStyle>
            <a:lvl1pPr algn="l">
              <a:defRPr sz="4000" b="1" i="0">
                <a:solidFill>
                  <a:schemeClr val="accent2"/>
                </a:solidFill>
                <a:latin typeface="Arial" panose="020B0604020202020204" pitchFamily="34" charset="0"/>
                <a:cs typeface="Arial" panose="020B0604020202020204" pitchFamily="34" charset="0"/>
              </a:defRPr>
            </a:lvl1pPr>
          </a:lstStyle>
          <a:p>
            <a:pPr lvl="0"/>
            <a:r>
              <a:rPr lang="en-US" dirty="0"/>
              <a:t>Double Line Title Here</a:t>
            </a:r>
            <a:br>
              <a:rPr lang="en-US" dirty="0"/>
            </a:br>
            <a:r>
              <a:rPr lang="en-US" dirty="0"/>
              <a:t>Double Line Title Here</a:t>
            </a:r>
          </a:p>
        </p:txBody>
      </p:sp>
      <p:cxnSp>
        <p:nvCxnSpPr>
          <p:cNvPr id="13" name="Straight Connector 12">
            <a:extLst>
              <a:ext uri="{FF2B5EF4-FFF2-40B4-BE49-F238E27FC236}">
                <a16:creationId xmlns:a16="http://schemas.microsoft.com/office/drawing/2014/main" xmlns="" id="{662BF120-174E-F14D-A8E6-DB694BF08E0D}"/>
              </a:ext>
            </a:extLst>
          </p:cNvPr>
          <p:cNvCxnSpPr>
            <a:cxnSpLocks/>
          </p:cNvCxnSpPr>
          <p:nvPr userDrawn="1"/>
        </p:nvCxnSpPr>
        <p:spPr bwMode="white">
          <a:xfrm flipH="1">
            <a:off x="392897" y="3365738"/>
            <a:ext cx="2169460"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 Placeholder 6">
            <a:extLst>
              <a:ext uri="{FF2B5EF4-FFF2-40B4-BE49-F238E27FC236}">
                <a16:creationId xmlns:a16="http://schemas.microsoft.com/office/drawing/2014/main" xmlns="" id="{428A13C9-C291-9B4A-83A8-715B7AC0FB45}"/>
              </a:ext>
            </a:extLst>
          </p:cNvPr>
          <p:cNvSpPr>
            <a:spLocks noGrp="1"/>
          </p:cNvSpPr>
          <p:nvPr>
            <p:ph type="body" sz="quarter" idx="12" hasCustomPrompt="1"/>
          </p:nvPr>
        </p:nvSpPr>
        <p:spPr>
          <a:xfrm>
            <a:off x="414163" y="2730312"/>
            <a:ext cx="8327698" cy="406477"/>
          </a:xfrm>
        </p:spPr>
        <p:txBody>
          <a:bodyPr anchor="ctr" anchorCtr="0">
            <a:noAutofit/>
          </a:bodyPr>
          <a:lstStyle>
            <a:lvl1pPr marL="0" indent="0">
              <a:buFont typeface="Arial" panose="020B0604020202020204" pitchFamily="34" charset="0"/>
              <a:buNone/>
              <a:defRPr sz="2000">
                <a:solidFill>
                  <a:schemeClr val="accent2"/>
                </a:solidFill>
              </a:defRPr>
            </a:lvl1pPr>
            <a:lvl2pPr marL="0" indent="0">
              <a:buNone/>
              <a:defRPr>
                <a:solidFill>
                  <a:schemeClr val="bg2"/>
                </a:solidFill>
              </a:defRPr>
            </a:lvl2pPr>
            <a:lvl3pPr marL="228600" indent="0">
              <a:buNone/>
              <a:defRPr/>
            </a:lvl3pPr>
          </a:lstStyle>
          <a:p>
            <a:pPr lvl="0"/>
            <a:r>
              <a:rPr lang="en-US" dirty="0"/>
              <a:t>Speaker’s Full Name or Subtitle</a:t>
            </a:r>
          </a:p>
        </p:txBody>
      </p:sp>
      <p:sp>
        <p:nvSpPr>
          <p:cNvPr id="16" name="Text Placeholder 20">
            <a:extLst>
              <a:ext uri="{FF2B5EF4-FFF2-40B4-BE49-F238E27FC236}">
                <a16:creationId xmlns:a16="http://schemas.microsoft.com/office/drawing/2014/main" xmlns="" id="{09653D53-CFCB-F64B-AB0E-8B1239B019D7}"/>
              </a:ext>
            </a:extLst>
          </p:cNvPr>
          <p:cNvSpPr>
            <a:spLocks noGrp="1"/>
          </p:cNvSpPr>
          <p:nvPr>
            <p:ph type="body" sz="quarter" idx="13" hasCustomPrompt="1"/>
          </p:nvPr>
        </p:nvSpPr>
        <p:spPr>
          <a:xfrm>
            <a:off x="414163" y="3485244"/>
            <a:ext cx="8324523" cy="254000"/>
          </a:xfrm>
        </p:spPr>
        <p:txBody>
          <a:bodyPr anchor="ctr" anchorCtr="0">
            <a:normAutofit/>
          </a:bodyPr>
          <a:lstStyle>
            <a:lvl1pPr>
              <a:defRPr sz="1600">
                <a:solidFill>
                  <a:schemeClr val="accent4"/>
                </a:solidFill>
              </a:defRPr>
            </a:lvl1pPr>
          </a:lstStyle>
          <a:p>
            <a:r>
              <a:rPr lang="en-US" dirty="0"/>
              <a:t>Speaker title and/or date</a:t>
            </a:r>
          </a:p>
        </p:txBody>
      </p:sp>
      <p:sp>
        <p:nvSpPr>
          <p:cNvPr id="17" name="Footer Placeholder 8">
            <a:extLst>
              <a:ext uri="{FF2B5EF4-FFF2-40B4-BE49-F238E27FC236}">
                <a16:creationId xmlns:a16="http://schemas.microsoft.com/office/drawing/2014/main" xmlns="" id="{6E1D5D37-263A-134E-A978-EABB8ACB44A2}"/>
              </a:ext>
            </a:extLst>
          </p:cNvPr>
          <p:cNvSpPr>
            <a:spLocks noGrp="1"/>
          </p:cNvSpPr>
          <p:nvPr>
            <p:ph type="ftr" sz="quarter" idx="3"/>
          </p:nvPr>
        </p:nvSpPr>
        <p:spPr>
          <a:xfrm>
            <a:off x="381000" y="4695411"/>
            <a:ext cx="4572000" cy="187241"/>
          </a:xfrm>
          <a:prstGeom prst="rect">
            <a:avLst/>
          </a:prstGeom>
        </p:spPr>
        <p:txBody>
          <a:bodyPr vert="horz" lIns="0" tIns="0" rIns="0" bIns="0" rtlCol="0" anchor="b" anchorCtr="0"/>
          <a:lstStyle>
            <a:lvl1pPr algn="l">
              <a:defRPr sz="800">
                <a:solidFill>
                  <a:schemeClr val="accent2"/>
                </a:solidFill>
                <a:latin typeface="Arial" panose="020B0604020202020204" pitchFamily="34" charset="0"/>
                <a:cs typeface="Arial" panose="020B0604020202020204" pitchFamily="34" charset="0"/>
              </a:defRPr>
            </a:lvl1pPr>
            <a:lvl2pPr marL="0" indent="0">
              <a:defRPr sz="750"/>
            </a:lvl2pPr>
            <a:lvl3pPr marL="0" indent="0">
              <a:defRPr sz="750"/>
            </a:lvl3pPr>
            <a:lvl4pPr marL="0" indent="0">
              <a:defRPr sz="750"/>
            </a:lvl4pPr>
            <a:lvl5pPr marL="0" indent="0">
              <a:defRPr sz="750"/>
            </a:lvl5pPr>
            <a:lvl6pPr marL="0" indent="0">
              <a:defRPr sz="750"/>
            </a:lvl6pPr>
            <a:lvl7pPr marL="0" indent="0">
              <a:defRPr sz="750"/>
            </a:lvl7pPr>
            <a:lvl8pPr marL="0" indent="0">
              <a:defRPr sz="750"/>
            </a:lvl8pPr>
            <a:lvl9pPr marL="0" indent="0">
              <a:defRPr sz="750"/>
            </a:lvl9pPr>
          </a:lstStyle>
          <a:p>
            <a:r>
              <a:rPr lang="en-US"/>
              <a:t>© 2020 Cognizant</a:t>
            </a:r>
            <a:endParaRPr lang="en-US" dirty="0"/>
          </a:p>
        </p:txBody>
      </p:sp>
    </p:spTree>
    <p:extLst>
      <p:ext uri="{BB962C8B-B14F-4D97-AF65-F5344CB8AC3E}">
        <p14:creationId xmlns:p14="http://schemas.microsoft.com/office/powerpoint/2010/main" val="1248712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ue Gradient Cover Single + Client Logo_Single">
    <p:bg>
      <p:bgPr>
        <a:gradFill flip="none" rotWithShape="1">
          <a:gsLst>
            <a:gs pos="66000">
              <a:schemeClr val="accent1"/>
            </a:gs>
            <a:gs pos="0">
              <a:schemeClr val="accent3"/>
            </a:gs>
          </a:gsLst>
          <a:lin ang="13500000" scaled="1"/>
          <a:tileRect/>
        </a:gra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9E394311-CCC6-F94F-925A-AA4EE294BA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457" y="382876"/>
            <a:ext cx="2624563" cy="558418"/>
          </a:xfrm>
          <a:prstGeom prst="rect">
            <a:avLst/>
          </a:prstGeom>
        </p:spPr>
      </p:pic>
      <p:sp>
        <p:nvSpPr>
          <p:cNvPr id="20" name="Picture Placeholder 3">
            <a:extLst>
              <a:ext uri="{FF2B5EF4-FFF2-40B4-BE49-F238E27FC236}">
                <a16:creationId xmlns:a16="http://schemas.microsoft.com/office/drawing/2014/main" xmlns="" id="{7C58A344-CE77-2840-9D7F-E36E95488277}"/>
              </a:ext>
            </a:extLst>
          </p:cNvPr>
          <p:cNvSpPr>
            <a:spLocks noGrp="1"/>
          </p:cNvSpPr>
          <p:nvPr>
            <p:ph type="pic" sz="quarter" idx="14" hasCustomPrompt="1"/>
          </p:nvPr>
        </p:nvSpPr>
        <p:spPr>
          <a:xfrm>
            <a:off x="3514013" y="306715"/>
            <a:ext cx="2777457" cy="614363"/>
          </a:xfrm>
          <a:noFill/>
        </p:spPr>
        <p:txBody>
          <a:bodyPr anchor="ctr" anchorCtr="0"/>
          <a:lstStyle>
            <a:lvl1pPr algn="ctr">
              <a:defRPr>
                <a:solidFill>
                  <a:schemeClr val="bg1"/>
                </a:solidFill>
              </a:defRPr>
            </a:lvl1pPr>
          </a:lstStyle>
          <a:p>
            <a:r>
              <a:rPr lang="en-US" dirty="0"/>
              <a:t>Insert Client or Partner Logo Here</a:t>
            </a:r>
          </a:p>
        </p:txBody>
      </p:sp>
      <p:sp>
        <p:nvSpPr>
          <p:cNvPr id="9" name="Title 1">
            <a:extLst>
              <a:ext uri="{FF2B5EF4-FFF2-40B4-BE49-F238E27FC236}">
                <a16:creationId xmlns:a16="http://schemas.microsoft.com/office/drawing/2014/main" xmlns="" id="{08944D65-B84E-A049-98EE-5270F8EEF106}"/>
              </a:ext>
            </a:extLst>
          </p:cNvPr>
          <p:cNvSpPr>
            <a:spLocks noGrp="1"/>
          </p:cNvSpPr>
          <p:nvPr>
            <p:ph type="ctrTitle" hasCustomPrompt="1"/>
          </p:nvPr>
        </p:nvSpPr>
        <p:spPr bwMode="white">
          <a:xfrm>
            <a:off x="414163" y="1838266"/>
            <a:ext cx="8348837" cy="553998"/>
          </a:xfrm>
        </p:spPr>
        <p:txBody>
          <a:bodyPr wrap="square" anchor="ctr" anchorCtr="0">
            <a:spAutoFit/>
          </a:bodyPr>
          <a:lstStyle>
            <a:lvl1pPr algn="l">
              <a:defRPr sz="4000" b="1" i="0">
                <a:solidFill>
                  <a:schemeClr val="bg1"/>
                </a:solidFill>
                <a:latin typeface="Arial" panose="020B0604020202020204" pitchFamily="34" charset="0"/>
                <a:cs typeface="Arial" panose="020B0604020202020204" pitchFamily="34" charset="0"/>
              </a:defRPr>
            </a:lvl1pPr>
          </a:lstStyle>
          <a:p>
            <a:pPr lvl="0"/>
            <a:r>
              <a:rPr lang="en-US" dirty="0"/>
              <a:t>Single Line Title Here</a:t>
            </a:r>
          </a:p>
        </p:txBody>
      </p:sp>
      <p:cxnSp>
        <p:nvCxnSpPr>
          <p:cNvPr id="10" name="Straight Connector 9">
            <a:extLst>
              <a:ext uri="{FF2B5EF4-FFF2-40B4-BE49-F238E27FC236}">
                <a16:creationId xmlns:a16="http://schemas.microsoft.com/office/drawing/2014/main" xmlns="" id="{BF3F2592-9A69-2945-909D-AF9293BA5882}"/>
              </a:ext>
            </a:extLst>
          </p:cNvPr>
          <p:cNvCxnSpPr>
            <a:cxnSpLocks/>
          </p:cNvCxnSpPr>
          <p:nvPr userDrawn="1"/>
        </p:nvCxnSpPr>
        <p:spPr bwMode="white">
          <a:xfrm flipH="1">
            <a:off x="392897" y="3087443"/>
            <a:ext cx="2169460"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xmlns="" id="{F36DBBC6-5A42-814E-A38D-B5720F6B246C}"/>
              </a:ext>
            </a:extLst>
          </p:cNvPr>
          <p:cNvSpPr>
            <a:spLocks noGrp="1"/>
          </p:cNvSpPr>
          <p:nvPr>
            <p:ph type="body" sz="quarter" idx="12" hasCustomPrompt="1"/>
          </p:nvPr>
        </p:nvSpPr>
        <p:spPr>
          <a:xfrm>
            <a:off x="414163" y="2452017"/>
            <a:ext cx="8327698" cy="406477"/>
          </a:xfrm>
        </p:spPr>
        <p:txBody>
          <a:bodyPr anchor="ctr" anchorCtr="0">
            <a:noAutofit/>
          </a:bodyPr>
          <a:lstStyle>
            <a:lvl1pPr marL="0" indent="0">
              <a:buFont typeface="Arial" panose="020B0604020202020204" pitchFamily="34" charset="0"/>
              <a:buNone/>
              <a:defRPr sz="2000">
                <a:solidFill>
                  <a:schemeClr val="bg1"/>
                </a:solidFill>
              </a:defRPr>
            </a:lvl1pPr>
            <a:lvl2pPr marL="0" indent="0">
              <a:buNone/>
              <a:defRPr>
                <a:solidFill>
                  <a:schemeClr val="bg2"/>
                </a:solidFill>
              </a:defRPr>
            </a:lvl2pPr>
            <a:lvl3pPr marL="228600" indent="0">
              <a:buNone/>
              <a:defRPr/>
            </a:lvl3pPr>
          </a:lstStyle>
          <a:p>
            <a:pPr lvl="0"/>
            <a:r>
              <a:rPr lang="en-US" dirty="0"/>
              <a:t>Speaker’s Full Name or Subtitle</a:t>
            </a:r>
          </a:p>
        </p:txBody>
      </p:sp>
      <p:sp>
        <p:nvSpPr>
          <p:cNvPr id="13" name="Text Placeholder 20">
            <a:extLst>
              <a:ext uri="{FF2B5EF4-FFF2-40B4-BE49-F238E27FC236}">
                <a16:creationId xmlns:a16="http://schemas.microsoft.com/office/drawing/2014/main" xmlns="" id="{D23382F7-67E9-6D40-8247-B2FB027F3D40}"/>
              </a:ext>
            </a:extLst>
          </p:cNvPr>
          <p:cNvSpPr>
            <a:spLocks noGrp="1"/>
          </p:cNvSpPr>
          <p:nvPr>
            <p:ph type="body" sz="quarter" idx="13" hasCustomPrompt="1"/>
          </p:nvPr>
        </p:nvSpPr>
        <p:spPr>
          <a:xfrm>
            <a:off x="414163" y="3206949"/>
            <a:ext cx="8324523" cy="254000"/>
          </a:xfrm>
        </p:spPr>
        <p:txBody>
          <a:bodyPr anchor="ctr" anchorCtr="0">
            <a:normAutofit/>
          </a:bodyPr>
          <a:lstStyle>
            <a:lvl1pPr>
              <a:defRPr sz="1600">
                <a:solidFill>
                  <a:schemeClr val="accent4"/>
                </a:solidFill>
              </a:defRPr>
            </a:lvl1pPr>
          </a:lstStyle>
          <a:p>
            <a:r>
              <a:rPr lang="en-US" dirty="0"/>
              <a:t>Speaker title and/or date</a:t>
            </a:r>
          </a:p>
        </p:txBody>
      </p:sp>
      <p:sp>
        <p:nvSpPr>
          <p:cNvPr id="16" name="Footer Placeholder 8">
            <a:extLst>
              <a:ext uri="{FF2B5EF4-FFF2-40B4-BE49-F238E27FC236}">
                <a16:creationId xmlns:a16="http://schemas.microsoft.com/office/drawing/2014/main" xmlns="" id="{CD2FB1B5-CBA0-AB44-9892-F8CE09330C7E}"/>
              </a:ext>
            </a:extLst>
          </p:cNvPr>
          <p:cNvSpPr>
            <a:spLocks noGrp="1"/>
          </p:cNvSpPr>
          <p:nvPr>
            <p:ph type="ftr" sz="quarter" idx="3"/>
          </p:nvPr>
        </p:nvSpPr>
        <p:spPr>
          <a:xfrm>
            <a:off x="381000" y="4695411"/>
            <a:ext cx="4572000" cy="187241"/>
          </a:xfrm>
          <a:prstGeom prst="rect">
            <a:avLst/>
          </a:prstGeom>
        </p:spPr>
        <p:txBody>
          <a:bodyPr vert="horz" lIns="0" tIns="0" rIns="0" bIns="0" rtlCol="0" anchor="b" anchorCtr="0"/>
          <a:lstStyle>
            <a:lvl1pPr algn="l">
              <a:defRPr sz="800">
                <a:solidFill>
                  <a:schemeClr val="bg2"/>
                </a:solidFill>
                <a:latin typeface="Arial" panose="020B0604020202020204" pitchFamily="34" charset="0"/>
                <a:cs typeface="Arial" panose="020B0604020202020204" pitchFamily="34" charset="0"/>
              </a:defRPr>
            </a:lvl1pPr>
            <a:lvl2pPr marL="0" indent="0">
              <a:defRPr sz="750"/>
            </a:lvl2pPr>
            <a:lvl3pPr marL="0" indent="0">
              <a:defRPr sz="750"/>
            </a:lvl3pPr>
            <a:lvl4pPr marL="0" indent="0">
              <a:defRPr sz="750"/>
            </a:lvl4pPr>
            <a:lvl5pPr marL="0" indent="0">
              <a:defRPr sz="750"/>
            </a:lvl5pPr>
            <a:lvl6pPr marL="0" indent="0">
              <a:defRPr sz="750"/>
            </a:lvl6pPr>
            <a:lvl7pPr marL="0" indent="0">
              <a:defRPr sz="750"/>
            </a:lvl7pPr>
            <a:lvl8pPr marL="0" indent="0">
              <a:defRPr sz="750"/>
            </a:lvl8pPr>
            <a:lvl9pPr marL="0" indent="0">
              <a:defRPr sz="750"/>
            </a:lvl9pPr>
          </a:lstStyle>
          <a:p>
            <a:r>
              <a:rPr lang="en-US"/>
              <a:t>© 2020 Cognizant</a:t>
            </a:r>
            <a:endParaRPr lang="en-US" dirty="0"/>
          </a:p>
        </p:txBody>
      </p:sp>
    </p:spTree>
    <p:extLst>
      <p:ext uri="{BB962C8B-B14F-4D97-AF65-F5344CB8AC3E}">
        <p14:creationId xmlns:p14="http://schemas.microsoft.com/office/powerpoint/2010/main" val="4090866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9947BC-C135-4AF9-80CB-7EC49EFAF7EE}"/>
              </a:ext>
            </a:extLst>
          </p:cNvPr>
          <p:cNvSpPr>
            <a:spLocks noGrp="1"/>
          </p:cNvSpPr>
          <p:nvPr>
            <p:ph type="title"/>
          </p:nvPr>
        </p:nvSpPr>
        <p:spPr>
          <a:xfrm>
            <a:off x="384048" y="274320"/>
            <a:ext cx="8378952" cy="621030"/>
          </a:xfrm>
          <a:prstGeom prst="rect">
            <a:avLst/>
          </a:prstGeom>
        </p:spPr>
        <p:txBody>
          <a:bodyPr vert="horz" lIns="0" tIns="0" rIns="0" bIns="0" rtlCol="0" anchor="t" anchorCtr="0">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xmlns="" id="{178C3981-E47F-4B94-A56D-1A8F4B3B3863}"/>
              </a:ext>
            </a:extLst>
          </p:cNvPr>
          <p:cNvSpPr>
            <a:spLocks noGrp="1"/>
          </p:cNvSpPr>
          <p:nvPr>
            <p:ph type="body" idx="1"/>
          </p:nvPr>
        </p:nvSpPr>
        <p:spPr>
          <a:xfrm>
            <a:off x="384048" y="1093304"/>
            <a:ext cx="8378952" cy="3379305"/>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xmlns="" id="{AB68013F-8083-4869-B1B8-42E270F30CB8}"/>
              </a:ext>
            </a:extLst>
          </p:cNvPr>
          <p:cNvSpPr>
            <a:spLocks noGrp="1"/>
          </p:cNvSpPr>
          <p:nvPr>
            <p:ph type="ftr" sz="quarter" idx="3"/>
          </p:nvPr>
        </p:nvSpPr>
        <p:spPr>
          <a:xfrm>
            <a:off x="660386" y="4695411"/>
            <a:ext cx="4572000" cy="187241"/>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vl2pPr marL="0" indent="0">
              <a:defRPr sz="750"/>
            </a:lvl2pPr>
            <a:lvl3pPr marL="0" indent="0">
              <a:defRPr sz="750"/>
            </a:lvl3pPr>
            <a:lvl4pPr marL="0" indent="0">
              <a:defRPr sz="750"/>
            </a:lvl4pPr>
            <a:lvl5pPr marL="0" indent="0">
              <a:defRPr sz="750"/>
            </a:lvl5pPr>
            <a:lvl6pPr marL="0" indent="0">
              <a:defRPr sz="750"/>
            </a:lvl6pPr>
            <a:lvl7pPr marL="0" indent="0">
              <a:defRPr sz="750"/>
            </a:lvl7pPr>
            <a:lvl8pPr marL="0" indent="0">
              <a:defRPr sz="750"/>
            </a:lvl8pPr>
            <a:lvl9pPr marL="0" indent="0">
              <a:defRPr sz="750"/>
            </a:lvl9pPr>
          </a:lstStyle>
          <a:p>
            <a:r>
              <a:rPr lang="en-US" dirty="0"/>
              <a:t>© 2020 Cognizant</a:t>
            </a:r>
          </a:p>
        </p:txBody>
      </p:sp>
      <p:sp>
        <p:nvSpPr>
          <p:cNvPr id="10" name="Slide Number Placeholder 9">
            <a:extLst>
              <a:ext uri="{FF2B5EF4-FFF2-40B4-BE49-F238E27FC236}">
                <a16:creationId xmlns:a16="http://schemas.microsoft.com/office/drawing/2014/main" xmlns="" id="{42EC2F54-FE71-419F-B3E9-62861D2AA5EE}"/>
              </a:ext>
            </a:extLst>
          </p:cNvPr>
          <p:cNvSpPr>
            <a:spLocks noGrp="1"/>
          </p:cNvSpPr>
          <p:nvPr>
            <p:ph type="sldNum" sz="quarter" idx="4"/>
          </p:nvPr>
        </p:nvSpPr>
        <p:spPr>
          <a:xfrm>
            <a:off x="385100" y="4759541"/>
            <a:ext cx="228600" cy="123111"/>
          </a:xfrm>
          <a:prstGeom prst="rect">
            <a:avLst/>
          </a:prstGeom>
        </p:spPr>
        <p:txBody>
          <a:bodyPr vert="horz" lIns="0" tIns="0" rIns="0" bIns="0" rtlCol="0" anchor="b" anchorCtr="0">
            <a:spAutoFit/>
          </a:bodyPr>
          <a:lstStyle>
            <a:lvl1pPr algn="l">
              <a:defRPr sz="800" b="1">
                <a:solidFill>
                  <a:schemeClr val="tx1"/>
                </a:solidFill>
                <a:latin typeface="Arial" panose="020B0604020202020204" pitchFamily="34" charset="0"/>
                <a:cs typeface="Arial" panose="020B0604020202020204" pitchFamily="34" charset="0"/>
              </a:defRPr>
            </a:lvl1pPr>
          </a:lstStyle>
          <a:p>
            <a:fld id="{2EFEF571-C9B4-4D92-A7F7-315B894862A8}" type="slidenum">
              <a:rPr lang="en-US" smtClean="0"/>
              <a:pPr/>
              <a:t>‹#›</a:t>
            </a:fld>
            <a:endParaRPr lang="en-US" dirty="0"/>
          </a:p>
        </p:txBody>
      </p:sp>
      <p:pic>
        <p:nvPicPr>
          <p:cNvPr id="7" name="Picture 6">
            <a:extLst>
              <a:ext uri="{FF2B5EF4-FFF2-40B4-BE49-F238E27FC236}">
                <a16:creationId xmlns:a16="http://schemas.microsoft.com/office/drawing/2014/main" xmlns="" id="{A75C5FF7-2DC4-5442-BB0D-C1FF3C41C2F6}"/>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bwMode="black">
          <a:xfrm>
            <a:off x="7723969" y="4742066"/>
            <a:ext cx="1039031" cy="222997"/>
          </a:xfrm>
          <a:prstGeom prst="rect">
            <a:avLst/>
          </a:prstGeom>
        </p:spPr>
      </p:pic>
    </p:spTree>
    <p:extLst>
      <p:ext uri="{BB962C8B-B14F-4D97-AF65-F5344CB8AC3E}">
        <p14:creationId xmlns:p14="http://schemas.microsoft.com/office/powerpoint/2010/main" val="1868651982"/>
      </p:ext>
    </p:extLst>
  </p:cSld>
  <p:clrMap bg1="lt1" tx1="dk1" bg2="lt2" tx2="dk2" accent1="accent1" accent2="accent2" accent3="accent3" accent4="accent4" accent5="accent5" accent6="accent6" hlink="hlink" folHlink="folHlink"/>
  <p:sldLayoutIdLst>
    <p:sldLayoutId id="2147484134" r:id="rId1"/>
    <p:sldLayoutId id="2147484185" r:id="rId2"/>
    <p:sldLayoutId id="2147484183" r:id="rId3"/>
    <p:sldLayoutId id="2147484189" r:id="rId4"/>
    <p:sldLayoutId id="2147484190" r:id="rId5"/>
    <p:sldLayoutId id="2147484191" r:id="rId6"/>
    <p:sldLayoutId id="2147484146" r:id="rId7"/>
    <p:sldLayoutId id="2147484144" r:id="rId8"/>
    <p:sldLayoutId id="2147484184" r:id="rId9"/>
    <p:sldLayoutId id="2147484186" r:id="rId10"/>
    <p:sldLayoutId id="2147484119" r:id="rId11"/>
    <p:sldLayoutId id="2147484193" r:id="rId12"/>
    <p:sldLayoutId id="2147484194" r:id="rId13"/>
    <p:sldLayoutId id="2147484195" r:id="rId14"/>
    <p:sldLayoutId id="2147484196" r:id="rId15"/>
    <p:sldLayoutId id="2147484100" r:id="rId16"/>
    <p:sldLayoutId id="2147484126" r:id="rId17"/>
    <p:sldLayoutId id="2147484131" r:id="rId18"/>
    <p:sldLayoutId id="2147484192" r:id="rId19"/>
    <p:sldLayoutId id="2147484200" r:id="rId20"/>
    <p:sldLayoutId id="2147484198" r:id="rId21"/>
    <p:sldLayoutId id="2147484199" r:id="rId22"/>
    <p:sldLayoutId id="2147484128" r:id="rId23"/>
    <p:sldLayoutId id="2147484130" r:id="rId24"/>
    <p:sldLayoutId id="2147484102" r:id="rId25"/>
    <p:sldLayoutId id="2147484113" r:id="rId26"/>
    <p:sldLayoutId id="2147484110" r:id="rId27"/>
    <p:sldLayoutId id="2147484201" r:id="rId28"/>
    <p:sldLayoutId id="2147484203" r:id="rId29"/>
    <p:sldLayoutId id="2147484204" r:id="rId30"/>
    <p:sldLayoutId id="2147484205" r:id="rId31"/>
    <p:sldLayoutId id="2147484209" r:id="rId32"/>
    <p:sldLayoutId id="2147484210" r:id="rId33"/>
    <p:sldLayoutId id="2147484211" r:id="rId34"/>
  </p:sldLayoutIdLst>
  <mc:AlternateContent xmlns:mc="http://schemas.openxmlformats.org/markup-compatibility/2006" xmlns:p14="http://schemas.microsoft.com/office/powerpoint/2010/main">
    <mc:Choice Requires="p14">
      <p:transition p14:dur="0"/>
    </mc:Choice>
    <mc:Fallback xmlns="">
      <p:transition/>
    </mc:Fallback>
  </mc:AlternateContent>
  <p:hf hdr="0" dt="0"/>
  <p:txStyles>
    <p:titleStyle>
      <a:lvl1pPr algn="l" defTabSz="914378"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8" rtl="0" eaLnBrk="1" latinLnBrk="0" hangingPunct="1">
        <a:lnSpc>
          <a:spcPct val="100000"/>
        </a:lnSpc>
        <a:spcBef>
          <a:spcPts val="600"/>
        </a:spcBef>
        <a:buFont typeface="Arial" panose="020B0604020202020204" pitchFamily="34" charset="0"/>
        <a:buNone/>
        <a:defRPr sz="1800" kern="1200">
          <a:solidFill>
            <a:schemeClr val="tx2">
              <a:lumMod val="75000"/>
              <a:lumOff val="25000"/>
            </a:schemeClr>
          </a:solidFill>
          <a:latin typeface="Arial" panose="020B0604020202020204" pitchFamily="34" charset="0"/>
          <a:ea typeface="+mn-ea"/>
          <a:cs typeface="Arial" panose="020B0604020202020204" pitchFamily="34" charset="0"/>
        </a:defRPr>
      </a:lvl1pPr>
      <a:lvl2pPr marL="171450" indent="-171450" algn="l" defTabSz="914378" rtl="0" eaLnBrk="1" latinLnBrk="0" hangingPunct="1">
        <a:lnSpc>
          <a:spcPct val="100000"/>
        </a:lnSpc>
        <a:spcBef>
          <a:spcPts val="600"/>
        </a:spcBef>
        <a:buClrTx/>
        <a:buSzPct val="125000"/>
        <a:buFont typeface="Arial" panose="020B0604020202020204" pitchFamily="34" charset="0"/>
        <a:buChar char="•"/>
        <a:tabLst/>
        <a:defRPr sz="1400" kern="1200">
          <a:solidFill>
            <a:schemeClr val="tx2">
              <a:lumMod val="75000"/>
              <a:lumOff val="25000"/>
            </a:schemeClr>
          </a:solidFill>
          <a:latin typeface="Arial" panose="020B0604020202020204" pitchFamily="34" charset="0"/>
          <a:ea typeface="+mn-ea"/>
          <a:cs typeface="Arial" panose="020B0604020202020204" pitchFamily="34" charset="0"/>
        </a:defRPr>
      </a:lvl2pPr>
      <a:lvl3pPr marL="400050" indent="-171450" algn="l" defTabSz="914378" rtl="0" eaLnBrk="1" latinLnBrk="0" hangingPunct="1">
        <a:lnSpc>
          <a:spcPct val="100000"/>
        </a:lnSpc>
        <a:spcBef>
          <a:spcPts val="400"/>
        </a:spcBef>
        <a:buClrTx/>
        <a:buSzPct val="100000"/>
        <a:buFont typeface="Arial" panose="020B0604020202020204" pitchFamily="34" charset="0"/>
        <a:buChar char="–"/>
        <a:tabLst/>
        <a:defRPr sz="1200" kern="1200">
          <a:solidFill>
            <a:schemeClr val="tx2">
              <a:lumMod val="75000"/>
              <a:lumOff val="25000"/>
            </a:schemeClr>
          </a:solidFill>
          <a:latin typeface="Arial" panose="020B0604020202020204" pitchFamily="34" charset="0"/>
          <a:ea typeface="+mn-ea"/>
          <a:cs typeface="Arial" panose="020B0604020202020204" pitchFamily="34" charset="0"/>
        </a:defRPr>
      </a:lvl3pPr>
      <a:lvl4pPr marL="573088" indent="-115888" algn="l" defTabSz="914378" rtl="0" eaLnBrk="1" latinLnBrk="0" hangingPunct="1">
        <a:lnSpc>
          <a:spcPct val="100000"/>
        </a:lnSpc>
        <a:spcBef>
          <a:spcPts val="400"/>
        </a:spcBef>
        <a:buClrTx/>
        <a:buSzPct val="100000"/>
        <a:buFont typeface="Arial" panose="020B0604020202020204" pitchFamily="34" charset="0"/>
        <a:buChar char="•"/>
        <a:tabLst/>
        <a:defRPr sz="1050" kern="1200">
          <a:solidFill>
            <a:schemeClr val="tx2">
              <a:lumMod val="75000"/>
              <a:lumOff val="25000"/>
            </a:schemeClr>
          </a:solidFill>
          <a:latin typeface="Arial" panose="020B0604020202020204" pitchFamily="34" charset="0"/>
          <a:ea typeface="+mn-ea"/>
          <a:cs typeface="Arial" panose="020B0604020202020204" pitchFamily="34" charset="0"/>
        </a:defRPr>
      </a:lvl4pPr>
      <a:lvl5pPr marL="858838" indent="-173038" algn="l" defTabSz="914378" rtl="0" eaLnBrk="1" latinLnBrk="0" hangingPunct="1">
        <a:lnSpc>
          <a:spcPct val="100000"/>
        </a:lnSpc>
        <a:spcBef>
          <a:spcPts val="400"/>
        </a:spcBef>
        <a:buClrTx/>
        <a:buSzPct val="100000"/>
        <a:buFont typeface="Arial" panose="020B0604020202020204" pitchFamily="34" charset="0"/>
        <a:buChar char="–"/>
        <a:tabLst/>
        <a:defRPr sz="900" kern="1200">
          <a:solidFill>
            <a:schemeClr val="tx2">
              <a:lumMod val="75000"/>
              <a:lumOff val="25000"/>
            </a:schemeClr>
          </a:solidFill>
          <a:latin typeface="Arial" panose="020B0604020202020204" pitchFamily="34" charset="0"/>
          <a:ea typeface="+mn-ea"/>
          <a:cs typeface="Arial" panose="020B0604020202020204" pitchFamily="34" charset="0"/>
        </a:defRPr>
      </a:lvl5pPr>
      <a:lvl6pPr marL="1142972" indent="-228594" algn="l" defTabSz="914378" rtl="0" eaLnBrk="1" latinLnBrk="0" hangingPunct="1">
        <a:lnSpc>
          <a:spcPct val="100000"/>
        </a:lnSpc>
        <a:spcBef>
          <a:spcPts val="400"/>
        </a:spcBef>
        <a:buClr>
          <a:schemeClr val="accent2"/>
        </a:buClr>
        <a:buSzPct val="125000"/>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6pPr>
      <a:lvl7pPr marL="1371566" indent="-228594" algn="l" defTabSz="914378" rtl="0" eaLnBrk="1" latinLnBrk="0" hangingPunct="1">
        <a:lnSpc>
          <a:spcPct val="100000"/>
        </a:lnSpc>
        <a:spcBef>
          <a:spcPts val="400"/>
        </a:spcBef>
        <a:buClr>
          <a:schemeClr val="accent2"/>
        </a:buClr>
        <a:buSzPct val="90000"/>
        <a:buFont typeface="Arial" panose="020B0604020202020204" pitchFamily="34" charset="0"/>
        <a:buChar char="–"/>
        <a:defRPr sz="1600" kern="1200">
          <a:solidFill>
            <a:schemeClr val="tx2"/>
          </a:solidFill>
          <a:latin typeface="+mn-lt"/>
          <a:ea typeface="+mn-ea"/>
          <a:cs typeface="+mn-cs"/>
        </a:defRPr>
      </a:lvl7pPr>
      <a:lvl8pPr marL="1600160" indent="-228594" algn="l" defTabSz="914378" rtl="0" eaLnBrk="1" latinLnBrk="0" hangingPunct="1">
        <a:lnSpc>
          <a:spcPct val="100000"/>
        </a:lnSpc>
        <a:spcBef>
          <a:spcPts val="400"/>
        </a:spcBef>
        <a:buClr>
          <a:schemeClr val="accent2"/>
        </a:buClr>
        <a:buSzPct val="90000"/>
        <a:buFont typeface="Courier New" panose="02070309020205020404" pitchFamily="49" charset="0"/>
        <a:buChar char="o"/>
        <a:defRPr sz="1600" kern="1200">
          <a:solidFill>
            <a:schemeClr val="tx2"/>
          </a:solidFill>
          <a:latin typeface="+mn-lt"/>
          <a:ea typeface="+mn-ea"/>
          <a:cs typeface="+mn-cs"/>
        </a:defRPr>
      </a:lvl8pPr>
      <a:lvl9pPr marL="1600160" indent="-228594" algn="l" defTabSz="914378" rtl="0" eaLnBrk="1" latinLnBrk="0" hangingPunct="1">
        <a:lnSpc>
          <a:spcPct val="100000"/>
        </a:lnSpc>
        <a:spcBef>
          <a:spcPts val="400"/>
        </a:spcBef>
        <a:buClrTx/>
        <a:buSzPct val="90000"/>
        <a:buFont typeface="Courier New" panose="02070309020205020404" pitchFamily="49" charset="0"/>
        <a:buChar char="o"/>
        <a:defRPr sz="1600" kern="1200">
          <a:solidFill>
            <a:schemeClr val="tx2"/>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240" userDrawn="1">
          <p15:clr>
            <a:srgbClr val="F26B43"/>
          </p15:clr>
        </p15:guide>
        <p15:guide id="3" pos="5520" userDrawn="1">
          <p15:clr>
            <a:srgbClr val="F26B43"/>
          </p15:clr>
        </p15:guide>
        <p15:guide id="4" orient="horz" pos="2988" userDrawn="1">
          <p15:clr>
            <a:srgbClr val="F26B43"/>
          </p15:clr>
        </p15:guide>
        <p15:guide id="5" orient="horz" pos="5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6" Type="http://schemas.openxmlformats.org/officeDocument/2006/relationships/image" Target="../media/image67.png"/><Relationship Id="rId21" Type="http://schemas.openxmlformats.org/officeDocument/2006/relationships/image" Target="../media/image62.png"/><Relationship Id="rId42" Type="http://schemas.openxmlformats.org/officeDocument/2006/relationships/image" Target="../media/image83.png"/><Relationship Id="rId47" Type="http://schemas.openxmlformats.org/officeDocument/2006/relationships/image" Target="../media/image88.png"/><Relationship Id="rId63" Type="http://schemas.openxmlformats.org/officeDocument/2006/relationships/image" Target="../media/image104.png"/><Relationship Id="rId68" Type="http://schemas.openxmlformats.org/officeDocument/2006/relationships/image" Target="../media/image109.png"/><Relationship Id="rId84" Type="http://schemas.openxmlformats.org/officeDocument/2006/relationships/image" Target="../media/image125.png"/><Relationship Id="rId89" Type="http://schemas.openxmlformats.org/officeDocument/2006/relationships/image" Target="../media/image129.png"/><Relationship Id="rId7" Type="http://schemas.openxmlformats.org/officeDocument/2006/relationships/image" Target="../media/image48.png"/><Relationship Id="rId71" Type="http://schemas.openxmlformats.org/officeDocument/2006/relationships/image" Target="../media/image112.png"/><Relationship Id="rId92" Type="http://schemas.openxmlformats.org/officeDocument/2006/relationships/image" Target="../media/image132.png"/><Relationship Id="rId2" Type="http://schemas.openxmlformats.org/officeDocument/2006/relationships/image" Target="../media/image43.png"/><Relationship Id="rId16" Type="http://schemas.openxmlformats.org/officeDocument/2006/relationships/image" Target="../media/image57.png"/><Relationship Id="rId29" Type="http://schemas.openxmlformats.org/officeDocument/2006/relationships/image" Target="../media/image70.png"/><Relationship Id="rId11" Type="http://schemas.openxmlformats.org/officeDocument/2006/relationships/image" Target="../media/image52.jpeg"/><Relationship Id="rId24" Type="http://schemas.openxmlformats.org/officeDocument/2006/relationships/image" Target="../media/image65.png"/><Relationship Id="rId32" Type="http://schemas.openxmlformats.org/officeDocument/2006/relationships/image" Target="../media/image73.png"/><Relationship Id="rId37" Type="http://schemas.openxmlformats.org/officeDocument/2006/relationships/image" Target="../media/image78.png"/><Relationship Id="rId40" Type="http://schemas.openxmlformats.org/officeDocument/2006/relationships/image" Target="../media/image81.png"/><Relationship Id="rId45" Type="http://schemas.openxmlformats.org/officeDocument/2006/relationships/image" Target="../media/image86.png"/><Relationship Id="rId53" Type="http://schemas.openxmlformats.org/officeDocument/2006/relationships/image" Target="../media/image94.png"/><Relationship Id="rId58" Type="http://schemas.openxmlformats.org/officeDocument/2006/relationships/image" Target="../media/image99.png"/><Relationship Id="rId66" Type="http://schemas.openxmlformats.org/officeDocument/2006/relationships/image" Target="../media/image107.png"/><Relationship Id="rId74" Type="http://schemas.openxmlformats.org/officeDocument/2006/relationships/image" Target="../media/image115.png"/><Relationship Id="rId79" Type="http://schemas.openxmlformats.org/officeDocument/2006/relationships/image" Target="../media/image120.png"/><Relationship Id="rId87" Type="http://schemas.openxmlformats.org/officeDocument/2006/relationships/image" Target="../media/image127.png"/><Relationship Id="rId102" Type="http://schemas.openxmlformats.org/officeDocument/2006/relationships/image" Target="../media/image142.png"/><Relationship Id="rId5" Type="http://schemas.openxmlformats.org/officeDocument/2006/relationships/image" Target="../media/image46.png"/><Relationship Id="rId61" Type="http://schemas.openxmlformats.org/officeDocument/2006/relationships/image" Target="../media/image102.png"/><Relationship Id="rId82" Type="http://schemas.openxmlformats.org/officeDocument/2006/relationships/image" Target="../media/image123.png"/><Relationship Id="rId90" Type="http://schemas.openxmlformats.org/officeDocument/2006/relationships/image" Target="../media/image130.png"/><Relationship Id="rId95" Type="http://schemas.openxmlformats.org/officeDocument/2006/relationships/image" Target="../media/image135.png"/><Relationship Id="rId19" Type="http://schemas.openxmlformats.org/officeDocument/2006/relationships/image" Target="../media/image60.png"/><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png"/><Relationship Id="rId30" Type="http://schemas.openxmlformats.org/officeDocument/2006/relationships/image" Target="../media/image71.png"/><Relationship Id="rId35" Type="http://schemas.openxmlformats.org/officeDocument/2006/relationships/image" Target="../media/image76.png"/><Relationship Id="rId43" Type="http://schemas.openxmlformats.org/officeDocument/2006/relationships/image" Target="../media/image84.png"/><Relationship Id="rId48" Type="http://schemas.openxmlformats.org/officeDocument/2006/relationships/image" Target="../media/image89.png"/><Relationship Id="rId56" Type="http://schemas.openxmlformats.org/officeDocument/2006/relationships/image" Target="../media/image97.png"/><Relationship Id="rId64" Type="http://schemas.openxmlformats.org/officeDocument/2006/relationships/image" Target="../media/image105.png"/><Relationship Id="rId69" Type="http://schemas.openxmlformats.org/officeDocument/2006/relationships/image" Target="../media/image110.png"/><Relationship Id="rId77" Type="http://schemas.openxmlformats.org/officeDocument/2006/relationships/image" Target="../media/image118.png"/><Relationship Id="rId100" Type="http://schemas.openxmlformats.org/officeDocument/2006/relationships/image" Target="../media/image140.png"/><Relationship Id="rId8" Type="http://schemas.openxmlformats.org/officeDocument/2006/relationships/image" Target="../media/image49.png"/><Relationship Id="rId51" Type="http://schemas.openxmlformats.org/officeDocument/2006/relationships/image" Target="../media/image92.png"/><Relationship Id="rId72" Type="http://schemas.openxmlformats.org/officeDocument/2006/relationships/image" Target="../media/image113.png"/><Relationship Id="rId80" Type="http://schemas.openxmlformats.org/officeDocument/2006/relationships/image" Target="../media/image121.png"/><Relationship Id="rId85" Type="http://schemas.openxmlformats.org/officeDocument/2006/relationships/hyperlink" Target="http://www.vivahealth.com/" TargetMode="External"/><Relationship Id="rId93" Type="http://schemas.openxmlformats.org/officeDocument/2006/relationships/image" Target="../media/image133.png"/><Relationship Id="rId98" Type="http://schemas.openxmlformats.org/officeDocument/2006/relationships/image" Target="../media/image138.png"/><Relationship Id="rId3" Type="http://schemas.openxmlformats.org/officeDocument/2006/relationships/image" Target="../media/image44.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png"/><Relationship Id="rId33" Type="http://schemas.openxmlformats.org/officeDocument/2006/relationships/image" Target="../media/image74.png"/><Relationship Id="rId38" Type="http://schemas.openxmlformats.org/officeDocument/2006/relationships/image" Target="../media/image79.png"/><Relationship Id="rId46" Type="http://schemas.openxmlformats.org/officeDocument/2006/relationships/image" Target="../media/image87.png"/><Relationship Id="rId59" Type="http://schemas.openxmlformats.org/officeDocument/2006/relationships/image" Target="../media/image100.png"/><Relationship Id="rId67" Type="http://schemas.openxmlformats.org/officeDocument/2006/relationships/image" Target="../media/image108.png"/><Relationship Id="rId103" Type="http://schemas.openxmlformats.org/officeDocument/2006/relationships/image" Target="../media/image143.png"/><Relationship Id="rId20" Type="http://schemas.openxmlformats.org/officeDocument/2006/relationships/image" Target="../media/image61.png"/><Relationship Id="rId41" Type="http://schemas.openxmlformats.org/officeDocument/2006/relationships/image" Target="../media/image82.png"/><Relationship Id="rId54" Type="http://schemas.openxmlformats.org/officeDocument/2006/relationships/image" Target="../media/image95.png"/><Relationship Id="rId62" Type="http://schemas.openxmlformats.org/officeDocument/2006/relationships/image" Target="../media/image103.png"/><Relationship Id="rId70" Type="http://schemas.openxmlformats.org/officeDocument/2006/relationships/image" Target="../media/image111.png"/><Relationship Id="rId75" Type="http://schemas.openxmlformats.org/officeDocument/2006/relationships/image" Target="../media/image116.png"/><Relationship Id="rId83" Type="http://schemas.openxmlformats.org/officeDocument/2006/relationships/image" Target="../media/image124.png"/><Relationship Id="rId88" Type="http://schemas.openxmlformats.org/officeDocument/2006/relationships/image" Target="../media/image128.png"/><Relationship Id="rId91" Type="http://schemas.openxmlformats.org/officeDocument/2006/relationships/image" Target="../media/image131.png"/><Relationship Id="rId96" Type="http://schemas.openxmlformats.org/officeDocument/2006/relationships/image" Target="../media/image136.png"/><Relationship Id="rId1" Type="http://schemas.openxmlformats.org/officeDocument/2006/relationships/slideLayout" Target="../slideLayouts/slideLayout11.xml"/><Relationship Id="rId6" Type="http://schemas.openxmlformats.org/officeDocument/2006/relationships/image" Target="../media/image47.png"/><Relationship Id="rId15" Type="http://schemas.openxmlformats.org/officeDocument/2006/relationships/image" Target="../media/image56.png"/><Relationship Id="rId23" Type="http://schemas.openxmlformats.org/officeDocument/2006/relationships/image" Target="../media/image64.png"/><Relationship Id="rId28" Type="http://schemas.openxmlformats.org/officeDocument/2006/relationships/image" Target="../media/image69.png"/><Relationship Id="rId36" Type="http://schemas.openxmlformats.org/officeDocument/2006/relationships/image" Target="../media/image77.png"/><Relationship Id="rId49" Type="http://schemas.openxmlformats.org/officeDocument/2006/relationships/image" Target="../media/image90.png"/><Relationship Id="rId57" Type="http://schemas.openxmlformats.org/officeDocument/2006/relationships/image" Target="../media/image98.png"/><Relationship Id="rId10" Type="http://schemas.openxmlformats.org/officeDocument/2006/relationships/image" Target="../media/image51.png"/><Relationship Id="rId31" Type="http://schemas.openxmlformats.org/officeDocument/2006/relationships/image" Target="../media/image72.gif"/><Relationship Id="rId44" Type="http://schemas.openxmlformats.org/officeDocument/2006/relationships/image" Target="../media/image85.png"/><Relationship Id="rId52" Type="http://schemas.openxmlformats.org/officeDocument/2006/relationships/image" Target="../media/image93.png"/><Relationship Id="rId60" Type="http://schemas.openxmlformats.org/officeDocument/2006/relationships/image" Target="../media/image101.png"/><Relationship Id="rId65" Type="http://schemas.openxmlformats.org/officeDocument/2006/relationships/image" Target="../media/image106.png"/><Relationship Id="rId73" Type="http://schemas.openxmlformats.org/officeDocument/2006/relationships/image" Target="../media/image114.png"/><Relationship Id="rId78" Type="http://schemas.openxmlformats.org/officeDocument/2006/relationships/image" Target="../media/image119.png"/><Relationship Id="rId81" Type="http://schemas.openxmlformats.org/officeDocument/2006/relationships/image" Target="../media/image122.png"/><Relationship Id="rId86" Type="http://schemas.openxmlformats.org/officeDocument/2006/relationships/image" Target="../media/image126.jpeg"/><Relationship Id="rId94" Type="http://schemas.openxmlformats.org/officeDocument/2006/relationships/image" Target="../media/image134.png"/><Relationship Id="rId99" Type="http://schemas.openxmlformats.org/officeDocument/2006/relationships/image" Target="../media/image139.png"/><Relationship Id="rId101" Type="http://schemas.openxmlformats.org/officeDocument/2006/relationships/image" Target="../media/image141.png"/><Relationship Id="rId4" Type="http://schemas.openxmlformats.org/officeDocument/2006/relationships/image" Target="../media/image45.png"/><Relationship Id="rId9" Type="http://schemas.openxmlformats.org/officeDocument/2006/relationships/image" Target="../media/image50.png"/><Relationship Id="rId13" Type="http://schemas.openxmlformats.org/officeDocument/2006/relationships/image" Target="../media/image54.png"/><Relationship Id="rId18" Type="http://schemas.openxmlformats.org/officeDocument/2006/relationships/image" Target="../media/image59.png"/><Relationship Id="rId39" Type="http://schemas.openxmlformats.org/officeDocument/2006/relationships/image" Target="../media/image80.png"/><Relationship Id="rId34" Type="http://schemas.openxmlformats.org/officeDocument/2006/relationships/image" Target="../media/image75.png"/><Relationship Id="rId50" Type="http://schemas.openxmlformats.org/officeDocument/2006/relationships/image" Target="../media/image91.png"/><Relationship Id="rId55" Type="http://schemas.openxmlformats.org/officeDocument/2006/relationships/image" Target="../media/image96.png"/><Relationship Id="rId76" Type="http://schemas.openxmlformats.org/officeDocument/2006/relationships/image" Target="../media/image117.png"/><Relationship Id="rId97" Type="http://schemas.openxmlformats.org/officeDocument/2006/relationships/image" Target="../media/image137.png"/><Relationship Id="rId104" Type="http://schemas.openxmlformats.org/officeDocument/2006/relationships/image" Target="../media/image144.png"/></Relationships>
</file>

<file path=ppt/slides/_rels/slide18.xml.rels><?xml version="1.0" encoding="UTF-8" standalone="yes"?>
<Relationships xmlns="http://schemas.openxmlformats.org/package/2006/relationships"><Relationship Id="rId8" Type="http://schemas.openxmlformats.org/officeDocument/2006/relationships/image" Target="../media/image150.jpeg"/><Relationship Id="rId13" Type="http://schemas.openxmlformats.org/officeDocument/2006/relationships/image" Target="../media/image155.jpeg"/><Relationship Id="rId18" Type="http://schemas.openxmlformats.org/officeDocument/2006/relationships/image" Target="../media/image160.jpeg"/><Relationship Id="rId3" Type="http://schemas.openxmlformats.org/officeDocument/2006/relationships/image" Target="../media/image145.jpeg"/><Relationship Id="rId21" Type="http://schemas.openxmlformats.org/officeDocument/2006/relationships/image" Target="../media/image163.jpg"/><Relationship Id="rId7" Type="http://schemas.openxmlformats.org/officeDocument/2006/relationships/image" Target="../media/image149.jpeg"/><Relationship Id="rId12" Type="http://schemas.openxmlformats.org/officeDocument/2006/relationships/image" Target="../media/image154.jpeg"/><Relationship Id="rId17" Type="http://schemas.openxmlformats.org/officeDocument/2006/relationships/image" Target="../media/image159.jpeg"/><Relationship Id="rId25" Type="http://schemas.openxmlformats.org/officeDocument/2006/relationships/image" Target="../media/image167.jpeg"/><Relationship Id="rId2" Type="http://schemas.openxmlformats.org/officeDocument/2006/relationships/notesSlide" Target="../notesSlides/notesSlide7.xml"/><Relationship Id="rId16" Type="http://schemas.openxmlformats.org/officeDocument/2006/relationships/image" Target="../media/image158.jpeg"/><Relationship Id="rId20" Type="http://schemas.openxmlformats.org/officeDocument/2006/relationships/image" Target="../media/image162.jpeg"/><Relationship Id="rId1" Type="http://schemas.openxmlformats.org/officeDocument/2006/relationships/slideLayout" Target="../slideLayouts/slideLayout29.xml"/><Relationship Id="rId6" Type="http://schemas.openxmlformats.org/officeDocument/2006/relationships/image" Target="../media/image148.jpeg"/><Relationship Id="rId11" Type="http://schemas.openxmlformats.org/officeDocument/2006/relationships/image" Target="../media/image153.jpeg"/><Relationship Id="rId24" Type="http://schemas.openxmlformats.org/officeDocument/2006/relationships/image" Target="../media/image166.png"/><Relationship Id="rId5" Type="http://schemas.openxmlformats.org/officeDocument/2006/relationships/image" Target="../media/image147.jpeg"/><Relationship Id="rId15" Type="http://schemas.openxmlformats.org/officeDocument/2006/relationships/image" Target="../media/image157.jpeg"/><Relationship Id="rId23" Type="http://schemas.openxmlformats.org/officeDocument/2006/relationships/image" Target="../media/image165.jpeg"/><Relationship Id="rId10" Type="http://schemas.openxmlformats.org/officeDocument/2006/relationships/image" Target="../media/image152.jpeg"/><Relationship Id="rId19" Type="http://schemas.openxmlformats.org/officeDocument/2006/relationships/image" Target="../media/image161.jpeg"/><Relationship Id="rId4" Type="http://schemas.openxmlformats.org/officeDocument/2006/relationships/image" Target="../media/image146.jpeg"/><Relationship Id="rId9" Type="http://schemas.openxmlformats.org/officeDocument/2006/relationships/image" Target="../media/image151.jpeg"/><Relationship Id="rId14" Type="http://schemas.openxmlformats.org/officeDocument/2006/relationships/image" Target="../media/image156.jpeg"/><Relationship Id="rId22" Type="http://schemas.openxmlformats.org/officeDocument/2006/relationships/image" Target="../media/image164.jpeg"/></Relationships>
</file>

<file path=ppt/slides/_rels/slide1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69.png"/></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78.emf"/><Relationship Id="rId5" Type="http://schemas.openxmlformats.org/officeDocument/2006/relationships/image" Target="../media/image177.emf"/><Relationship Id="rId4" Type="http://schemas.openxmlformats.org/officeDocument/2006/relationships/image" Target="../media/image176.emf"/></Relationships>
</file>

<file path=ppt/slides/_rels/slide3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2.jpg"/><Relationship Id="rId7" Type="http://schemas.openxmlformats.org/officeDocument/2006/relationships/image" Target="../media/image186.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 Id="rId9" Type="http://schemas.openxmlformats.org/officeDocument/2006/relationships/image" Target="../media/image187.png"/></Relationships>
</file>

<file path=ppt/slides/_rels/slide39.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8" Type="http://schemas.openxmlformats.org/officeDocument/2006/relationships/image" Target="../media/image195.emf"/><Relationship Id="rId3" Type="http://schemas.openxmlformats.org/officeDocument/2006/relationships/image" Target="../media/image190.emf"/><Relationship Id="rId7" Type="http://schemas.openxmlformats.org/officeDocument/2006/relationships/image" Target="../media/image194.emf"/><Relationship Id="rId2" Type="http://schemas.openxmlformats.org/officeDocument/2006/relationships/image" Target="../media/image182.jpg"/><Relationship Id="rId1" Type="http://schemas.openxmlformats.org/officeDocument/2006/relationships/slideLayout" Target="../slideLayouts/slideLayout13.xml"/><Relationship Id="rId6" Type="http://schemas.openxmlformats.org/officeDocument/2006/relationships/image" Target="../media/image193.emf"/><Relationship Id="rId5" Type="http://schemas.openxmlformats.org/officeDocument/2006/relationships/image" Target="../media/image192.emf"/><Relationship Id="rId4" Type="http://schemas.openxmlformats.org/officeDocument/2006/relationships/image" Target="../media/image191.emf"/></Relationships>
</file>

<file path=ppt/slides/_rels/slide43.xml.rels><?xml version="1.0" encoding="UTF-8" standalone="yes"?>
<Relationships xmlns="http://schemas.openxmlformats.org/package/2006/relationships"><Relationship Id="rId8" Type="http://schemas.openxmlformats.org/officeDocument/2006/relationships/image" Target="../media/image202.emf"/><Relationship Id="rId3" Type="http://schemas.openxmlformats.org/officeDocument/2006/relationships/image" Target="../media/image197.emf"/><Relationship Id="rId7" Type="http://schemas.openxmlformats.org/officeDocument/2006/relationships/image" Target="../media/image201.emf"/><Relationship Id="rId2" Type="http://schemas.openxmlformats.org/officeDocument/2006/relationships/image" Target="../media/image196.emf"/><Relationship Id="rId1" Type="http://schemas.openxmlformats.org/officeDocument/2006/relationships/slideLayout" Target="../slideLayouts/slideLayout13.xml"/><Relationship Id="rId6" Type="http://schemas.openxmlformats.org/officeDocument/2006/relationships/image" Target="../media/image200.emf"/><Relationship Id="rId5" Type="http://schemas.openxmlformats.org/officeDocument/2006/relationships/image" Target="../media/image199.emf"/><Relationship Id="rId4" Type="http://schemas.openxmlformats.org/officeDocument/2006/relationships/image" Target="../media/image198.emf"/></Relationships>
</file>

<file path=ppt/slides/_rels/slide44.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203.emf"/><Relationship Id="rId7" Type="http://schemas.openxmlformats.org/officeDocument/2006/relationships/image" Target="../media/image185.png"/><Relationship Id="rId2" Type="http://schemas.openxmlformats.org/officeDocument/2006/relationships/image" Target="../media/image182.jpg"/><Relationship Id="rId1" Type="http://schemas.openxmlformats.org/officeDocument/2006/relationships/slideLayout" Target="../slideLayouts/slideLayout13.xml"/><Relationship Id="rId6" Type="http://schemas.openxmlformats.org/officeDocument/2006/relationships/image" Target="../media/image187.png"/><Relationship Id="rId5" Type="http://schemas.openxmlformats.org/officeDocument/2006/relationships/image" Target="../media/image204.emf"/><Relationship Id="rId10" Type="http://schemas.openxmlformats.org/officeDocument/2006/relationships/image" Target="../media/image206.emf"/><Relationship Id="rId4" Type="http://schemas.openxmlformats.org/officeDocument/2006/relationships/image" Target="../media/image184.png"/><Relationship Id="rId9" Type="http://schemas.openxmlformats.org/officeDocument/2006/relationships/image" Target="../media/image205.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8" Type="http://schemas.openxmlformats.org/officeDocument/2006/relationships/image" Target="../media/image210.emf"/><Relationship Id="rId3" Type="http://schemas.openxmlformats.org/officeDocument/2006/relationships/image" Target="../media/image204.emf"/><Relationship Id="rId7" Type="http://schemas.openxmlformats.org/officeDocument/2006/relationships/image" Target="../media/image209.emf"/><Relationship Id="rId2" Type="http://schemas.openxmlformats.org/officeDocument/2006/relationships/image" Target="../media/image182.jpg"/><Relationship Id="rId1" Type="http://schemas.openxmlformats.org/officeDocument/2006/relationships/slideLayout" Target="../slideLayouts/slideLayout13.xml"/><Relationship Id="rId6" Type="http://schemas.openxmlformats.org/officeDocument/2006/relationships/image" Target="../media/image203.emf"/><Relationship Id="rId5" Type="http://schemas.openxmlformats.org/officeDocument/2006/relationships/image" Target="../media/image208.emf"/><Relationship Id="rId4" Type="http://schemas.openxmlformats.org/officeDocument/2006/relationships/image" Target="../media/image207.emf"/></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4.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5400000">
            <a:off x="1421587" y="-1406769"/>
            <a:ext cx="5113864" cy="7957038"/>
          </a:xfrm>
          <a:prstGeom prst="rect">
            <a:avLst/>
          </a:prstGeom>
          <a:gradFill flip="none" rotWithShape="1">
            <a:gsLst>
              <a:gs pos="88000">
                <a:schemeClr val="accent1"/>
              </a:gs>
              <a:gs pos="40440">
                <a:srgbClr val="1D44CB">
                  <a:alpha val="34000"/>
                </a:srgbClr>
              </a:gs>
              <a:gs pos="12000">
                <a:schemeClr val="accent3">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116" t="13236" r="6042" b="39333"/>
          <a:stretch/>
        </p:blipFill>
        <p:spPr>
          <a:xfrm>
            <a:off x="627207" y="1695099"/>
            <a:ext cx="3506374" cy="1384219"/>
          </a:xfrm>
          <a:prstGeom prst="rect">
            <a:avLst/>
          </a:prstGeom>
        </p:spPr>
      </p:pic>
    </p:spTree>
    <p:extLst>
      <p:ext uri="{BB962C8B-B14F-4D97-AF65-F5344CB8AC3E}">
        <p14:creationId xmlns:p14="http://schemas.microsoft.com/office/powerpoint/2010/main" val="3317290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68900" y="1984165"/>
            <a:ext cx="1768113" cy="169277"/>
          </a:xfrm>
          <a:prstGeom prst="rect">
            <a:avLst/>
          </a:prstGeom>
        </p:spPr>
        <p:txBody>
          <a:bodyPr wrap="none" lIns="0" tIns="0" rIns="0" bIns="0" rtlCol="0">
            <a:spAutoFit/>
          </a:bodyPr>
          <a:lstStyle/>
          <a:p>
            <a:r>
              <a:rPr lang="en-US" sz="1100" b="1" cap="all" dirty="0" smtClean="0">
                <a:solidFill>
                  <a:schemeClr val="accent4"/>
                </a:solidFill>
              </a:rPr>
              <a:t>Conference Welcome</a:t>
            </a:r>
            <a:endParaRPr lang="en-US" sz="1100" b="1" cap="all" dirty="0">
              <a:solidFill>
                <a:schemeClr val="accent4"/>
              </a:solidFill>
            </a:endParaRPr>
          </a:p>
        </p:txBody>
      </p:sp>
      <p:sp>
        <p:nvSpPr>
          <p:cNvPr id="3" name="Rectangle 2"/>
          <p:cNvSpPr/>
          <p:nvPr/>
        </p:nvSpPr>
        <p:spPr>
          <a:xfrm>
            <a:off x="2971800" y="2279565"/>
            <a:ext cx="4572000" cy="759182"/>
          </a:xfrm>
          <a:prstGeom prst="rect">
            <a:avLst/>
          </a:prstGeom>
        </p:spPr>
        <p:txBody>
          <a:bodyPr>
            <a:spAutoFit/>
          </a:bodyPr>
          <a:lstStyle/>
          <a:p>
            <a:pPr>
              <a:lnSpc>
                <a:spcPts val="2600"/>
              </a:lnSpc>
            </a:pPr>
            <a:r>
              <a:rPr lang="en-US" sz="2800" b="1" dirty="0">
                <a:solidFill>
                  <a:schemeClr val="bg2"/>
                </a:solidFill>
              </a:rPr>
              <a:t>Craig </a:t>
            </a:r>
            <a:r>
              <a:rPr lang="en-US" sz="2800" b="1" dirty="0" smtClean="0">
                <a:solidFill>
                  <a:schemeClr val="bg2"/>
                </a:solidFill>
              </a:rPr>
              <a:t>Mengert</a:t>
            </a:r>
            <a:endParaRPr lang="en-US" sz="2800" b="1" dirty="0">
              <a:solidFill>
                <a:schemeClr val="bg2"/>
              </a:solidFill>
            </a:endParaRPr>
          </a:p>
          <a:p>
            <a:pPr>
              <a:lnSpc>
                <a:spcPts val="2600"/>
              </a:lnSpc>
            </a:pPr>
            <a:r>
              <a:rPr lang="en-US" dirty="0">
                <a:solidFill>
                  <a:schemeClr val="bg2"/>
                </a:solidFill>
              </a:rPr>
              <a:t>Chief Executive TriZetto</a:t>
            </a:r>
          </a:p>
        </p:txBody>
      </p:sp>
      <p:sp>
        <p:nvSpPr>
          <p:cNvPr id="6" name="Oval 5"/>
          <p:cNvSpPr/>
          <p:nvPr/>
        </p:nvSpPr>
        <p:spPr>
          <a:xfrm>
            <a:off x="706482" y="1483746"/>
            <a:ext cx="2008558" cy="19871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757700" y="1524284"/>
            <a:ext cx="1906121" cy="1906121"/>
          </a:xfrm>
          <a:prstGeom prst="ellipse">
            <a:avLst/>
          </a:prstGeom>
          <a:ln w="63500" cap="rnd">
            <a:noFill/>
          </a:ln>
          <a:effectLst/>
        </p:spPr>
      </p:pic>
    </p:spTree>
    <p:extLst>
      <p:ext uri="{BB962C8B-B14F-4D97-AF65-F5344CB8AC3E}">
        <p14:creationId xmlns:p14="http://schemas.microsoft.com/office/powerpoint/2010/main" val="1807286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smtClean="0"/>
              <a:t>© 2020 Cognizant</a:t>
            </a:r>
            <a:endParaRPr lang="en-US" dirty="0"/>
          </a:p>
        </p:txBody>
      </p:sp>
      <p:sp>
        <p:nvSpPr>
          <p:cNvPr id="5" name="Slide Number Placeholder 4"/>
          <p:cNvSpPr>
            <a:spLocks noGrp="1"/>
          </p:cNvSpPr>
          <p:nvPr>
            <p:ph type="sldNum" sz="quarter" idx="4"/>
          </p:nvPr>
        </p:nvSpPr>
        <p:spPr/>
        <p:txBody>
          <a:bodyPr/>
          <a:lstStyle/>
          <a:p>
            <a:fld id="{2EFEF571-C9B4-4D92-A7F7-315B894862A8}" type="slidenum">
              <a:rPr lang="en-US" smtClean="0"/>
              <a:pPr/>
              <a:t>11</a:t>
            </a:fld>
            <a:endParaRPr lang="en-US" dirty="0"/>
          </a:p>
        </p:txBody>
      </p:sp>
      <p:sp>
        <p:nvSpPr>
          <p:cNvPr id="7" name="Rectangle 6"/>
          <p:cNvSpPr/>
          <p:nvPr/>
        </p:nvSpPr>
        <p:spPr>
          <a:xfrm>
            <a:off x="731730" y="2570238"/>
            <a:ext cx="5882764" cy="769441"/>
          </a:xfrm>
          <a:prstGeom prst="rect">
            <a:avLst/>
          </a:prstGeom>
          <a:solidFill>
            <a:schemeClr val="bg2"/>
          </a:solidFill>
        </p:spPr>
        <p:txBody>
          <a:bodyPr wrap="none">
            <a:spAutoFit/>
          </a:bodyPr>
          <a:lstStyle/>
          <a:p>
            <a:r>
              <a:rPr lang="en-US" sz="4400" dirty="0" smtClean="0"/>
              <a:t>First Virtual in xx years</a:t>
            </a:r>
            <a:endParaRPr lang="en-US" sz="4400" dirty="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t="-72"/>
          <a:stretch/>
        </p:blipFill>
        <p:spPr>
          <a:xfrm>
            <a:off x="-228600" y="-114300"/>
            <a:ext cx="9563244" cy="5257800"/>
          </a:xfrm>
          <a:prstGeom prst="rect">
            <a:avLst/>
          </a:prstGeom>
        </p:spPr>
      </p:pic>
      <p:sp>
        <p:nvSpPr>
          <p:cNvPr id="11" name="Rectangle 10"/>
          <p:cNvSpPr/>
          <p:nvPr/>
        </p:nvSpPr>
        <p:spPr>
          <a:xfrm>
            <a:off x="456754" y="1856057"/>
            <a:ext cx="4610546" cy="451406"/>
          </a:xfrm>
          <a:prstGeom prst="rect">
            <a:avLst/>
          </a:prstGeom>
        </p:spPr>
        <p:txBody>
          <a:bodyPr wrap="square">
            <a:spAutoFit/>
          </a:bodyPr>
          <a:lstStyle/>
          <a:p>
            <a:pPr>
              <a:lnSpc>
                <a:spcPts val="2834"/>
              </a:lnSpc>
            </a:pPr>
            <a:r>
              <a:rPr lang="en-US" sz="2800" dirty="0">
                <a:solidFill>
                  <a:schemeClr val="bg2"/>
                </a:solidFill>
              </a:rPr>
              <a:t>Welcome to </a:t>
            </a:r>
            <a:r>
              <a:rPr lang="en-US" sz="2800" dirty="0" smtClean="0">
                <a:solidFill>
                  <a:schemeClr val="bg2"/>
                </a:solidFill>
              </a:rPr>
              <a:t>the first </a:t>
            </a:r>
            <a:endParaRPr lang="en-US" sz="2800" dirty="0">
              <a:solidFill>
                <a:schemeClr val="bg2"/>
              </a:solidFill>
            </a:endParaRPr>
          </a:p>
        </p:txBody>
      </p:sp>
      <p:sp>
        <p:nvSpPr>
          <p:cNvPr id="10" name="Rectangle 9"/>
          <p:cNvSpPr/>
          <p:nvPr/>
        </p:nvSpPr>
        <p:spPr>
          <a:xfrm>
            <a:off x="527222" y="2353109"/>
            <a:ext cx="7737439" cy="769441"/>
          </a:xfrm>
          <a:prstGeom prst="rect">
            <a:avLst/>
          </a:prstGeom>
          <a:solidFill>
            <a:schemeClr val="bg2"/>
          </a:solidFill>
        </p:spPr>
        <p:txBody>
          <a:bodyPr wrap="none">
            <a:spAutoFit/>
          </a:bodyPr>
          <a:lstStyle/>
          <a:p>
            <a:r>
              <a:rPr lang="en-US" sz="4400" dirty="0" smtClean="0"/>
              <a:t>Virtual Healthcare Conference</a:t>
            </a:r>
            <a:endParaRPr lang="en-US" sz="4400" dirty="0"/>
          </a:p>
        </p:txBody>
      </p:sp>
    </p:spTree>
    <p:extLst>
      <p:ext uri="{BB962C8B-B14F-4D97-AF65-F5344CB8AC3E}">
        <p14:creationId xmlns:p14="http://schemas.microsoft.com/office/powerpoint/2010/main" val="3858030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smtClean="0"/>
              <a:t>© 2020 Cognizant</a:t>
            </a:r>
            <a:endParaRPr lang="en-US" dirty="0"/>
          </a:p>
        </p:txBody>
      </p:sp>
      <p:sp>
        <p:nvSpPr>
          <p:cNvPr id="5" name="Slide Number Placeholder 4"/>
          <p:cNvSpPr>
            <a:spLocks noGrp="1"/>
          </p:cNvSpPr>
          <p:nvPr>
            <p:ph type="sldNum" sz="quarter" idx="4"/>
          </p:nvPr>
        </p:nvSpPr>
        <p:spPr/>
        <p:txBody>
          <a:bodyPr/>
          <a:lstStyle/>
          <a:p>
            <a:fld id="{2EFEF571-C9B4-4D92-A7F7-315B894862A8}" type="slidenum">
              <a:rPr lang="en-US" smtClean="0"/>
              <a:pPr/>
              <a:t>12</a:t>
            </a:fld>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102626"/>
          </a:xfrm>
          <a:prstGeom prst="rect">
            <a:avLst/>
          </a:prstGeom>
        </p:spPr>
      </p:pic>
      <p:sp>
        <p:nvSpPr>
          <p:cNvPr id="9" name="Rectangle 8"/>
          <p:cNvSpPr/>
          <p:nvPr/>
        </p:nvSpPr>
        <p:spPr>
          <a:xfrm>
            <a:off x="456753" y="1856057"/>
            <a:ext cx="5723709" cy="451406"/>
          </a:xfrm>
          <a:prstGeom prst="rect">
            <a:avLst/>
          </a:prstGeom>
        </p:spPr>
        <p:txBody>
          <a:bodyPr wrap="square">
            <a:spAutoFit/>
          </a:bodyPr>
          <a:lstStyle/>
          <a:p>
            <a:pPr>
              <a:lnSpc>
                <a:spcPts val="2834"/>
              </a:lnSpc>
            </a:pPr>
            <a:r>
              <a:rPr lang="en-US" sz="2800" dirty="0" smtClean="0">
                <a:solidFill>
                  <a:schemeClr val="bg2"/>
                </a:solidFill>
              </a:rPr>
              <a:t>COVID-19 has changed the world </a:t>
            </a:r>
            <a:endParaRPr lang="en-US" sz="2800" dirty="0">
              <a:solidFill>
                <a:schemeClr val="bg2"/>
              </a:solidFill>
            </a:endParaRPr>
          </a:p>
        </p:txBody>
      </p:sp>
      <p:sp>
        <p:nvSpPr>
          <p:cNvPr id="10" name="Rectangle 9"/>
          <p:cNvSpPr/>
          <p:nvPr/>
        </p:nvSpPr>
        <p:spPr>
          <a:xfrm>
            <a:off x="527222" y="2353109"/>
            <a:ext cx="7366119" cy="646331"/>
          </a:xfrm>
          <a:prstGeom prst="rect">
            <a:avLst/>
          </a:prstGeom>
          <a:solidFill>
            <a:schemeClr val="bg2"/>
          </a:solidFill>
        </p:spPr>
        <p:txBody>
          <a:bodyPr wrap="none">
            <a:spAutoFit/>
          </a:bodyPr>
          <a:lstStyle/>
          <a:p>
            <a:r>
              <a:rPr lang="en-US" sz="3600" dirty="0" smtClean="0"/>
              <a:t>the way we </a:t>
            </a:r>
            <a:r>
              <a:rPr lang="en-US" sz="3600" b="1" dirty="0" smtClean="0"/>
              <a:t>work</a:t>
            </a:r>
            <a:r>
              <a:rPr lang="en-US" sz="3600" dirty="0" smtClean="0"/>
              <a:t> and do </a:t>
            </a:r>
            <a:r>
              <a:rPr lang="en-US" sz="3600" b="1" dirty="0" smtClean="0"/>
              <a:t>business</a:t>
            </a:r>
            <a:endParaRPr lang="en-US" sz="3600" b="1" dirty="0"/>
          </a:p>
        </p:txBody>
      </p:sp>
    </p:spTree>
    <p:extLst>
      <p:ext uri="{BB962C8B-B14F-4D97-AF65-F5344CB8AC3E}">
        <p14:creationId xmlns:p14="http://schemas.microsoft.com/office/powerpoint/2010/main" val="335710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11" y="0"/>
            <a:ext cx="915591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l="997" t="-73" r="50544" b="999"/>
          <a:stretch/>
        </p:blipFill>
        <p:spPr>
          <a:xfrm>
            <a:off x="4543425" y="0"/>
            <a:ext cx="4579144" cy="5143500"/>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b="1641"/>
          <a:stretch/>
        </p:blipFill>
        <p:spPr>
          <a:xfrm>
            <a:off x="-1" y="1"/>
            <a:ext cx="4543426" cy="5136356"/>
          </a:xfrm>
          <a:prstGeom prst="rect">
            <a:avLst/>
          </a:prstGeom>
        </p:spPr>
      </p:pic>
      <p:sp>
        <p:nvSpPr>
          <p:cNvPr id="15" name="Rectangle 14"/>
          <p:cNvSpPr/>
          <p:nvPr/>
        </p:nvSpPr>
        <p:spPr>
          <a:xfrm>
            <a:off x="5148099" y="3195205"/>
            <a:ext cx="3406125" cy="769441"/>
          </a:xfrm>
          <a:prstGeom prst="rect">
            <a:avLst/>
          </a:prstGeom>
          <a:solidFill>
            <a:schemeClr val="bg2"/>
          </a:solidFill>
        </p:spPr>
        <p:txBody>
          <a:bodyPr wrap="none">
            <a:spAutoFit/>
          </a:bodyPr>
          <a:lstStyle/>
          <a:p>
            <a:r>
              <a:rPr lang="en-US" sz="4400" dirty="0" smtClean="0"/>
              <a:t>Virtualization</a:t>
            </a:r>
            <a:endParaRPr lang="en-US" sz="4400" dirty="0"/>
          </a:p>
        </p:txBody>
      </p:sp>
      <p:sp>
        <p:nvSpPr>
          <p:cNvPr id="16" name="Rectangle 15"/>
          <p:cNvSpPr/>
          <p:nvPr/>
        </p:nvSpPr>
        <p:spPr>
          <a:xfrm>
            <a:off x="450796" y="1610643"/>
            <a:ext cx="5723709" cy="451406"/>
          </a:xfrm>
          <a:prstGeom prst="rect">
            <a:avLst/>
          </a:prstGeom>
        </p:spPr>
        <p:txBody>
          <a:bodyPr wrap="square">
            <a:spAutoFit/>
          </a:bodyPr>
          <a:lstStyle/>
          <a:p>
            <a:pPr>
              <a:lnSpc>
                <a:spcPts val="2834"/>
              </a:lnSpc>
            </a:pPr>
            <a:r>
              <a:rPr lang="en-US" sz="2800" dirty="0" smtClean="0">
                <a:solidFill>
                  <a:schemeClr val="bg2"/>
                </a:solidFill>
              </a:rPr>
              <a:t>from</a:t>
            </a:r>
            <a:endParaRPr lang="en-US" sz="2800" dirty="0">
              <a:solidFill>
                <a:schemeClr val="bg2"/>
              </a:solidFill>
            </a:endParaRPr>
          </a:p>
        </p:txBody>
      </p:sp>
      <p:sp>
        <p:nvSpPr>
          <p:cNvPr id="18" name="Rectangle 17"/>
          <p:cNvSpPr/>
          <p:nvPr/>
        </p:nvSpPr>
        <p:spPr>
          <a:xfrm>
            <a:off x="461320" y="2069192"/>
            <a:ext cx="4118435" cy="707886"/>
          </a:xfrm>
          <a:prstGeom prst="rect">
            <a:avLst/>
          </a:prstGeom>
          <a:solidFill>
            <a:schemeClr val="bg2"/>
          </a:solidFill>
        </p:spPr>
        <p:txBody>
          <a:bodyPr wrap="none">
            <a:spAutoFit/>
          </a:bodyPr>
          <a:lstStyle/>
          <a:p>
            <a:r>
              <a:rPr lang="en-US" sz="4000" dirty="0" smtClean="0"/>
              <a:t>Social Distancing</a:t>
            </a:r>
            <a:endParaRPr lang="en-US" sz="4000" dirty="0"/>
          </a:p>
        </p:txBody>
      </p:sp>
      <p:sp>
        <p:nvSpPr>
          <p:cNvPr id="19" name="Rectangle 18"/>
          <p:cNvSpPr/>
          <p:nvPr/>
        </p:nvSpPr>
        <p:spPr>
          <a:xfrm>
            <a:off x="7386955" y="2777078"/>
            <a:ext cx="847392" cy="451406"/>
          </a:xfrm>
          <a:prstGeom prst="rect">
            <a:avLst/>
          </a:prstGeom>
        </p:spPr>
        <p:txBody>
          <a:bodyPr wrap="square">
            <a:spAutoFit/>
          </a:bodyPr>
          <a:lstStyle/>
          <a:p>
            <a:pPr>
              <a:lnSpc>
                <a:spcPts val="2834"/>
              </a:lnSpc>
            </a:pPr>
            <a:r>
              <a:rPr lang="en-US" sz="2800" dirty="0" smtClean="0">
                <a:solidFill>
                  <a:schemeClr val="bg2"/>
                </a:solidFill>
              </a:rPr>
              <a:t>to</a:t>
            </a:r>
            <a:endParaRPr lang="en-US" sz="2800" dirty="0">
              <a:solidFill>
                <a:schemeClr val="bg2"/>
              </a:solidFill>
            </a:endParaRPr>
          </a:p>
        </p:txBody>
      </p:sp>
    </p:spTree>
    <p:extLst>
      <p:ext uri="{BB962C8B-B14F-4D97-AF65-F5344CB8AC3E}">
        <p14:creationId xmlns:p14="http://schemas.microsoft.com/office/powerpoint/2010/main" val="4102433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0-#ppt_w/2"/>
                                          </p:val>
                                        </p:tav>
                                        <p:tav tm="100000">
                                          <p:val>
                                            <p:strVal val="#ppt_x"/>
                                          </p:val>
                                        </p:tav>
                                      </p:tavLst>
                                    </p:anim>
                                    <p:anim calcmode="lin" valueType="num">
                                      <p:cBhvr additive="base">
                                        <p:cTn id="16" dur="10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00" fill="hold"/>
                                        <p:tgtEl>
                                          <p:spTgt spid="18"/>
                                        </p:tgtEl>
                                        <p:attrNameLst>
                                          <p:attrName>ppt_x</p:attrName>
                                        </p:attrNameLst>
                                      </p:cBhvr>
                                      <p:tavLst>
                                        <p:tav tm="0">
                                          <p:val>
                                            <p:strVal val="0-#ppt_w/2"/>
                                          </p:val>
                                        </p:tav>
                                        <p:tav tm="100000">
                                          <p:val>
                                            <p:strVal val="#ppt_x"/>
                                          </p:val>
                                        </p:tav>
                                      </p:tavLst>
                                    </p:anim>
                                    <p:anim calcmode="lin" valueType="num">
                                      <p:cBhvr additive="base">
                                        <p:cTn id="20" dur="10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00" fill="hold"/>
                                        <p:tgtEl>
                                          <p:spTgt spid="19"/>
                                        </p:tgtEl>
                                        <p:attrNameLst>
                                          <p:attrName>ppt_x</p:attrName>
                                        </p:attrNameLst>
                                      </p:cBhvr>
                                      <p:tavLst>
                                        <p:tav tm="0">
                                          <p:val>
                                            <p:strVal val="1+#ppt_w/2"/>
                                          </p:val>
                                        </p:tav>
                                        <p:tav tm="100000">
                                          <p:val>
                                            <p:strVal val="#ppt_x"/>
                                          </p:val>
                                        </p:tav>
                                      </p:tavLst>
                                    </p:anim>
                                    <p:anim calcmode="lin" valueType="num">
                                      <p:cBhvr additive="base">
                                        <p:cTn id="24" dur="10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1+#ppt_w/2"/>
                                          </p:val>
                                        </p:tav>
                                        <p:tav tm="100000">
                                          <p:val>
                                            <p:strVal val="#ppt_x"/>
                                          </p:val>
                                        </p:tav>
                                      </p:tavLst>
                                    </p:anim>
                                    <p:anim calcmode="lin" valueType="num">
                                      <p:cBhvr additive="base">
                                        <p:cTn id="2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724" y="-92869"/>
            <a:ext cx="9265444" cy="5314950"/>
          </a:xfrm>
          <a:prstGeom prst="rect">
            <a:avLst/>
          </a:prstGeom>
        </p:spPr>
      </p:pic>
      <p:sp>
        <p:nvSpPr>
          <p:cNvPr id="4" name="Footer Placeholder 3"/>
          <p:cNvSpPr>
            <a:spLocks noGrp="1"/>
          </p:cNvSpPr>
          <p:nvPr>
            <p:ph type="ftr" sz="quarter" idx="3"/>
          </p:nvPr>
        </p:nvSpPr>
        <p:spPr/>
        <p:txBody>
          <a:bodyPr/>
          <a:lstStyle/>
          <a:p>
            <a:r>
              <a:rPr lang="en-US" smtClean="0"/>
              <a:t>© 2020 Cognizant</a:t>
            </a:r>
            <a:endParaRPr lang="en-US" dirty="0"/>
          </a:p>
        </p:txBody>
      </p:sp>
      <p:sp>
        <p:nvSpPr>
          <p:cNvPr id="5" name="Slide Number Placeholder 4"/>
          <p:cNvSpPr>
            <a:spLocks noGrp="1"/>
          </p:cNvSpPr>
          <p:nvPr>
            <p:ph type="sldNum" sz="quarter" idx="4"/>
          </p:nvPr>
        </p:nvSpPr>
        <p:spPr/>
        <p:txBody>
          <a:bodyPr/>
          <a:lstStyle/>
          <a:p>
            <a:fld id="{2EFEF571-C9B4-4D92-A7F7-315B894862A8}" type="slidenum">
              <a:rPr lang="en-US" smtClean="0"/>
              <a:pPr/>
              <a:t>14</a:t>
            </a:fld>
            <a:endParaRPr lang="en-US" dirty="0"/>
          </a:p>
        </p:txBody>
      </p:sp>
      <p:sp>
        <p:nvSpPr>
          <p:cNvPr id="11" name="Rectangle 10"/>
          <p:cNvSpPr/>
          <p:nvPr/>
        </p:nvSpPr>
        <p:spPr>
          <a:xfrm>
            <a:off x="456753" y="1856057"/>
            <a:ext cx="6276555" cy="451406"/>
          </a:xfrm>
          <a:prstGeom prst="rect">
            <a:avLst/>
          </a:prstGeom>
        </p:spPr>
        <p:txBody>
          <a:bodyPr wrap="square">
            <a:spAutoFit/>
          </a:bodyPr>
          <a:lstStyle/>
          <a:p>
            <a:pPr>
              <a:lnSpc>
                <a:spcPts val="2834"/>
              </a:lnSpc>
            </a:pPr>
            <a:r>
              <a:rPr lang="en-US" sz="2400" dirty="0" smtClean="0">
                <a:solidFill>
                  <a:schemeClr val="bg2"/>
                </a:solidFill>
              </a:rPr>
              <a:t>One thing that hasn’t change is our</a:t>
            </a:r>
            <a:endParaRPr lang="en-US" sz="2400" dirty="0">
              <a:solidFill>
                <a:schemeClr val="bg2"/>
              </a:solidFill>
            </a:endParaRPr>
          </a:p>
        </p:txBody>
      </p:sp>
      <p:sp>
        <p:nvSpPr>
          <p:cNvPr id="10" name="Rectangle 9"/>
          <p:cNvSpPr/>
          <p:nvPr/>
        </p:nvSpPr>
        <p:spPr>
          <a:xfrm>
            <a:off x="456753" y="2321424"/>
            <a:ext cx="7653057" cy="707886"/>
          </a:xfrm>
          <a:prstGeom prst="rect">
            <a:avLst/>
          </a:prstGeom>
          <a:solidFill>
            <a:schemeClr val="bg2"/>
          </a:solidFill>
        </p:spPr>
        <p:txBody>
          <a:bodyPr wrap="none">
            <a:spAutoFit/>
          </a:bodyPr>
          <a:lstStyle/>
          <a:p>
            <a:r>
              <a:rPr lang="en-US" sz="4000" b="1" dirty="0" smtClean="0"/>
              <a:t>commitment </a:t>
            </a:r>
            <a:r>
              <a:rPr lang="en-US" sz="4000" b="1" dirty="0"/>
              <a:t>to you our client. </a:t>
            </a:r>
          </a:p>
        </p:txBody>
      </p:sp>
    </p:spTree>
    <p:extLst>
      <p:ext uri="{BB962C8B-B14F-4D97-AF65-F5344CB8AC3E}">
        <p14:creationId xmlns:p14="http://schemas.microsoft.com/office/powerpoint/2010/main" val="3685573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724" y="-92869"/>
            <a:ext cx="9265444" cy="5314950"/>
          </a:xfrm>
          <a:prstGeom prst="rect">
            <a:avLst/>
          </a:prstGeom>
        </p:spPr>
      </p:pic>
      <p:sp>
        <p:nvSpPr>
          <p:cNvPr id="4" name="Footer Placeholder 3"/>
          <p:cNvSpPr>
            <a:spLocks noGrp="1"/>
          </p:cNvSpPr>
          <p:nvPr>
            <p:ph type="ftr" sz="quarter" idx="3"/>
          </p:nvPr>
        </p:nvSpPr>
        <p:spPr/>
        <p:txBody>
          <a:bodyPr/>
          <a:lstStyle/>
          <a:p>
            <a:r>
              <a:rPr lang="en-US" smtClean="0"/>
              <a:t>© 2020 Cognizant</a:t>
            </a:r>
            <a:endParaRPr lang="en-US" dirty="0"/>
          </a:p>
        </p:txBody>
      </p:sp>
      <p:sp>
        <p:nvSpPr>
          <p:cNvPr id="5" name="Slide Number Placeholder 4"/>
          <p:cNvSpPr>
            <a:spLocks noGrp="1"/>
          </p:cNvSpPr>
          <p:nvPr>
            <p:ph type="sldNum" sz="quarter" idx="4"/>
          </p:nvPr>
        </p:nvSpPr>
        <p:spPr/>
        <p:txBody>
          <a:bodyPr/>
          <a:lstStyle/>
          <a:p>
            <a:fld id="{2EFEF571-C9B4-4D92-A7F7-315B894862A8}" type="slidenum">
              <a:rPr lang="en-US" smtClean="0"/>
              <a:pPr/>
              <a:t>15</a:t>
            </a:fld>
            <a:endParaRPr lang="en-US" dirty="0"/>
          </a:p>
        </p:txBody>
      </p:sp>
      <p:sp>
        <p:nvSpPr>
          <p:cNvPr id="11" name="Rectangle 10"/>
          <p:cNvSpPr/>
          <p:nvPr/>
        </p:nvSpPr>
        <p:spPr>
          <a:xfrm>
            <a:off x="499400" y="1384570"/>
            <a:ext cx="7001538" cy="810478"/>
          </a:xfrm>
          <a:prstGeom prst="rect">
            <a:avLst/>
          </a:prstGeom>
        </p:spPr>
        <p:txBody>
          <a:bodyPr wrap="square">
            <a:spAutoFit/>
          </a:bodyPr>
          <a:lstStyle/>
          <a:p>
            <a:pPr>
              <a:lnSpc>
                <a:spcPts val="2834"/>
              </a:lnSpc>
            </a:pPr>
            <a:r>
              <a:rPr lang="en-US" sz="2400" dirty="0">
                <a:solidFill>
                  <a:schemeClr val="bg2"/>
                </a:solidFill>
              </a:rPr>
              <a:t>We are prepared to navigate our clients </a:t>
            </a:r>
            <a:r>
              <a:rPr lang="en-US" sz="2400" dirty="0" smtClean="0">
                <a:solidFill>
                  <a:schemeClr val="bg2"/>
                </a:solidFill>
              </a:rPr>
              <a:t>                 through </a:t>
            </a:r>
            <a:r>
              <a:rPr lang="en-US" sz="2400" dirty="0">
                <a:solidFill>
                  <a:schemeClr val="bg2"/>
                </a:solidFill>
              </a:rPr>
              <a:t>this </a:t>
            </a:r>
            <a:r>
              <a:rPr lang="en-US" sz="2400" b="1" dirty="0">
                <a:solidFill>
                  <a:schemeClr val="bg2"/>
                </a:solidFill>
              </a:rPr>
              <a:t>transformation journey</a:t>
            </a:r>
            <a:r>
              <a:rPr lang="en-US" sz="2400" dirty="0">
                <a:solidFill>
                  <a:schemeClr val="bg2"/>
                </a:solidFill>
              </a:rPr>
              <a:t> through our </a:t>
            </a:r>
          </a:p>
        </p:txBody>
      </p:sp>
      <p:sp>
        <p:nvSpPr>
          <p:cNvPr id="10" name="Rectangle 9"/>
          <p:cNvSpPr/>
          <p:nvPr/>
        </p:nvSpPr>
        <p:spPr>
          <a:xfrm>
            <a:off x="456753" y="2321424"/>
            <a:ext cx="7896714" cy="584775"/>
          </a:xfrm>
          <a:prstGeom prst="rect">
            <a:avLst/>
          </a:prstGeom>
          <a:solidFill>
            <a:schemeClr val="bg2"/>
          </a:solidFill>
        </p:spPr>
        <p:txBody>
          <a:bodyPr wrap="none">
            <a:spAutoFit/>
          </a:bodyPr>
          <a:lstStyle/>
          <a:p>
            <a:r>
              <a:rPr lang="en-US" sz="3200" b="1" dirty="0"/>
              <a:t>end to end point and platform solutions</a:t>
            </a:r>
          </a:p>
        </p:txBody>
      </p:sp>
    </p:spTree>
    <p:extLst>
      <p:ext uri="{BB962C8B-B14F-4D97-AF65-F5344CB8AC3E}">
        <p14:creationId xmlns:p14="http://schemas.microsoft.com/office/powerpoint/2010/main" val="1601644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rgbClr val="002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srgbClr val="FFFFFF"/>
              </a:solidFill>
              <a:latin typeface="Arial" panose="020B0604020202020204"/>
            </a:endParaRPr>
          </a:p>
        </p:txBody>
      </p:sp>
      <p:grpSp>
        <p:nvGrpSpPr>
          <p:cNvPr id="3" name="Group 2"/>
          <p:cNvGrpSpPr/>
          <p:nvPr/>
        </p:nvGrpSpPr>
        <p:grpSpPr>
          <a:xfrm>
            <a:off x="1" y="-9394"/>
            <a:ext cx="9144001" cy="5152894"/>
            <a:chOff x="0" y="-9394"/>
            <a:chExt cx="9144001" cy="5152894"/>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94" t="466" r="19834" b="1153"/>
            <a:stretch/>
          </p:blipFill>
          <p:spPr>
            <a:xfrm>
              <a:off x="3048073" y="-9394"/>
              <a:ext cx="6095928" cy="5152894"/>
            </a:xfrm>
            <a:prstGeom prst="rect">
              <a:avLst/>
            </a:prstGeom>
          </p:spPr>
        </p:pic>
        <p:sp>
          <p:nvSpPr>
            <p:cNvPr id="10" name="Rectangle 9"/>
            <p:cNvSpPr/>
            <p:nvPr/>
          </p:nvSpPr>
          <p:spPr>
            <a:xfrm rot="5400000">
              <a:off x="1421587" y="-1406769"/>
              <a:ext cx="5113864" cy="7957038"/>
            </a:xfrm>
            <a:prstGeom prst="rect">
              <a:avLst/>
            </a:prstGeom>
            <a:gradFill flip="none" rotWithShape="1">
              <a:gsLst>
                <a:gs pos="88000">
                  <a:schemeClr val="accent1"/>
                </a:gs>
                <a:gs pos="40440">
                  <a:srgbClr val="1D44CB">
                    <a:alpha val="34000"/>
                  </a:srgbClr>
                </a:gs>
                <a:gs pos="12000">
                  <a:schemeClr val="accent3">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srgbClr val="FFFFFF"/>
                </a:solidFill>
                <a:latin typeface="Arial" panose="020B0604020202020204"/>
              </a:endParaRPr>
            </a:p>
          </p:txBody>
        </p:sp>
      </p:grpSp>
      <p:sp>
        <p:nvSpPr>
          <p:cNvPr id="7" name="Rectangle 6"/>
          <p:cNvSpPr/>
          <p:nvPr/>
        </p:nvSpPr>
        <p:spPr>
          <a:xfrm>
            <a:off x="558289" y="2656386"/>
            <a:ext cx="1107996" cy="646331"/>
          </a:xfrm>
          <a:prstGeom prst="rect">
            <a:avLst/>
          </a:prstGeom>
        </p:spPr>
        <p:txBody>
          <a:bodyPr wrap="none">
            <a:spAutoFit/>
          </a:bodyPr>
          <a:lstStyle/>
          <a:p>
            <a:pPr marL="73406" indent="-73406" defTabSz="142844" fontAlgn="base">
              <a:spcBef>
                <a:spcPct val="0"/>
              </a:spcBef>
              <a:spcAft>
                <a:spcPct val="0"/>
              </a:spcAft>
            </a:pPr>
            <a:r>
              <a:rPr lang="en-US" sz="3600" dirty="0">
                <a:solidFill>
                  <a:srgbClr val="FFFFFF"/>
                </a:solidFill>
                <a:latin typeface="Arial Black" panose="020B0A04020102020204" pitchFamily="34" charset="0"/>
                <a:cs typeface="Arial" charset="0"/>
              </a:rPr>
              <a:t>802</a:t>
            </a:r>
          </a:p>
        </p:txBody>
      </p:sp>
      <p:sp>
        <p:nvSpPr>
          <p:cNvPr id="8" name="Rectangle 7"/>
          <p:cNvSpPr/>
          <p:nvPr/>
        </p:nvSpPr>
        <p:spPr>
          <a:xfrm>
            <a:off x="1634610" y="2717941"/>
            <a:ext cx="2736134" cy="523220"/>
          </a:xfrm>
          <a:prstGeom prst="rect">
            <a:avLst/>
          </a:prstGeom>
        </p:spPr>
        <p:txBody>
          <a:bodyPr wrap="none">
            <a:spAutoFit/>
          </a:bodyPr>
          <a:lstStyle/>
          <a:p>
            <a:pPr marL="73406" indent="-73406" defTabSz="142844" fontAlgn="base">
              <a:spcBef>
                <a:spcPct val="0"/>
              </a:spcBef>
              <a:spcAft>
                <a:spcPct val="0"/>
              </a:spcAft>
            </a:pPr>
            <a:r>
              <a:rPr lang="en-US" sz="2800" cap="all" dirty="0">
                <a:solidFill>
                  <a:srgbClr val="328DFF"/>
                </a:solidFill>
                <a:latin typeface="Arial" panose="020B0604020202020204"/>
                <a:cs typeface="Arial" charset="0"/>
              </a:rPr>
              <a:t>Participants</a:t>
            </a: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116" t="13236" r="6042" b="39333"/>
          <a:stretch/>
        </p:blipFill>
        <p:spPr>
          <a:xfrm>
            <a:off x="603685" y="1043136"/>
            <a:ext cx="3860246" cy="1523918"/>
          </a:xfrm>
          <a:prstGeom prst="rect">
            <a:avLst/>
          </a:prstGeom>
        </p:spPr>
      </p:pic>
      <p:sp>
        <p:nvSpPr>
          <p:cNvPr id="16" name="Rectangle 15"/>
          <p:cNvSpPr/>
          <p:nvPr/>
        </p:nvSpPr>
        <p:spPr>
          <a:xfrm>
            <a:off x="526613" y="2647114"/>
            <a:ext cx="1107996" cy="646331"/>
          </a:xfrm>
          <a:prstGeom prst="rect">
            <a:avLst/>
          </a:prstGeom>
        </p:spPr>
        <p:txBody>
          <a:bodyPr wrap="none">
            <a:spAutoFit/>
          </a:bodyPr>
          <a:lstStyle/>
          <a:p>
            <a:pPr marL="73406" indent="-73406" defTabSz="142844" fontAlgn="base">
              <a:spcBef>
                <a:spcPct val="0"/>
              </a:spcBef>
              <a:spcAft>
                <a:spcPct val="0"/>
              </a:spcAft>
            </a:pPr>
            <a:r>
              <a:rPr lang="en-US" sz="3600" dirty="0">
                <a:solidFill>
                  <a:srgbClr val="FFFFFF"/>
                </a:solidFill>
                <a:latin typeface="Arial Black" panose="020B0A04020102020204" pitchFamily="34" charset="0"/>
                <a:cs typeface="Arial" charset="0"/>
              </a:rPr>
              <a:t>110</a:t>
            </a:r>
          </a:p>
        </p:txBody>
      </p:sp>
      <p:sp>
        <p:nvSpPr>
          <p:cNvPr id="17" name="Rectangle 16"/>
          <p:cNvSpPr/>
          <p:nvPr/>
        </p:nvSpPr>
        <p:spPr>
          <a:xfrm>
            <a:off x="1634610" y="2695764"/>
            <a:ext cx="3128357" cy="523220"/>
          </a:xfrm>
          <a:prstGeom prst="rect">
            <a:avLst/>
          </a:prstGeom>
        </p:spPr>
        <p:txBody>
          <a:bodyPr wrap="none">
            <a:spAutoFit/>
          </a:bodyPr>
          <a:lstStyle/>
          <a:p>
            <a:pPr marL="73406" indent="-73406" defTabSz="142844" fontAlgn="base">
              <a:spcBef>
                <a:spcPct val="0"/>
              </a:spcBef>
              <a:spcAft>
                <a:spcPct val="0"/>
              </a:spcAft>
            </a:pPr>
            <a:r>
              <a:rPr lang="en-US" sz="2800" cap="all" dirty="0">
                <a:solidFill>
                  <a:srgbClr val="328DFF"/>
                </a:solidFill>
                <a:latin typeface="Arial" panose="020B0604020202020204"/>
                <a:cs typeface="Arial" charset="0"/>
              </a:rPr>
              <a:t>Organizations</a:t>
            </a:r>
          </a:p>
        </p:txBody>
      </p:sp>
    </p:spTree>
    <p:extLst>
      <p:ext uri="{BB962C8B-B14F-4D97-AF65-F5344CB8AC3E}">
        <p14:creationId xmlns:p14="http://schemas.microsoft.com/office/powerpoint/2010/main" val="135869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par>
                          <p:cTn id="17" fill="hold">
                            <p:stCondLst>
                              <p:cond delay="0"/>
                            </p:stCondLst>
                            <p:childTnLst>
                              <p:par>
                                <p:cTn id="18" presetID="22" presetClass="entr" presetSubtype="4"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385101" y="4759493"/>
            <a:ext cx="175930" cy="123159"/>
          </a:xfrm>
        </p:spPr>
        <p:txBody>
          <a:bodyPr/>
          <a:lstStyle/>
          <a:p>
            <a:fld id="{2EFEF571-C9B4-4D92-A7F7-315B894862A8}" type="slidenum">
              <a:rPr lang="en-US" smtClean="0"/>
              <a:pPr/>
              <a:t>17</a:t>
            </a:fld>
            <a:endParaRPr lang="en-US" dirty="0"/>
          </a:p>
        </p:txBody>
      </p:sp>
      <p:pic>
        <p:nvPicPr>
          <p:cNvPr id="8" name="Picture 5"/>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54686" y="329480"/>
            <a:ext cx="615010" cy="190255"/>
          </a:xfrm>
          <a:prstGeom prst="rect">
            <a:avLst/>
          </a:prstGeom>
          <a:solidFill>
            <a:schemeClr val="bg2"/>
          </a:solidFill>
          <a:ln w="9525">
            <a:noFill/>
            <a:miter lim="800000"/>
            <a:headEnd/>
            <a:tailEnd/>
          </a:ln>
          <a:effectLst/>
          <a:extLst/>
        </p:spPr>
      </p:pic>
      <p:pic>
        <p:nvPicPr>
          <p:cNvPr id="10" name="Picture 9"/>
          <p:cNvPicPr>
            <a:picLocks noChangeAspect="1"/>
          </p:cNvPicPr>
          <p:nvPr/>
        </p:nvPicPr>
        <p:blipFill>
          <a:blip r:embed="rId3"/>
          <a:stretch>
            <a:fillRect/>
          </a:stretch>
        </p:blipFill>
        <p:spPr>
          <a:xfrm>
            <a:off x="1179438" y="607935"/>
            <a:ext cx="687842" cy="234238"/>
          </a:xfrm>
          <a:prstGeom prst="rect">
            <a:avLst/>
          </a:prstGeom>
        </p:spPr>
      </p:pic>
      <p:pic>
        <p:nvPicPr>
          <p:cNvPr id="12" name="Picture 11"/>
          <p:cNvPicPr>
            <a:picLocks noChangeAspect="1"/>
          </p:cNvPicPr>
          <p:nvPr/>
        </p:nvPicPr>
        <p:blipFill>
          <a:blip r:embed="rId4"/>
          <a:stretch>
            <a:fillRect/>
          </a:stretch>
        </p:blipFill>
        <p:spPr>
          <a:xfrm>
            <a:off x="3826219" y="310458"/>
            <a:ext cx="499290" cy="295354"/>
          </a:xfrm>
          <a:prstGeom prst="rect">
            <a:avLst/>
          </a:prstGeom>
        </p:spPr>
      </p:pic>
      <p:pic>
        <p:nvPicPr>
          <p:cNvPr id="13" name="Picture 12"/>
          <p:cNvPicPr>
            <a:picLocks noChangeAspect="1"/>
          </p:cNvPicPr>
          <p:nvPr/>
        </p:nvPicPr>
        <p:blipFill>
          <a:blip r:embed="rId5"/>
          <a:stretch>
            <a:fillRect/>
          </a:stretch>
        </p:blipFill>
        <p:spPr>
          <a:xfrm>
            <a:off x="4620637" y="284515"/>
            <a:ext cx="958260" cy="251805"/>
          </a:xfrm>
          <a:prstGeom prst="rect">
            <a:avLst/>
          </a:prstGeom>
        </p:spPr>
      </p:pic>
      <p:pic>
        <p:nvPicPr>
          <p:cNvPr id="14" name="Picture 13"/>
          <p:cNvPicPr>
            <a:picLocks noChangeAspect="1"/>
          </p:cNvPicPr>
          <p:nvPr/>
        </p:nvPicPr>
        <p:blipFill>
          <a:blip r:embed="rId6"/>
          <a:stretch>
            <a:fillRect/>
          </a:stretch>
        </p:blipFill>
        <p:spPr>
          <a:xfrm>
            <a:off x="6084237" y="271595"/>
            <a:ext cx="1142605" cy="343159"/>
          </a:xfrm>
          <a:prstGeom prst="rect">
            <a:avLst/>
          </a:prstGeom>
        </p:spPr>
      </p:pic>
      <p:pic>
        <p:nvPicPr>
          <p:cNvPr id="15" name="Picture 14"/>
          <p:cNvPicPr>
            <a:picLocks noChangeAspect="1"/>
          </p:cNvPicPr>
          <p:nvPr/>
        </p:nvPicPr>
        <p:blipFill>
          <a:blip r:embed="rId7"/>
          <a:stretch>
            <a:fillRect/>
          </a:stretch>
        </p:blipFill>
        <p:spPr>
          <a:xfrm>
            <a:off x="7548306" y="333930"/>
            <a:ext cx="624344" cy="274376"/>
          </a:xfrm>
          <a:prstGeom prst="rect">
            <a:avLst/>
          </a:prstGeom>
        </p:spPr>
      </p:pic>
      <p:pic>
        <p:nvPicPr>
          <p:cNvPr id="16" name="Picture 15"/>
          <p:cNvPicPr>
            <a:picLocks noChangeAspect="1"/>
          </p:cNvPicPr>
          <p:nvPr/>
        </p:nvPicPr>
        <p:blipFill>
          <a:blip r:embed="rId8"/>
          <a:stretch>
            <a:fillRect/>
          </a:stretch>
        </p:blipFill>
        <p:spPr>
          <a:xfrm>
            <a:off x="209335" y="931076"/>
            <a:ext cx="1018137" cy="112605"/>
          </a:xfrm>
          <a:prstGeom prst="rect">
            <a:avLst/>
          </a:prstGeom>
        </p:spPr>
      </p:pic>
      <p:pic>
        <p:nvPicPr>
          <p:cNvPr id="17" name="Picture 16"/>
          <p:cNvPicPr>
            <a:picLocks noChangeAspect="1"/>
          </p:cNvPicPr>
          <p:nvPr/>
        </p:nvPicPr>
        <p:blipFill>
          <a:blip r:embed="rId9"/>
          <a:stretch>
            <a:fillRect/>
          </a:stretch>
        </p:blipFill>
        <p:spPr>
          <a:xfrm>
            <a:off x="1563931" y="944050"/>
            <a:ext cx="1008320" cy="254351"/>
          </a:xfrm>
          <a:prstGeom prst="rect">
            <a:avLst/>
          </a:prstGeom>
        </p:spPr>
      </p:pic>
      <p:pic>
        <p:nvPicPr>
          <p:cNvPr id="18" name="Picture 17"/>
          <p:cNvPicPr>
            <a:picLocks noChangeAspect="1"/>
          </p:cNvPicPr>
          <p:nvPr/>
        </p:nvPicPr>
        <p:blipFill>
          <a:blip r:embed="rId10"/>
          <a:stretch>
            <a:fillRect/>
          </a:stretch>
        </p:blipFill>
        <p:spPr>
          <a:xfrm>
            <a:off x="2098052" y="579212"/>
            <a:ext cx="913383" cy="272965"/>
          </a:xfrm>
          <a:prstGeom prst="rect">
            <a:avLst/>
          </a:prstGeom>
        </p:spPr>
      </p:pic>
      <p:pic>
        <p:nvPicPr>
          <p:cNvPr id="19" name="Picture 4" descr="Automated Benefit Servic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25209" y="728297"/>
            <a:ext cx="742772" cy="26645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2"/>
          <a:stretch>
            <a:fillRect/>
          </a:stretch>
        </p:blipFill>
        <p:spPr>
          <a:xfrm>
            <a:off x="4569340" y="818100"/>
            <a:ext cx="1168826" cy="311938"/>
          </a:xfrm>
          <a:prstGeom prst="rect">
            <a:avLst/>
          </a:prstGeom>
        </p:spPr>
      </p:pic>
      <p:pic>
        <p:nvPicPr>
          <p:cNvPr id="23" name="Picture 22"/>
          <p:cNvPicPr>
            <a:picLocks noChangeAspect="1"/>
          </p:cNvPicPr>
          <p:nvPr/>
        </p:nvPicPr>
        <p:blipFill>
          <a:blip r:embed="rId13"/>
          <a:stretch>
            <a:fillRect/>
          </a:stretch>
        </p:blipFill>
        <p:spPr>
          <a:xfrm>
            <a:off x="6165072" y="703507"/>
            <a:ext cx="1507090" cy="277334"/>
          </a:xfrm>
          <a:prstGeom prst="rect">
            <a:avLst/>
          </a:prstGeom>
        </p:spPr>
      </p:pic>
      <p:pic>
        <p:nvPicPr>
          <p:cNvPr id="24" name="Picture 23"/>
          <p:cNvPicPr>
            <a:picLocks noChangeAspect="1"/>
          </p:cNvPicPr>
          <p:nvPr/>
        </p:nvPicPr>
        <p:blipFill>
          <a:blip r:embed="rId14"/>
          <a:stretch>
            <a:fillRect/>
          </a:stretch>
        </p:blipFill>
        <p:spPr>
          <a:xfrm>
            <a:off x="204493" y="1227082"/>
            <a:ext cx="1063538" cy="305046"/>
          </a:xfrm>
          <a:prstGeom prst="rect">
            <a:avLst/>
          </a:prstGeom>
        </p:spPr>
      </p:pic>
      <p:pic>
        <p:nvPicPr>
          <p:cNvPr id="25" name="Picture 24"/>
          <p:cNvPicPr>
            <a:picLocks noChangeAspect="1"/>
          </p:cNvPicPr>
          <p:nvPr/>
        </p:nvPicPr>
        <p:blipFill>
          <a:blip r:embed="rId15"/>
          <a:stretch>
            <a:fillRect/>
          </a:stretch>
        </p:blipFill>
        <p:spPr>
          <a:xfrm>
            <a:off x="2001184" y="1246694"/>
            <a:ext cx="924474" cy="382996"/>
          </a:xfrm>
          <a:prstGeom prst="rect">
            <a:avLst/>
          </a:prstGeom>
        </p:spPr>
      </p:pic>
      <p:pic>
        <p:nvPicPr>
          <p:cNvPr id="26" name="Picture 25"/>
          <p:cNvPicPr>
            <a:picLocks noChangeAspect="1"/>
          </p:cNvPicPr>
          <p:nvPr/>
        </p:nvPicPr>
        <p:blipFill>
          <a:blip r:embed="rId16"/>
          <a:stretch>
            <a:fillRect/>
          </a:stretch>
        </p:blipFill>
        <p:spPr>
          <a:xfrm>
            <a:off x="3256229" y="1218516"/>
            <a:ext cx="792124" cy="289360"/>
          </a:xfrm>
          <a:prstGeom prst="rect">
            <a:avLst/>
          </a:prstGeom>
        </p:spPr>
      </p:pic>
      <p:pic>
        <p:nvPicPr>
          <p:cNvPr id="27" name="Picture 26"/>
          <p:cNvPicPr>
            <a:picLocks noChangeAspect="1"/>
          </p:cNvPicPr>
          <p:nvPr/>
        </p:nvPicPr>
        <p:blipFill>
          <a:blip r:embed="rId17"/>
          <a:stretch>
            <a:fillRect/>
          </a:stretch>
        </p:blipFill>
        <p:spPr>
          <a:xfrm>
            <a:off x="4378923" y="1256123"/>
            <a:ext cx="1215023" cy="369237"/>
          </a:xfrm>
          <a:prstGeom prst="rect">
            <a:avLst/>
          </a:prstGeom>
        </p:spPr>
      </p:pic>
      <p:pic>
        <p:nvPicPr>
          <p:cNvPr id="28" name="Picture 27"/>
          <p:cNvPicPr>
            <a:picLocks noChangeAspect="1"/>
          </p:cNvPicPr>
          <p:nvPr/>
        </p:nvPicPr>
        <p:blipFill>
          <a:blip r:embed="rId18"/>
          <a:stretch>
            <a:fillRect/>
          </a:stretch>
        </p:blipFill>
        <p:spPr>
          <a:xfrm>
            <a:off x="5939001" y="1232831"/>
            <a:ext cx="1043134" cy="205618"/>
          </a:xfrm>
          <a:prstGeom prst="rect">
            <a:avLst/>
          </a:prstGeom>
        </p:spPr>
      </p:pic>
      <p:pic>
        <p:nvPicPr>
          <p:cNvPr id="29" name="Picture 28"/>
          <p:cNvPicPr>
            <a:picLocks noChangeAspect="1"/>
          </p:cNvPicPr>
          <p:nvPr/>
        </p:nvPicPr>
        <p:blipFill>
          <a:blip r:embed="rId19"/>
          <a:stretch>
            <a:fillRect/>
          </a:stretch>
        </p:blipFill>
        <p:spPr>
          <a:xfrm>
            <a:off x="7242332" y="1171895"/>
            <a:ext cx="832335" cy="345114"/>
          </a:xfrm>
          <a:prstGeom prst="rect">
            <a:avLst/>
          </a:prstGeom>
        </p:spPr>
      </p:pic>
      <p:pic>
        <p:nvPicPr>
          <p:cNvPr id="30" name="Picture 29"/>
          <p:cNvPicPr>
            <a:picLocks noChangeAspect="1"/>
          </p:cNvPicPr>
          <p:nvPr/>
        </p:nvPicPr>
        <p:blipFill>
          <a:blip r:embed="rId20"/>
          <a:stretch>
            <a:fillRect/>
          </a:stretch>
        </p:blipFill>
        <p:spPr>
          <a:xfrm>
            <a:off x="665960" y="1597474"/>
            <a:ext cx="787986" cy="319454"/>
          </a:xfrm>
          <a:prstGeom prst="rect">
            <a:avLst/>
          </a:prstGeom>
        </p:spPr>
      </p:pic>
      <p:pic>
        <p:nvPicPr>
          <p:cNvPr id="31" name="Picture 30"/>
          <p:cNvPicPr>
            <a:picLocks noChangeAspect="1"/>
          </p:cNvPicPr>
          <p:nvPr/>
        </p:nvPicPr>
        <p:blipFill>
          <a:blip r:embed="rId21"/>
          <a:stretch>
            <a:fillRect/>
          </a:stretch>
        </p:blipFill>
        <p:spPr>
          <a:xfrm>
            <a:off x="1650951" y="1841739"/>
            <a:ext cx="908923" cy="204953"/>
          </a:xfrm>
          <a:prstGeom prst="rect">
            <a:avLst/>
          </a:prstGeom>
        </p:spPr>
      </p:pic>
      <p:pic>
        <p:nvPicPr>
          <p:cNvPr id="32" name="Picture 31"/>
          <p:cNvPicPr>
            <a:picLocks noChangeAspect="1"/>
          </p:cNvPicPr>
          <p:nvPr/>
        </p:nvPicPr>
        <p:blipFill>
          <a:blip r:embed="rId22"/>
          <a:stretch>
            <a:fillRect/>
          </a:stretch>
        </p:blipFill>
        <p:spPr>
          <a:xfrm>
            <a:off x="3524728" y="1680009"/>
            <a:ext cx="1420784" cy="325050"/>
          </a:xfrm>
          <a:prstGeom prst="rect">
            <a:avLst/>
          </a:prstGeom>
        </p:spPr>
      </p:pic>
      <p:pic>
        <p:nvPicPr>
          <p:cNvPr id="33" name="Picture 32"/>
          <p:cNvPicPr>
            <a:picLocks noChangeAspect="1"/>
          </p:cNvPicPr>
          <p:nvPr/>
        </p:nvPicPr>
        <p:blipFill>
          <a:blip r:embed="rId23"/>
          <a:stretch>
            <a:fillRect/>
          </a:stretch>
        </p:blipFill>
        <p:spPr>
          <a:xfrm>
            <a:off x="8332561" y="345925"/>
            <a:ext cx="679322" cy="362583"/>
          </a:xfrm>
          <a:prstGeom prst="rect">
            <a:avLst/>
          </a:prstGeom>
        </p:spPr>
      </p:pic>
      <p:pic>
        <p:nvPicPr>
          <p:cNvPr id="34" name="Picture 33"/>
          <p:cNvPicPr>
            <a:picLocks noChangeAspect="1"/>
          </p:cNvPicPr>
          <p:nvPr/>
        </p:nvPicPr>
        <p:blipFill>
          <a:blip r:embed="rId24"/>
          <a:stretch>
            <a:fillRect/>
          </a:stretch>
        </p:blipFill>
        <p:spPr>
          <a:xfrm>
            <a:off x="5528124" y="1635093"/>
            <a:ext cx="1184624" cy="268780"/>
          </a:xfrm>
          <a:prstGeom prst="rect">
            <a:avLst/>
          </a:prstGeom>
        </p:spPr>
      </p:pic>
      <p:pic>
        <p:nvPicPr>
          <p:cNvPr id="35" name="Picture 34"/>
          <p:cNvPicPr>
            <a:picLocks noChangeAspect="1"/>
          </p:cNvPicPr>
          <p:nvPr/>
        </p:nvPicPr>
        <p:blipFill>
          <a:blip r:embed="rId25"/>
          <a:stretch>
            <a:fillRect/>
          </a:stretch>
        </p:blipFill>
        <p:spPr>
          <a:xfrm>
            <a:off x="182947" y="1970610"/>
            <a:ext cx="1039356" cy="260770"/>
          </a:xfrm>
          <a:prstGeom prst="rect">
            <a:avLst/>
          </a:prstGeom>
        </p:spPr>
      </p:pic>
      <p:pic>
        <p:nvPicPr>
          <p:cNvPr id="36" name="Picture 35"/>
          <p:cNvPicPr>
            <a:picLocks noChangeAspect="1"/>
          </p:cNvPicPr>
          <p:nvPr/>
        </p:nvPicPr>
        <p:blipFill>
          <a:blip r:embed="rId26"/>
          <a:stretch>
            <a:fillRect/>
          </a:stretch>
        </p:blipFill>
        <p:spPr>
          <a:xfrm>
            <a:off x="260365" y="2383076"/>
            <a:ext cx="1082690" cy="335118"/>
          </a:xfrm>
          <a:prstGeom prst="rect">
            <a:avLst/>
          </a:prstGeom>
        </p:spPr>
      </p:pic>
      <p:pic>
        <p:nvPicPr>
          <p:cNvPr id="37" name="Picture 36"/>
          <p:cNvPicPr>
            <a:picLocks noChangeAspect="1"/>
          </p:cNvPicPr>
          <p:nvPr/>
        </p:nvPicPr>
        <p:blipFill>
          <a:blip r:embed="rId27"/>
          <a:stretch>
            <a:fillRect/>
          </a:stretch>
        </p:blipFill>
        <p:spPr>
          <a:xfrm>
            <a:off x="4009498" y="2022117"/>
            <a:ext cx="1009061" cy="250852"/>
          </a:xfrm>
          <a:prstGeom prst="rect">
            <a:avLst/>
          </a:prstGeom>
        </p:spPr>
      </p:pic>
      <p:pic>
        <p:nvPicPr>
          <p:cNvPr id="38" name="Picture 37"/>
          <p:cNvPicPr>
            <a:picLocks noChangeAspect="1"/>
          </p:cNvPicPr>
          <p:nvPr/>
        </p:nvPicPr>
        <p:blipFill>
          <a:blip r:embed="rId28"/>
          <a:stretch>
            <a:fillRect/>
          </a:stretch>
        </p:blipFill>
        <p:spPr>
          <a:xfrm>
            <a:off x="1627975" y="2160158"/>
            <a:ext cx="890112" cy="259983"/>
          </a:xfrm>
          <a:prstGeom prst="rect">
            <a:avLst/>
          </a:prstGeom>
        </p:spPr>
      </p:pic>
      <p:pic>
        <p:nvPicPr>
          <p:cNvPr id="39" name="Picture 38"/>
          <p:cNvPicPr>
            <a:picLocks noChangeAspect="1"/>
          </p:cNvPicPr>
          <p:nvPr/>
        </p:nvPicPr>
        <p:blipFill>
          <a:blip r:embed="rId29"/>
          <a:stretch>
            <a:fillRect/>
          </a:stretch>
        </p:blipFill>
        <p:spPr>
          <a:xfrm>
            <a:off x="5067503" y="2084130"/>
            <a:ext cx="846300" cy="288511"/>
          </a:xfrm>
          <a:prstGeom prst="rect">
            <a:avLst/>
          </a:prstGeom>
        </p:spPr>
      </p:pic>
      <p:pic>
        <p:nvPicPr>
          <p:cNvPr id="40" name="Picture 39"/>
          <p:cNvPicPr>
            <a:picLocks noChangeAspect="1"/>
          </p:cNvPicPr>
          <p:nvPr/>
        </p:nvPicPr>
        <p:blipFill>
          <a:blip r:embed="rId30"/>
          <a:stretch>
            <a:fillRect/>
          </a:stretch>
        </p:blipFill>
        <p:spPr>
          <a:xfrm>
            <a:off x="6773158" y="2011700"/>
            <a:ext cx="1823667" cy="205071"/>
          </a:xfrm>
          <a:prstGeom prst="rect">
            <a:avLst/>
          </a:prstGeom>
        </p:spPr>
      </p:pic>
      <p:pic>
        <p:nvPicPr>
          <p:cNvPr id="41" name="Picture 40" descr="Healthcare"/>
          <p:cNvPicPr>
            <a:picLocks noChangeAspect="1" noChangeArrowheads="1"/>
          </p:cNvPicPr>
          <p:nvPr/>
        </p:nvPicPr>
        <p:blipFill>
          <a:blip r:embed="rId31" cstate="print"/>
          <a:srcRect r="84343"/>
          <a:stretch>
            <a:fillRect/>
          </a:stretch>
        </p:blipFill>
        <p:spPr bwMode="auto">
          <a:xfrm>
            <a:off x="1633133" y="2524113"/>
            <a:ext cx="426731" cy="433614"/>
          </a:xfrm>
          <a:prstGeom prst="rect">
            <a:avLst/>
          </a:prstGeom>
          <a:solidFill>
            <a:schemeClr val="bg2"/>
          </a:solidFill>
          <a:ln>
            <a:noFill/>
          </a:ln>
        </p:spPr>
      </p:pic>
      <p:pic>
        <p:nvPicPr>
          <p:cNvPr id="42" name="Picture 41"/>
          <p:cNvPicPr>
            <a:picLocks noChangeAspect="1"/>
          </p:cNvPicPr>
          <p:nvPr/>
        </p:nvPicPr>
        <p:blipFill>
          <a:blip r:embed="rId32"/>
          <a:stretch>
            <a:fillRect/>
          </a:stretch>
        </p:blipFill>
        <p:spPr>
          <a:xfrm>
            <a:off x="3693122" y="2296949"/>
            <a:ext cx="1285282" cy="302619"/>
          </a:xfrm>
          <a:prstGeom prst="rect">
            <a:avLst/>
          </a:prstGeom>
        </p:spPr>
      </p:pic>
      <p:pic>
        <p:nvPicPr>
          <p:cNvPr id="43" name="Picture 42"/>
          <p:cNvPicPr>
            <a:picLocks noChangeAspect="1"/>
          </p:cNvPicPr>
          <p:nvPr/>
        </p:nvPicPr>
        <p:blipFill>
          <a:blip r:embed="rId33"/>
          <a:stretch>
            <a:fillRect/>
          </a:stretch>
        </p:blipFill>
        <p:spPr>
          <a:xfrm>
            <a:off x="5809801" y="2426859"/>
            <a:ext cx="840719" cy="366180"/>
          </a:xfrm>
          <a:prstGeom prst="rect">
            <a:avLst/>
          </a:prstGeom>
        </p:spPr>
      </p:pic>
      <p:pic>
        <p:nvPicPr>
          <p:cNvPr id="44" name="Picture 43"/>
          <p:cNvPicPr>
            <a:picLocks noChangeAspect="1"/>
          </p:cNvPicPr>
          <p:nvPr/>
        </p:nvPicPr>
        <p:blipFill>
          <a:blip r:embed="rId34"/>
          <a:stretch>
            <a:fillRect/>
          </a:stretch>
        </p:blipFill>
        <p:spPr>
          <a:xfrm>
            <a:off x="6899213" y="2348538"/>
            <a:ext cx="774274" cy="315553"/>
          </a:xfrm>
          <a:prstGeom prst="rect">
            <a:avLst/>
          </a:prstGeom>
        </p:spPr>
      </p:pic>
      <p:pic>
        <p:nvPicPr>
          <p:cNvPr id="45" name="Picture 44"/>
          <p:cNvPicPr>
            <a:picLocks noChangeAspect="1"/>
          </p:cNvPicPr>
          <p:nvPr/>
        </p:nvPicPr>
        <p:blipFill>
          <a:blip r:embed="rId35"/>
          <a:stretch>
            <a:fillRect/>
          </a:stretch>
        </p:blipFill>
        <p:spPr>
          <a:xfrm>
            <a:off x="128303" y="2822305"/>
            <a:ext cx="1183687" cy="262653"/>
          </a:xfrm>
          <a:prstGeom prst="rect">
            <a:avLst/>
          </a:prstGeom>
        </p:spPr>
      </p:pic>
      <p:pic>
        <p:nvPicPr>
          <p:cNvPr id="46" name="Picture 45"/>
          <p:cNvPicPr>
            <a:picLocks noChangeAspect="1"/>
          </p:cNvPicPr>
          <p:nvPr/>
        </p:nvPicPr>
        <p:blipFill>
          <a:blip r:embed="rId36"/>
          <a:stretch>
            <a:fillRect/>
          </a:stretch>
        </p:blipFill>
        <p:spPr>
          <a:xfrm>
            <a:off x="3243789" y="1942625"/>
            <a:ext cx="338207" cy="340731"/>
          </a:xfrm>
          <a:prstGeom prst="rect">
            <a:avLst/>
          </a:prstGeom>
        </p:spPr>
      </p:pic>
      <p:pic>
        <p:nvPicPr>
          <p:cNvPr id="47" name="Picture 46"/>
          <p:cNvPicPr>
            <a:picLocks noChangeAspect="1"/>
          </p:cNvPicPr>
          <p:nvPr/>
        </p:nvPicPr>
        <p:blipFill>
          <a:blip r:embed="rId37"/>
          <a:stretch>
            <a:fillRect/>
          </a:stretch>
        </p:blipFill>
        <p:spPr>
          <a:xfrm>
            <a:off x="2754402" y="2292201"/>
            <a:ext cx="820318" cy="254268"/>
          </a:xfrm>
          <a:prstGeom prst="rect">
            <a:avLst/>
          </a:prstGeom>
        </p:spPr>
      </p:pic>
      <p:pic>
        <p:nvPicPr>
          <p:cNvPr id="48" name="Picture 47"/>
          <p:cNvPicPr>
            <a:picLocks noChangeAspect="1"/>
          </p:cNvPicPr>
          <p:nvPr/>
        </p:nvPicPr>
        <p:blipFill>
          <a:blip r:embed="rId38"/>
          <a:stretch>
            <a:fillRect/>
          </a:stretch>
        </p:blipFill>
        <p:spPr>
          <a:xfrm>
            <a:off x="3224250" y="2686087"/>
            <a:ext cx="945318" cy="239359"/>
          </a:xfrm>
          <a:prstGeom prst="rect">
            <a:avLst/>
          </a:prstGeom>
        </p:spPr>
      </p:pic>
      <p:pic>
        <p:nvPicPr>
          <p:cNvPr id="49" name="Picture 48"/>
          <p:cNvPicPr>
            <a:picLocks noChangeAspect="1"/>
          </p:cNvPicPr>
          <p:nvPr/>
        </p:nvPicPr>
        <p:blipFill>
          <a:blip r:embed="rId39"/>
          <a:stretch>
            <a:fillRect/>
          </a:stretch>
        </p:blipFill>
        <p:spPr>
          <a:xfrm>
            <a:off x="4517124" y="2663022"/>
            <a:ext cx="1002868" cy="236526"/>
          </a:xfrm>
          <a:prstGeom prst="rect">
            <a:avLst/>
          </a:prstGeom>
        </p:spPr>
      </p:pic>
      <p:pic>
        <p:nvPicPr>
          <p:cNvPr id="50" name="Picture 49"/>
          <p:cNvPicPr>
            <a:picLocks noChangeAspect="1"/>
          </p:cNvPicPr>
          <p:nvPr/>
        </p:nvPicPr>
        <p:blipFill>
          <a:blip r:embed="rId40"/>
          <a:stretch>
            <a:fillRect/>
          </a:stretch>
        </p:blipFill>
        <p:spPr>
          <a:xfrm>
            <a:off x="7227652" y="1621927"/>
            <a:ext cx="884988" cy="286687"/>
          </a:xfrm>
          <a:prstGeom prst="rect">
            <a:avLst/>
          </a:prstGeom>
        </p:spPr>
      </p:pic>
      <p:pic>
        <p:nvPicPr>
          <p:cNvPr id="51" name="Picture 50"/>
          <p:cNvPicPr>
            <a:picLocks noChangeAspect="1"/>
          </p:cNvPicPr>
          <p:nvPr/>
        </p:nvPicPr>
        <p:blipFill>
          <a:blip r:embed="rId41"/>
          <a:stretch>
            <a:fillRect/>
          </a:stretch>
        </p:blipFill>
        <p:spPr>
          <a:xfrm>
            <a:off x="7926931" y="2668860"/>
            <a:ext cx="867045" cy="179388"/>
          </a:xfrm>
          <a:prstGeom prst="rect">
            <a:avLst/>
          </a:prstGeom>
        </p:spPr>
      </p:pic>
      <p:pic>
        <p:nvPicPr>
          <p:cNvPr id="52" name="Picture 51"/>
          <p:cNvPicPr>
            <a:picLocks noChangeAspect="1"/>
          </p:cNvPicPr>
          <p:nvPr/>
        </p:nvPicPr>
        <p:blipFill>
          <a:blip r:embed="rId42"/>
          <a:stretch>
            <a:fillRect/>
          </a:stretch>
        </p:blipFill>
        <p:spPr>
          <a:xfrm>
            <a:off x="1673084" y="3121379"/>
            <a:ext cx="562129" cy="333401"/>
          </a:xfrm>
          <a:prstGeom prst="rect">
            <a:avLst/>
          </a:prstGeom>
        </p:spPr>
      </p:pic>
      <p:pic>
        <p:nvPicPr>
          <p:cNvPr id="53" name="Picture 52"/>
          <p:cNvPicPr>
            <a:picLocks noChangeAspect="1"/>
          </p:cNvPicPr>
          <p:nvPr/>
        </p:nvPicPr>
        <p:blipFill>
          <a:blip r:embed="rId43"/>
          <a:stretch>
            <a:fillRect/>
          </a:stretch>
        </p:blipFill>
        <p:spPr>
          <a:xfrm>
            <a:off x="2376418" y="3088114"/>
            <a:ext cx="544454" cy="371035"/>
          </a:xfrm>
          <a:prstGeom prst="rect">
            <a:avLst/>
          </a:prstGeom>
        </p:spPr>
      </p:pic>
      <p:pic>
        <p:nvPicPr>
          <p:cNvPr id="54" name="Picture 53"/>
          <p:cNvPicPr>
            <a:picLocks noChangeAspect="1"/>
          </p:cNvPicPr>
          <p:nvPr/>
        </p:nvPicPr>
        <p:blipFill>
          <a:blip r:embed="rId44"/>
          <a:stretch>
            <a:fillRect/>
          </a:stretch>
        </p:blipFill>
        <p:spPr>
          <a:xfrm>
            <a:off x="4025465" y="3084957"/>
            <a:ext cx="1006429" cy="257875"/>
          </a:xfrm>
          <a:prstGeom prst="rect">
            <a:avLst/>
          </a:prstGeom>
        </p:spPr>
      </p:pic>
      <p:pic>
        <p:nvPicPr>
          <p:cNvPr id="55" name="Picture 54"/>
          <p:cNvPicPr>
            <a:picLocks noChangeAspect="1"/>
          </p:cNvPicPr>
          <p:nvPr/>
        </p:nvPicPr>
        <p:blipFill>
          <a:blip r:embed="rId45"/>
          <a:stretch>
            <a:fillRect/>
          </a:stretch>
        </p:blipFill>
        <p:spPr>
          <a:xfrm>
            <a:off x="5226563" y="3218561"/>
            <a:ext cx="768117" cy="214691"/>
          </a:xfrm>
          <a:prstGeom prst="rect">
            <a:avLst/>
          </a:prstGeom>
        </p:spPr>
      </p:pic>
      <p:pic>
        <p:nvPicPr>
          <p:cNvPr id="56" name="Picture 55"/>
          <p:cNvPicPr>
            <a:picLocks noChangeAspect="1"/>
          </p:cNvPicPr>
          <p:nvPr/>
        </p:nvPicPr>
        <p:blipFill>
          <a:blip r:embed="rId46"/>
          <a:stretch>
            <a:fillRect/>
          </a:stretch>
        </p:blipFill>
        <p:spPr>
          <a:xfrm>
            <a:off x="6396753" y="2822335"/>
            <a:ext cx="637114" cy="208946"/>
          </a:xfrm>
          <a:prstGeom prst="rect">
            <a:avLst/>
          </a:prstGeom>
        </p:spPr>
      </p:pic>
      <p:pic>
        <p:nvPicPr>
          <p:cNvPr id="57" name="Picture 56"/>
          <p:cNvPicPr>
            <a:picLocks noChangeAspect="1"/>
          </p:cNvPicPr>
          <p:nvPr/>
        </p:nvPicPr>
        <p:blipFill>
          <a:blip r:embed="rId47"/>
          <a:stretch>
            <a:fillRect/>
          </a:stretch>
        </p:blipFill>
        <p:spPr>
          <a:xfrm>
            <a:off x="8032297" y="2368475"/>
            <a:ext cx="716204" cy="207699"/>
          </a:xfrm>
          <a:prstGeom prst="rect">
            <a:avLst/>
          </a:prstGeom>
        </p:spPr>
      </p:pic>
      <p:pic>
        <p:nvPicPr>
          <p:cNvPr id="58" name="Picture 57"/>
          <p:cNvPicPr>
            <a:picLocks noChangeAspect="1"/>
          </p:cNvPicPr>
          <p:nvPr/>
        </p:nvPicPr>
        <p:blipFill>
          <a:blip r:embed="rId48"/>
          <a:stretch>
            <a:fillRect/>
          </a:stretch>
        </p:blipFill>
        <p:spPr>
          <a:xfrm>
            <a:off x="938064" y="3337858"/>
            <a:ext cx="675630" cy="323739"/>
          </a:xfrm>
          <a:prstGeom prst="rect">
            <a:avLst/>
          </a:prstGeom>
        </p:spPr>
      </p:pic>
      <p:pic>
        <p:nvPicPr>
          <p:cNvPr id="59" name="Picture 58"/>
          <p:cNvPicPr>
            <a:picLocks noChangeAspect="1"/>
          </p:cNvPicPr>
          <p:nvPr/>
        </p:nvPicPr>
        <p:blipFill>
          <a:blip r:embed="rId49"/>
          <a:stretch>
            <a:fillRect/>
          </a:stretch>
        </p:blipFill>
        <p:spPr>
          <a:xfrm>
            <a:off x="204493" y="3756575"/>
            <a:ext cx="764840" cy="292998"/>
          </a:xfrm>
          <a:prstGeom prst="rect">
            <a:avLst/>
          </a:prstGeom>
        </p:spPr>
      </p:pic>
      <p:pic>
        <p:nvPicPr>
          <p:cNvPr id="60" name="Picture 59"/>
          <p:cNvPicPr>
            <a:picLocks noChangeAspect="1"/>
          </p:cNvPicPr>
          <p:nvPr/>
        </p:nvPicPr>
        <p:blipFill>
          <a:blip r:embed="rId50"/>
          <a:stretch>
            <a:fillRect/>
          </a:stretch>
        </p:blipFill>
        <p:spPr>
          <a:xfrm>
            <a:off x="1604686" y="3592250"/>
            <a:ext cx="591917" cy="279815"/>
          </a:xfrm>
          <a:prstGeom prst="rect">
            <a:avLst/>
          </a:prstGeom>
        </p:spPr>
      </p:pic>
      <p:pic>
        <p:nvPicPr>
          <p:cNvPr id="61" name="Picture 60"/>
          <p:cNvPicPr>
            <a:picLocks noChangeAspect="1"/>
          </p:cNvPicPr>
          <p:nvPr/>
        </p:nvPicPr>
        <p:blipFill>
          <a:blip r:embed="rId51"/>
          <a:stretch>
            <a:fillRect/>
          </a:stretch>
        </p:blipFill>
        <p:spPr>
          <a:xfrm>
            <a:off x="2370007" y="3690808"/>
            <a:ext cx="1229870" cy="262166"/>
          </a:xfrm>
          <a:prstGeom prst="rect">
            <a:avLst/>
          </a:prstGeom>
        </p:spPr>
      </p:pic>
      <p:pic>
        <p:nvPicPr>
          <p:cNvPr id="62" name="Picture 61"/>
          <p:cNvPicPr>
            <a:picLocks noChangeAspect="1"/>
          </p:cNvPicPr>
          <p:nvPr/>
        </p:nvPicPr>
        <p:blipFill>
          <a:blip r:embed="rId52"/>
          <a:stretch>
            <a:fillRect/>
          </a:stretch>
        </p:blipFill>
        <p:spPr>
          <a:xfrm>
            <a:off x="4357590" y="3609942"/>
            <a:ext cx="1080604" cy="184936"/>
          </a:xfrm>
          <a:prstGeom prst="rect">
            <a:avLst/>
          </a:prstGeom>
        </p:spPr>
      </p:pic>
      <p:pic>
        <p:nvPicPr>
          <p:cNvPr id="63" name="Picture 62"/>
          <p:cNvPicPr>
            <a:picLocks noChangeAspect="1"/>
          </p:cNvPicPr>
          <p:nvPr/>
        </p:nvPicPr>
        <p:blipFill>
          <a:blip r:embed="rId53"/>
          <a:stretch>
            <a:fillRect/>
          </a:stretch>
        </p:blipFill>
        <p:spPr>
          <a:xfrm>
            <a:off x="5787291" y="3499728"/>
            <a:ext cx="1061270" cy="307108"/>
          </a:xfrm>
          <a:prstGeom prst="rect">
            <a:avLst/>
          </a:prstGeom>
        </p:spPr>
      </p:pic>
      <p:pic>
        <p:nvPicPr>
          <p:cNvPr id="64" name="Picture 63"/>
          <p:cNvPicPr>
            <a:picLocks noChangeAspect="1"/>
          </p:cNvPicPr>
          <p:nvPr/>
        </p:nvPicPr>
        <p:blipFill>
          <a:blip r:embed="rId54"/>
          <a:stretch>
            <a:fillRect/>
          </a:stretch>
        </p:blipFill>
        <p:spPr>
          <a:xfrm>
            <a:off x="8164818" y="2933221"/>
            <a:ext cx="766590" cy="313412"/>
          </a:xfrm>
          <a:prstGeom prst="rect">
            <a:avLst/>
          </a:prstGeom>
        </p:spPr>
      </p:pic>
      <p:pic>
        <p:nvPicPr>
          <p:cNvPr id="65" name="Picture 64"/>
          <p:cNvPicPr>
            <a:picLocks noChangeAspect="1"/>
          </p:cNvPicPr>
          <p:nvPr/>
        </p:nvPicPr>
        <p:blipFill>
          <a:blip r:embed="rId55"/>
          <a:stretch>
            <a:fillRect/>
          </a:stretch>
        </p:blipFill>
        <p:spPr>
          <a:xfrm>
            <a:off x="7282243" y="2898575"/>
            <a:ext cx="648464" cy="360258"/>
          </a:xfrm>
          <a:prstGeom prst="rect">
            <a:avLst/>
          </a:prstGeom>
        </p:spPr>
      </p:pic>
      <p:pic>
        <p:nvPicPr>
          <p:cNvPr id="66" name="Picture 65"/>
          <p:cNvPicPr>
            <a:picLocks noChangeAspect="1"/>
          </p:cNvPicPr>
          <p:nvPr/>
        </p:nvPicPr>
        <p:blipFill>
          <a:blip r:embed="rId56"/>
          <a:stretch>
            <a:fillRect/>
          </a:stretch>
        </p:blipFill>
        <p:spPr>
          <a:xfrm>
            <a:off x="358478" y="4144554"/>
            <a:ext cx="614964" cy="479248"/>
          </a:xfrm>
          <a:prstGeom prst="rect">
            <a:avLst/>
          </a:prstGeom>
        </p:spPr>
      </p:pic>
      <p:pic>
        <p:nvPicPr>
          <p:cNvPr id="67" name="Picture 66"/>
          <p:cNvPicPr>
            <a:picLocks noChangeAspect="1"/>
          </p:cNvPicPr>
          <p:nvPr/>
        </p:nvPicPr>
        <p:blipFill>
          <a:blip r:embed="rId57"/>
          <a:stretch>
            <a:fillRect/>
          </a:stretch>
        </p:blipFill>
        <p:spPr>
          <a:xfrm>
            <a:off x="7398431" y="3320857"/>
            <a:ext cx="1052904" cy="307515"/>
          </a:xfrm>
          <a:prstGeom prst="rect">
            <a:avLst/>
          </a:prstGeom>
        </p:spPr>
      </p:pic>
      <p:pic>
        <p:nvPicPr>
          <p:cNvPr id="68" name="Picture 67"/>
          <p:cNvPicPr>
            <a:picLocks noChangeAspect="1"/>
          </p:cNvPicPr>
          <p:nvPr/>
        </p:nvPicPr>
        <p:blipFill>
          <a:blip r:embed="rId58"/>
          <a:stretch>
            <a:fillRect/>
          </a:stretch>
        </p:blipFill>
        <p:spPr>
          <a:xfrm>
            <a:off x="2487508" y="4048380"/>
            <a:ext cx="1112000" cy="302744"/>
          </a:xfrm>
          <a:prstGeom prst="rect">
            <a:avLst/>
          </a:prstGeom>
        </p:spPr>
      </p:pic>
      <p:pic>
        <p:nvPicPr>
          <p:cNvPr id="69" name="Picture 68"/>
          <p:cNvPicPr>
            <a:picLocks noChangeAspect="1"/>
          </p:cNvPicPr>
          <p:nvPr/>
        </p:nvPicPr>
        <p:blipFill>
          <a:blip r:embed="rId59"/>
          <a:stretch>
            <a:fillRect/>
          </a:stretch>
        </p:blipFill>
        <p:spPr>
          <a:xfrm>
            <a:off x="4002046" y="3928589"/>
            <a:ext cx="466151" cy="374514"/>
          </a:xfrm>
          <a:prstGeom prst="rect">
            <a:avLst/>
          </a:prstGeom>
        </p:spPr>
      </p:pic>
      <p:pic>
        <p:nvPicPr>
          <p:cNvPr id="70" name="Picture 69"/>
          <p:cNvPicPr>
            <a:picLocks noChangeAspect="1"/>
          </p:cNvPicPr>
          <p:nvPr/>
        </p:nvPicPr>
        <p:blipFill>
          <a:blip r:embed="rId60"/>
          <a:stretch>
            <a:fillRect/>
          </a:stretch>
        </p:blipFill>
        <p:spPr>
          <a:xfrm>
            <a:off x="4753855" y="3942523"/>
            <a:ext cx="589227" cy="300506"/>
          </a:xfrm>
          <a:prstGeom prst="rect">
            <a:avLst/>
          </a:prstGeom>
        </p:spPr>
      </p:pic>
      <p:pic>
        <p:nvPicPr>
          <p:cNvPr id="71" name="Picture 70"/>
          <p:cNvPicPr>
            <a:picLocks noChangeAspect="1"/>
          </p:cNvPicPr>
          <p:nvPr/>
        </p:nvPicPr>
        <p:blipFill>
          <a:blip r:embed="rId61"/>
          <a:stretch>
            <a:fillRect/>
          </a:stretch>
        </p:blipFill>
        <p:spPr>
          <a:xfrm>
            <a:off x="5661507" y="3961206"/>
            <a:ext cx="932107" cy="282022"/>
          </a:xfrm>
          <a:prstGeom prst="rect">
            <a:avLst/>
          </a:prstGeom>
        </p:spPr>
      </p:pic>
      <p:pic>
        <p:nvPicPr>
          <p:cNvPr id="72" name="Picture 71"/>
          <p:cNvPicPr>
            <a:picLocks noChangeAspect="1"/>
          </p:cNvPicPr>
          <p:nvPr/>
        </p:nvPicPr>
        <p:blipFill>
          <a:blip r:embed="rId62"/>
          <a:stretch>
            <a:fillRect/>
          </a:stretch>
        </p:blipFill>
        <p:spPr>
          <a:xfrm>
            <a:off x="1347925" y="4490834"/>
            <a:ext cx="764520" cy="383959"/>
          </a:xfrm>
          <a:prstGeom prst="rect">
            <a:avLst/>
          </a:prstGeom>
        </p:spPr>
      </p:pic>
      <p:pic>
        <p:nvPicPr>
          <p:cNvPr id="73" name="Picture 72"/>
          <p:cNvPicPr>
            <a:picLocks noChangeAspect="1"/>
          </p:cNvPicPr>
          <p:nvPr/>
        </p:nvPicPr>
        <p:blipFill>
          <a:blip r:embed="rId63"/>
          <a:stretch>
            <a:fillRect/>
          </a:stretch>
        </p:blipFill>
        <p:spPr>
          <a:xfrm>
            <a:off x="6487829" y="3075564"/>
            <a:ext cx="592343" cy="259658"/>
          </a:xfrm>
          <a:prstGeom prst="rect">
            <a:avLst/>
          </a:prstGeom>
        </p:spPr>
      </p:pic>
      <p:pic>
        <p:nvPicPr>
          <p:cNvPr id="74" name="Picture 73"/>
          <p:cNvPicPr>
            <a:picLocks noChangeAspect="1"/>
          </p:cNvPicPr>
          <p:nvPr/>
        </p:nvPicPr>
        <p:blipFill>
          <a:blip r:embed="rId64"/>
          <a:stretch>
            <a:fillRect/>
          </a:stretch>
        </p:blipFill>
        <p:spPr>
          <a:xfrm>
            <a:off x="8290100" y="1243907"/>
            <a:ext cx="764244" cy="216382"/>
          </a:xfrm>
          <a:prstGeom prst="rect">
            <a:avLst/>
          </a:prstGeom>
        </p:spPr>
      </p:pic>
      <p:pic>
        <p:nvPicPr>
          <p:cNvPr id="75" name="Picture 74"/>
          <p:cNvPicPr>
            <a:picLocks noChangeAspect="1"/>
          </p:cNvPicPr>
          <p:nvPr/>
        </p:nvPicPr>
        <p:blipFill>
          <a:blip r:embed="rId65"/>
          <a:stretch>
            <a:fillRect/>
          </a:stretch>
        </p:blipFill>
        <p:spPr>
          <a:xfrm>
            <a:off x="2298803" y="4405951"/>
            <a:ext cx="975913" cy="273583"/>
          </a:xfrm>
          <a:prstGeom prst="rect">
            <a:avLst/>
          </a:prstGeom>
        </p:spPr>
      </p:pic>
      <p:pic>
        <p:nvPicPr>
          <p:cNvPr id="76" name="Picture 75"/>
          <p:cNvPicPr>
            <a:picLocks noChangeAspect="1"/>
          </p:cNvPicPr>
          <p:nvPr/>
        </p:nvPicPr>
        <p:blipFill>
          <a:blip r:embed="rId66"/>
          <a:stretch>
            <a:fillRect/>
          </a:stretch>
        </p:blipFill>
        <p:spPr>
          <a:xfrm>
            <a:off x="2203631" y="2785086"/>
            <a:ext cx="676258" cy="210136"/>
          </a:xfrm>
          <a:prstGeom prst="rect">
            <a:avLst/>
          </a:prstGeom>
        </p:spPr>
      </p:pic>
      <p:pic>
        <p:nvPicPr>
          <p:cNvPr id="77" name="Picture 76"/>
          <p:cNvPicPr>
            <a:picLocks noChangeAspect="1"/>
          </p:cNvPicPr>
          <p:nvPr/>
        </p:nvPicPr>
        <p:blipFill>
          <a:blip r:embed="rId67"/>
          <a:stretch>
            <a:fillRect/>
          </a:stretch>
        </p:blipFill>
        <p:spPr>
          <a:xfrm>
            <a:off x="4271849" y="4351124"/>
            <a:ext cx="513659" cy="308968"/>
          </a:xfrm>
          <a:prstGeom prst="rect">
            <a:avLst/>
          </a:prstGeom>
        </p:spPr>
      </p:pic>
      <p:pic>
        <p:nvPicPr>
          <p:cNvPr id="78" name="Picture 77"/>
          <p:cNvPicPr>
            <a:picLocks noChangeAspect="1"/>
          </p:cNvPicPr>
          <p:nvPr/>
        </p:nvPicPr>
        <p:blipFill>
          <a:blip r:embed="rId68"/>
          <a:stretch>
            <a:fillRect/>
          </a:stretch>
        </p:blipFill>
        <p:spPr>
          <a:xfrm>
            <a:off x="4951272" y="4414097"/>
            <a:ext cx="954310" cy="158523"/>
          </a:xfrm>
          <a:prstGeom prst="rect">
            <a:avLst/>
          </a:prstGeom>
        </p:spPr>
      </p:pic>
      <p:pic>
        <p:nvPicPr>
          <p:cNvPr id="79" name="Picture 78"/>
          <p:cNvPicPr>
            <a:picLocks noChangeAspect="1"/>
          </p:cNvPicPr>
          <p:nvPr/>
        </p:nvPicPr>
        <p:blipFill>
          <a:blip r:embed="rId69"/>
          <a:stretch>
            <a:fillRect/>
          </a:stretch>
        </p:blipFill>
        <p:spPr>
          <a:xfrm>
            <a:off x="2349880" y="4804100"/>
            <a:ext cx="982401" cy="319177"/>
          </a:xfrm>
          <a:prstGeom prst="rect">
            <a:avLst/>
          </a:prstGeom>
        </p:spPr>
      </p:pic>
      <p:pic>
        <p:nvPicPr>
          <p:cNvPr id="80" name="Picture 79"/>
          <p:cNvPicPr>
            <a:picLocks noChangeAspect="1"/>
          </p:cNvPicPr>
          <p:nvPr/>
        </p:nvPicPr>
        <p:blipFill>
          <a:blip r:embed="rId70"/>
          <a:stretch>
            <a:fillRect/>
          </a:stretch>
        </p:blipFill>
        <p:spPr>
          <a:xfrm>
            <a:off x="7548305" y="3754046"/>
            <a:ext cx="1166541" cy="297711"/>
          </a:xfrm>
          <a:prstGeom prst="rect">
            <a:avLst/>
          </a:prstGeom>
        </p:spPr>
      </p:pic>
      <p:pic>
        <p:nvPicPr>
          <p:cNvPr id="81" name="Picture 80"/>
          <p:cNvPicPr>
            <a:picLocks noChangeAspect="1"/>
          </p:cNvPicPr>
          <p:nvPr/>
        </p:nvPicPr>
        <p:blipFill>
          <a:blip r:embed="rId71"/>
          <a:stretch>
            <a:fillRect/>
          </a:stretch>
        </p:blipFill>
        <p:spPr>
          <a:xfrm>
            <a:off x="6132544" y="4392645"/>
            <a:ext cx="854090" cy="196378"/>
          </a:xfrm>
          <a:prstGeom prst="rect">
            <a:avLst/>
          </a:prstGeom>
        </p:spPr>
      </p:pic>
      <p:pic>
        <p:nvPicPr>
          <p:cNvPr id="82" name="Picture 81"/>
          <p:cNvPicPr>
            <a:picLocks noChangeAspect="1"/>
          </p:cNvPicPr>
          <p:nvPr/>
        </p:nvPicPr>
        <p:blipFill>
          <a:blip r:embed="rId72"/>
          <a:stretch>
            <a:fillRect/>
          </a:stretch>
        </p:blipFill>
        <p:spPr>
          <a:xfrm>
            <a:off x="4707215" y="4840292"/>
            <a:ext cx="1125405" cy="293364"/>
          </a:xfrm>
          <a:prstGeom prst="rect">
            <a:avLst/>
          </a:prstGeom>
        </p:spPr>
      </p:pic>
      <p:pic>
        <p:nvPicPr>
          <p:cNvPr id="83" name="Picture 82"/>
          <p:cNvPicPr>
            <a:picLocks noChangeAspect="1"/>
          </p:cNvPicPr>
          <p:nvPr/>
        </p:nvPicPr>
        <p:blipFill>
          <a:blip r:embed="rId73"/>
          <a:stretch>
            <a:fillRect/>
          </a:stretch>
        </p:blipFill>
        <p:spPr>
          <a:xfrm>
            <a:off x="226365" y="4674015"/>
            <a:ext cx="839722" cy="419861"/>
          </a:xfrm>
          <a:prstGeom prst="rect">
            <a:avLst/>
          </a:prstGeom>
        </p:spPr>
      </p:pic>
      <p:pic>
        <p:nvPicPr>
          <p:cNvPr id="84" name="Picture 83"/>
          <p:cNvPicPr>
            <a:picLocks noChangeAspect="1"/>
          </p:cNvPicPr>
          <p:nvPr/>
        </p:nvPicPr>
        <p:blipFill>
          <a:blip r:embed="rId74"/>
          <a:stretch>
            <a:fillRect/>
          </a:stretch>
        </p:blipFill>
        <p:spPr>
          <a:xfrm>
            <a:off x="6407694" y="4807902"/>
            <a:ext cx="986860" cy="335599"/>
          </a:xfrm>
          <a:prstGeom prst="rect">
            <a:avLst/>
          </a:prstGeom>
        </p:spPr>
      </p:pic>
      <p:pic>
        <p:nvPicPr>
          <p:cNvPr id="85" name="Picture 84"/>
          <p:cNvPicPr>
            <a:picLocks noChangeAspect="1"/>
          </p:cNvPicPr>
          <p:nvPr/>
        </p:nvPicPr>
        <p:blipFill>
          <a:blip r:embed="rId75"/>
          <a:stretch>
            <a:fillRect/>
          </a:stretch>
        </p:blipFill>
        <p:spPr>
          <a:xfrm>
            <a:off x="7664433" y="851249"/>
            <a:ext cx="1126159" cy="208045"/>
          </a:xfrm>
          <a:prstGeom prst="rect">
            <a:avLst/>
          </a:prstGeom>
        </p:spPr>
      </p:pic>
      <p:pic>
        <p:nvPicPr>
          <p:cNvPr id="86" name="Picture 85"/>
          <p:cNvPicPr>
            <a:picLocks noChangeAspect="1"/>
          </p:cNvPicPr>
          <p:nvPr/>
        </p:nvPicPr>
        <p:blipFill>
          <a:blip r:embed="rId76"/>
          <a:stretch>
            <a:fillRect/>
          </a:stretch>
        </p:blipFill>
        <p:spPr>
          <a:xfrm>
            <a:off x="7242136" y="4439612"/>
            <a:ext cx="1020720" cy="267730"/>
          </a:xfrm>
          <a:prstGeom prst="rect">
            <a:avLst/>
          </a:prstGeom>
        </p:spPr>
      </p:pic>
      <p:pic>
        <p:nvPicPr>
          <p:cNvPr id="87" name="Picture 86"/>
          <p:cNvPicPr>
            <a:picLocks noChangeAspect="1"/>
          </p:cNvPicPr>
          <p:nvPr/>
        </p:nvPicPr>
        <p:blipFill>
          <a:blip r:embed="rId77"/>
          <a:stretch>
            <a:fillRect/>
          </a:stretch>
        </p:blipFill>
        <p:spPr>
          <a:xfrm>
            <a:off x="385101" y="75540"/>
            <a:ext cx="1076581" cy="177983"/>
          </a:xfrm>
          <a:prstGeom prst="rect">
            <a:avLst/>
          </a:prstGeom>
        </p:spPr>
      </p:pic>
      <p:pic>
        <p:nvPicPr>
          <p:cNvPr id="88" name="Picture 87"/>
          <p:cNvPicPr>
            <a:picLocks noChangeAspect="1"/>
          </p:cNvPicPr>
          <p:nvPr/>
        </p:nvPicPr>
        <p:blipFill>
          <a:blip r:embed="rId78"/>
          <a:stretch>
            <a:fillRect/>
          </a:stretch>
        </p:blipFill>
        <p:spPr>
          <a:xfrm>
            <a:off x="1430096" y="284514"/>
            <a:ext cx="1168101" cy="243354"/>
          </a:xfrm>
          <a:prstGeom prst="rect">
            <a:avLst/>
          </a:prstGeom>
        </p:spPr>
      </p:pic>
      <p:pic>
        <p:nvPicPr>
          <p:cNvPr id="89" name="Picture 88"/>
          <p:cNvPicPr>
            <a:picLocks noChangeAspect="1"/>
          </p:cNvPicPr>
          <p:nvPr/>
        </p:nvPicPr>
        <p:blipFill>
          <a:blip r:embed="rId79"/>
          <a:stretch>
            <a:fillRect/>
          </a:stretch>
        </p:blipFill>
        <p:spPr>
          <a:xfrm>
            <a:off x="3057606" y="247361"/>
            <a:ext cx="378281" cy="409804"/>
          </a:xfrm>
          <a:prstGeom prst="rect">
            <a:avLst/>
          </a:prstGeom>
        </p:spPr>
      </p:pic>
      <p:pic>
        <p:nvPicPr>
          <p:cNvPr id="90" name="Picture 89"/>
          <p:cNvPicPr>
            <a:picLocks noChangeAspect="1"/>
          </p:cNvPicPr>
          <p:nvPr/>
        </p:nvPicPr>
        <p:blipFill>
          <a:blip r:embed="rId80"/>
          <a:stretch>
            <a:fillRect/>
          </a:stretch>
        </p:blipFill>
        <p:spPr>
          <a:xfrm>
            <a:off x="79624" y="588637"/>
            <a:ext cx="905120" cy="200045"/>
          </a:xfrm>
          <a:prstGeom prst="rect">
            <a:avLst/>
          </a:prstGeom>
        </p:spPr>
      </p:pic>
      <p:pic>
        <p:nvPicPr>
          <p:cNvPr id="91" name="Picture 90"/>
          <p:cNvPicPr>
            <a:picLocks noChangeAspect="1"/>
          </p:cNvPicPr>
          <p:nvPr/>
        </p:nvPicPr>
        <p:blipFill>
          <a:blip r:embed="rId81"/>
          <a:stretch>
            <a:fillRect/>
          </a:stretch>
        </p:blipFill>
        <p:spPr>
          <a:xfrm>
            <a:off x="3574720" y="36776"/>
            <a:ext cx="943070" cy="223257"/>
          </a:xfrm>
          <a:prstGeom prst="rect">
            <a:avLst/>
          </a:prstGeom>
        </p:spPr>
      </p:pic>
      <p:pic>
        <p:nvPicPr>
          <p:cNvPr id="92" name="Picture 91"/>
          <p:cNvPicPr>
            <a:picLocks noChangeAspect="1"/>
          </p:cNvPicPr>
          <p:nvPr/>
        </p:nvPicPr>
        <p:blipFill>
          <a:blip r:embed="rId82"/>
          <a:stretch>
            <a:fillRect/>
          </a:stretch>
        </p:blipFill>
        <p:spPr>
          <a:xfrm>
            <a:off x="3725733" y="4794771"/>
            <a:ext cx="669528" cy="272406"/>
          </a:xfrm>
          <a:prstGeom prst="rect">
            <a:avLst/>
          </a:prstGeom>
        </p:spPr>
      </p:pic>
      <p:pic>
        <p:nvPicPr>
          <p:cNvPr id="93" name="Picture 92"/>
          <p:cNvPicPr>
            <a:picLocks noChangeAspect="1"/>
          </p:cNvPicPr>
          <p:nvPr/>
        </p:nvPicPr>
        <p:blipFill>
          <a:blip r:embed="rId83"/>
          <a:stretch>
            <a:fillRect/>
          </a:stretch>
        </p:blipFill>
        <p:spPr>
          <a:xfrm>
            <a:off x="1293537" y="4923352"/>
            <a:ext cx="828061" cy="191345"/>
          </a:xfrm>
          <a:prstGeom prst="rect">
            <a:avLst/>
          </a:prstGeom>
        </p:spPr>
      </p:pic>
      <p:pic>
        <p:nvPicPr>
          <p:cNvPr id="95" name="Picture 94"/>
          <p:cNvPicPr>
            <a:picLocks noChangeAspect="1"/>
          </p:cNvPicPr>
          <p:nvPr/>
        </p:nvPicPr>
        <p:blipFill>
          <a:blip r:embed="rId84"/>
          <a:stretch>
            <a:fillRect/>
          </a:stretch>
        </p:blipFill>
        <p:spPr>
          <a:xfrm>
            <a:off x="1391656" y="3943183"/>
            <a:ext cx="799994" cy="179609"/>
          </a:xfrm>
          <a:prstGeom prst="rect">
            <a:avLst/>
          </a:prstGeom>
        </p:spPr>
      </p:pic>
      <p:pic>
        <p:nvPicPr>
          <p:cNvPr id="96" name="Picture 12" descr="http://vivahealth.com/App_Themes/Default/Images/VIVAHEALTH_VIVALogoBig.jpg">
            <a:hlinkClick r:id="rId85"/>
          </p:cNvPr>
          <p:cNvPicPr>
            <a:picLocks noChangeAspect="1" noChangeArrowheads="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1237076" y="4236310"/>
            <a:ext cx="836178" cy="183477"/>
          </a:xfrm>
          <a:prstGeom prst="roundRect">
            <a:avLst>
              <a:gd name="adj" fmla="val 8594"/>
            </a:avLst>
          </a:prstGeom>
          <a:solidFill>
            <a:schemeClr val="bg2"/>
          </a:solidFill>
          <a:ln w="38100">
            <a:noFill/>
          </a:ln>
          <a:effectLst/>
          <a:extLst/>
        </p:spPr>
      </p:pic>
      <p:pic>
        <p:nvPicPr>
          <p:cNvPr id="97" name="Picture 96"/>
          <p:cNvPicPr>
            <a:picLocks noChangeAspect="1"/>
          </p:cNvPicPr>
          <p:nvPr/>
        </p:nvPicPr>
        <p:blipFill>
          <a:blip r:embed="rId87"/>
          <a:stretch>
            <a:fillRect/>
          </a:stretch>
        </p:blipFill>
        <p:spPr>
          <a:xfrm>
            <a:off x="7239400" y="79319"/>
            <a:ext cx="790021" cy="209297"/>
          </a:xfrm>
          <a:prstGeom prst="rect">
            <a:avLst/>
          </a:prstGeom>
        </p:spPr>
      </p:pic>
      <p:pic>
        <p:nvPicPr>
          <p:cNvPr id="98" name="Picture 97"/>
          <p:cNvPicPr>
            <a:picLocks noChangeAspect="1"/>
          </p:cNvPicPr>
          <p:nvPr/>
        </p:nvPicPr>
        <p:blipFill>
          <a:blip r:embed="rId88"/>
          <a:stretch>
            <a:fillRect/>
          </a:stretch>
        </p:blipFill>
        <p:spPr>
          <a:xfrm>
            <a:off x="5499541" y="79963"/>
            <a:ext cx="912005" cy="244599"/>
          </a:xfrm>
          <a:prstGeom prst="rect">
            <a:avLst/>
          </a:prstGeom>
        </p:spPr>
      </p:pic>
      <p:pic>
        <p:nvPicPr>
          <p:cNvPr id="99" name="Picture 98"/>
          <p:cNvPicPr>
            <a:picLocks noChangeAspect="1"/>
          </p:cNvPicPr>
          <p:nvPr/>
        </p:nvPicPr>
        <p:blipFill>
          <a:blip r:embed="rId89"/>
          <a:stretch>
            <a:fillRect/>
          </a:stretch>
        </p:blipFill>
        <p:spPr>
          <a:xfrm>
            <a:off x="94505" y="3361942"/>
            <a:ext cx="679782" cy="197994"/>
          </a:xfrm>
          <a:prstGeom prst="rect">
            <a:avLst/>
          </a:prstGeom>
        </p:spPr>
      </p:pic>
      <p:pic>
        <p:nvPicPr>
          <p:cNvPr id="100" name="Picture 99"/>
          <p:cNvPicPr>
            <a:picLocks noChangeAspect="1"/>
          </p:cNvPicPr>
          <p:nvPr/>
        </p:nvPicPr>
        <p:blipFill>
          <a:blip r:embed="rId90"/>
          <a:stretch>
            <a:fillRect/>
          </a:stretch>
        </p:blipFill>
        <p:spPr>
          <a:xfrm>
            <a:off x="7370693" y="4071054"/>
            <a:ext cx="1108380" cy="226988"/>
          </a:xfrm>
          <a:prstGeom prst="rect">
            <a:avLst/>
          </a:prstGeom>
        </p:spPr>
      </p:pic>
      <p:pic>
        <p:nvPicPr>
          <p:cNvPr id="101" name="Picture 100"/>
          <p:cNvPicPr>
            <a:picLocks noChangeAspect="1"/>
          </p:cNvPicPr>
          <p:nvPr/>
        </p:nvPicPr>
        <p:blipFill>
          <a:blip r:embed="rId91"/>
          <a:stretch>
            <a:fillRect/>
          </a:stretch>
        </p:blipFill>
        <p:spPr>
          <a:xfrm>
            <a:off x="2948286" y="863167"/>
            <a:ext cx="338250" cy="324302"/>
          </a:xfrm>
          <a:prstGeom prst="rect">
            <a:avLst/>
          </a:prstGeom>
        </p:spPr>
      </p:pic>
      <p:pic>
        <p:nvPicPr>
          <p:cNvPr id="102" name="Picture 101"/>
          <p:cNvPicPr>
            <a:picLocks noChangeAspect="1"/>
          </p:cNvPicPr>
          <p:nvPr/>
        </p:nvPicPr>
        <p:blipFill>
          <a:blip r:embed="rId92"/>
          <a:stretch>
            <a:fillRect/>
          </a:stretch>
        </p:blipFill>
        <p:spPr>
          <a:xfrm>
            <a:off x="226364" y="1650721"/>
            <a:ext cx="450930" cy="306401"/>
          </a:xfrm>
          <a:prstGeom prst="rect">
            <a:avLst/>
          </a:prstGeom>
        </p:spPr>
      </p:pic>
      <p:pic>
        <p:nvPicPr>
          <p:cNvPr id="2" name="Picture 1"/>
          <p:cNvPicPr>
            <a:picLocks noChangeAspect="1"/>
          </p:cNvPicPr>
          <p:nvPr/>
        </p:nvPicPr>
        <p:blipFill>
          <a:blip r:embed="rId93"/>
          <a:stretch>
            <a:fillRect/>
          </a:stretch>
        </p:blipFill>
        <p:spPr>
          <a:xfrm>
            <a:off x="2216850" y="37551"/>
            <a:ext cx="866996" cy="235410"/>
          </a:xfrm>
          <a:prstGeom prst="rect">
            <a:avLst/>
          </a:prstGeom>
        </p:spPr>
      </p:pic>
      <p:pic>
        <p:nvPicPr>
          <p:cNvPr id="3" name="Picture 2"/>
          <p:cNvPicPr>
            <a:picLocks noChangeAspect="1"/>
          </p:cNvPicPr>
          <p:nvPr/>
        </p:nvPicPr>
        <p:blipFill>
          <a:blip r:embed="rId94"/>
          <a:stretch>
            <a:fillRect/>
          </a:stretch>
        </p:blipFill>
        <p:spPr>
          <a:xfrm>
            <a:off x="5459523" y="532345"/>
            <a:ext cx="653137" cy="253571"/>
          </a:xfrm>
          <a:prstGeom prst="rect">
            <a:avLst/>
          </a:prstGeom>
        </p:spPr>
      </p:pic>
      <p:pic>
        <p:nvPicPr>
          <p:cNvPr id="4" name="Picture 3"/>
          <p:cNvPicPr>
            <a:picLocks noChangeAspect="1"/>
          </p:cNvPicPr>
          <p:nvPr/>
        </p:nvPicPr>
        <p:blipFill>
          <a:blip r:embed="rId95"/>
          <a:stretch>
            <a:fillRect/>
          </a:stretch>
        </p:blipFill>
        <p:spPr>
          <a:xfrm>
            <a:off x="5259475" y="2896291"/>
            <a:ext cx="856482" cy="254336"/>
          </a:xfrm>
          <a:prstGeom prst="rect">
            <a:avLst/>
          </a:prstGeom>
        </p:spPr>
      </p:pic>
      <p:pic>
        <p:nvPicPr>
          <p:cNvPr id="6" name="Picture 5"/>
          <p:cNvPicPr>
            <a:picLocks noChangeAspect="1"/>
          </p:cNvPicPr>
          <p:nvPr/>
        </p:nvPicPr>
        <p:blipFill>
          <a:blip r:embed="rId96"/>
          <a:stretch>
            <a:fillRect/>
          </a:stretch>
        </p:blipFill>
        <p:spPr>
          <a:xfrm>
            <a:off x="8396242" y="1687183"/>
            <a:ext cx="555342" cy="194629"/>
          </a:xfrm>
          <a:prstGeom prst="rect">
            <a:avLst/>
          </a:prstGeom>
        </p:spPr>
      </p:pic>
      <p:pic>
        <p:nvPicPr>
          <p:cNvPr id="103" name="Content Placeholder 5"/>
          <p:cNvPicPr>
            <a:picLocks noChangeAspect="1"/>
          </p:cNvPicPr>
          <p:nvPr/>
        </p:nvPicPr>
        <p:blipFill>
          <a:blip r:embed="rId97"/>
          <a:stretch>
            <a:fillRect/>
          </a:stretch>
        </p:blipFill>
        <p:spPr>
          <a:xfrm>
            <a:off x="3544251" y="3461161"/>
            <a:ext cx="747773" cy="263724"/>
          </a:xfrm>
          <a:prstGeom prst="rect">
            <a:avLst/>
          </a:prstGeom>
        </p:spPr>
      </p:pic>
      <p:pic>
        <p:nvPicPr>
          <p:cNvPr id="104" name="Picture 103"/>
          <p:cNvPicPr>
            <a:picLocks noChangeAspect="1"/>
          </p:cNvPicPr>
          <p:nvPr/>
        </p:nvPicPr>
        <p:blipFill>
          <a:blip r:embed="rId98"/>
          <a:stretch>
            <a:fillRect/>
          </a:stretch>
        </p:blipFill>
        <p:spPr>
          <a:xfrm>
            <a:off x="1486146" y="1357749"/>
            <a:ext cx="442840" cy="203633"/>
          </a:xfrm>
          <a:prstGeom prst="rect">
            <a:avLst/>
          </a:prstGeom>
        </p:spPr>
      </p:pic>
      <p:pic>
        <p:nvPicPr>
          <p:cNvPr id="105" name="Picture 104"/>
          <p:cNvPicPr>
            <a:picLocks noChangeAspect="1"/>
          </p:cNvPicPr>
          <p:nvPr/>
        </p:nvPicPr>
        <p:blipFill>
          <a:blip r:embed="rId99"/>
          <a:stretch>
            <a:fillRect/>
          </a:stretch>
        </p:blipFill>
        <p:spPr>
          <a:xfrm>
            <a:off x="3905640" y="1603404"/>
            <a:ext cx="451950" cy="91955"/>
          </a:xfrm>
          <a:prstGeom prst="rect">
            <a:avLst/>
          </a:prstGeom>
        </p:spPr>
      </p:pic>
      <p:pic>
        <p:nvPicPr>
          <p:cNvPr id="106" name="Picture 105"/>
          <p:cNvPicPr>
            <a:picLocks noChangeAspect="1"/>
          </p:cNvPicPr>
          <p:nvPr/>
        </p:nvPicPr>
        <p:blipFill>
          <a:blip r:embed="rId100"/>
          <a:stretch>
            <a:fillRect/>
          </a:stretch>
        </p:blipFill>
        <p:spPr>
          <a:xfrm>
            <a:off x="3440481" y="4425293"/>
            <a:ext cx="681680" cy="208389"/>
          </a:xfrm>
          <a:prstGeom prst="rect">
            <a:avLst/>
          </a:prstGeom>
        </p:spPr>
      </p:pic>
      <p:pic>
        <p:nvPicPr>
          <p:cNvPr id="107" name="Picture 106"/>
          <p:cNvPicPr>
            <a:picLocks noChangeAspect="1"/>
          </p:cNvPicPr>
          <p:nvPr/>
        </p:nvPicPr>
        <p:blipFill>
          <a:blip r:embed="rId101"/>
          <a:stretch>
            <a:fillRect/>
          </a:stretch>
        </p:blipFill>
        <p:spPr>
          <a:xfrm>
            <a:off x="6502403" y="3786789"/>
            <a:ext cx="959503" cy="220916"/>
          </a:xfrm>
          <a:prstGeom prst="rect">
            <a:avLst/>
          </a:prstGeom>
        </p:spPr>
      </p:pic>
      <p:pic>
        <p:nvPicPr>
          <p:cNvPr id="108" name="Picture 107"/>
          <p:cNvPicPr>
            <a:picLocks noChangeAspect="1"/>
          </p:cNvPicPr>
          <p:nvPr/>
        </p:nvPicPr>
        <p:blipFill>
          <a:blip r:embed="rId102"/>
          <a:stretch>
            <a:fillRect/>
          </a:stretch>
        </p:blipFill>
        <p:spPr>
          <a:xfrm>
            <a:off x="5997056" y="2042302"/>
            <a:ext cx="610929" cy="246721"/>
          </a:xfrm>
          <a:prstGeom prst="rect">
            <a:avLst/>
          </a:prstGeom>
        </p:spPr>
      </p:pic>
      <p:pic>
        <p:nvPicPr>
          <p:cNvPr id="109" name="Picture 108"/>
          <p:cNvPicPr>
            <a:picLocks noChangeAspect="1"/>
          </p:cNvPicPr>
          <p:nvPr/>
        </p:nvPicPr>
        <p:blipFill>
          <a:blip r:embed="rId103"/>
          <a:stretch>
            <a:fillRect/>
          </a:stretch>
        </p:blipFill>
        <p:spPr>
          <a:xfrm>
            <a:off x="8433383" y="3410771"/>
            <a:ext cx="527737" cy="163932"/>
          </a:xfrm>
          <a:prstGeom prst="rect">
            <a:avLst/>
          </a:prstGeom>
        </p:spPr>
      </p:pic>
      <p:pic>
        <p:nvPicPr>
          <p:cNvPr id="110" name="Picture 109"/>
          <p:cNvPicPr>
            <a:picLocks noChangeAspect="1"/>
          </p:cNvPicPr>
          <p:nvPr/>
        </p:nvPicPr>
        <p:blipFill>
          <a:blip r:embed="rId104"/>
          <a:stretch>
            <a:fillRect/>
          </a:stretch>
        </p:blipFill>
        <p:spPr>
          <a:xfrm>
            <a:off x="3037969" y="3131336"/>
            <a:ext cx="887120" cy="220785"/>
          </a:xfrm>
          <a:prstGeom prst="rect">
            <a:avLst/>
          </a:prstGeom>
        </p:spPr>
      </p:pic>
    </p:spTree>
    <p:extLst>
      <p:ext uri="{BB962C8B-B14F-4D97-AF65-F5344CB8AC3E}">
        <p14:creationId xmlns:p14="http://schemas.microsoft.com/office/powerpoint/2010/main" val="2660979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p:cNvSpPr txBox="1">
            <a:spLocks noChangeAspect="1"/>
          </p:cNvSpPr>
          <p:nvPr/>
        </p:nvSpPr>
        <p:spPr>
          <a:xfrm>
            <a:off x="463551" y="349251"/>
            <a:ext cx="8385175" cy="411163"/>
          </a:xfrm>
          <a:prstGeom prst="rect">
            <a:avLst/>
          </a:prstGeom>
        </p:spPr>
        <p:txBody>
          <a:bodyPr vert="horz" lIns="28574" tIns="14287" rIns="28574" bIns="14287" rtlCol="0" anchor="t" anchorCtr="0">
            <a:normAutofit/>
          </a:bodyPr>
          <a:lstStyle>
            <a:lvl1pPr algn="l" defTabSz="914378"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algn="ctr" defTabSz="914355"/>
            <a:endParaRPr lang="en-US" dirty="0">
              <a:ln w="12700" cmpd="sng">
                <a:noFill/>
                <a:prstDash val="solid"/>
              </a:ln>
              <a:solidFill>
                <a:srgbClr val="0033A0"/>
              </a:solidFill>
              <a:latin typeface="Arial" panose="020B0604020202020204"/>
            </a:endParaRPr>
          </a:p>
        </p:txBody>
      </p:sp>
      <p:sp>
        <p:nvSpPr>
          <p:cNvPr id="5" name="Title 8">
            <a:extLst>
              <a:ext uri="{FF2B5EF4-FFF2-40B4-BE49-F238E27FC236}">
                <a16:creationId xmlns:a16="http://schemas.microsoft.com/office/drawing/2014/main" xmlns="" id="{0BD5F253-9BCF-4741-B957-6240EC1D3039}"/>
              </a:ext>
            </a:extLst>
          </p:cNvPr>
          <p:cNvSpPr txBox="1">
            <a:spLocks/>
          </p:cNvSpPr>
          <p:nvPr/>
        </p:nvSpPr>
        <p:spPr>
          <a:xfrm>
            <a:off x="171410" y="200360"/>
            <a:ext cx="8417052" cy="621030"/>
          </a:xfrm>
          <a:prstGeom prst="rect">
            <a:avLst/>
          </a:prstGeom>
        </p:spPr>
        <p:txBody>
          <a:bodyPr vert="horz" lIns="0" tIns="0" rIns="0" bIns="0" rtlCol="0" anchor="b" anchorCtr="0">
            <a:noAutofit/>
          </a:bodyPr>
          <a:lstStyle>
            <a:lvl1pPr algn="ctr" defTabSz="914378" rtl="0" eaLnBrk="1" latinLnBrk="0" hangingPunct="1">
              <a:lnSpc>
                <a:spcPct val="90000"/>
              </a:lnSpc>
              <a:spcBef>
                <a:spcPct val="0"/>
              </a:spcBef>
              <a:buNone/>
              <a:defRPr sz="4500" b="1" kern="1200">
                <a:solidFill>
                  <a:schemeClr val="tx1"/>
                </a:solidFill>
                <a:latin typeface="Arial" panose="020B0604020202020204" pitchFamily="34" charset="0"/>
                <a:ea typeface="+mj-ea"/>
                <a:cs typeface="Arial" panose="020B0604020202020204" pitchFamily="34" charset="0"/>
              </a:defRPr>
            </a:lvl1pPr>
          </a:lstStyle>
          <a:p>
            <a:pPr defTabSz="914355"/>
            <a:r>
              <a:rPr lang="en-US" sz="2800" dirty="0">
                <a:solidFill>
                  <a:srgbClr val="0033A0"/>
                </a:solidFill>
              </a:rPr>
              <a:t>Welcome Partners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518" y="1161152"/>
            <a:ext cx="903112" cy="93619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1694" y="1161152"/>
            <a:ext cx="748810" cy="77624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9017" y="1161152"/>
            <a:ext cx="748810" cy="77624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5700" y="1161152"/>
            <a:ext cx="748810" cy="77624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518" y="1895525"/>
            <a:ext cx="748810" cy="77624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11695" y="1895524"/>
            <a:ext cx="744911" cy="77220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12770" y="1895524"/>
            <a:ext cx="744911" cy="772202"/>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63666" y="1895524"/>
            <a:ext cx="744911" cy="772202"/>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06870" y="1895524"/>
            <a:ext cx="744911" cy="772202"/>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43552" y="1895524"/>
            <a:ext cx="744911" cy="772202"/>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4519" y="2812378"/>
            <a:ext cx="744911" cy="772202"/>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1695" y="2812378"/>
            <a:ext cx="744911" cy="772202"/>
          </a:xfrm>
          <a:prstGeom prst="rect">
            <a:avLst/>
          </a:prstGeom>
        </p:spPr>
      </p:pic>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54918" y="2812378"/>
            <a:ext cx="744911" cy="772202"/>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05814" y="2812378"/>
            <a:ext cx="744911" cy="772202"/>
          </a:xfrm>
          <a:prstGeom prst="rect">
            <a:avLst/>
          </a:prstGeom>
        </p:spPr>
      </p:pic>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49018" y="2812378"/>
            <a:ext cx="744911" cy="772202"/>
          </a:xfrm>
          <a:prstGeom prst="rect">
            <a:avLst/>
          </a:prstGeom>
        </p:spPr>
      </p:pic>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4519" y="3491902"/>
            <a:ext cx="744911" cy="772202"/>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11695" y="3491902"/>
            <a:ext cx="744911" cy="772202"/>
          </a:xfrm>
          <a:prstGeom prst="rect">
            <a:avLst/>
          </a:prstGeom>
        </p:spPr>
      </p:pic>
      <p:pic>
        <p:nvPicPr>
          <p:cNvPr id="23" name="Picture 2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754918" y="3491902"/>
            <a:ext cx="744911" cy="772202"/>
          </a:xfrm>
          <a:prstGeom prst="rect">
            <a:avLst/>
          </a:prstGeom>
        </p:spPr>
      </p:pic>
      <p:pic>
        <p:nvPicPr>
          <p:cNvPr id="24" name="Picture 2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22000" y="3405018"/>
            <a:ext cx="912539" cy="945971"/>
          </a:xfrm>
          <a:prstGeom prst="rect">
            <a:avLst/>
          </a:prstGeom>
        </p:spPr>
      </p:pic>
      <p:pic>
        <p:nvPicPr>
          <p:cNvPr id="25" name="Picture 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49018" y="3491902"/>
            <a:ext cx="744911" cy="772202"/>
          </a:xfrm>
          <a:prstGeom prst="rect">
            <a:avLst/>
          </a:prstGeom>
        </p:spPr>
      </p:pic>
      <p:pic>
        <p:nvPicPr>
          <p:cNvPr id="26" name="Picture 2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885700" y="2946835"/>
            <a:ext cx="541857" cy="503291"/>
          </a:xfrm>
          <a:prstGeom prst="rect">
            <a:avLst/>
          </a:prstGeom>
        </p:spPr>
      </p:pic>
      <p:pic>
        <p:nvPicPr>
          <p:cNvPr id="2" name="Picture 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264900" y="1450518"/>
            <a:ext cx="502192" cy="300354"/>
          </a:xfrm>
          <a:prstGeom prst="rect">
            <a:avLst/>
          </a:prstGeom>
        </p:spPr>
      </p:pic>
      <p:pic>
        <p:nvPicPr>
          <p:cNvPr id="4" name="Picture 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750363" y="1450518"/>
            <a:ext cx="628055" cy="156222"/>
          </a:xfrm>
          <a:prstGeom prst="rect">
            <a:avLst/>
          </a:prstGeom>
        </p:spPr>
      </p:pic>
    </p:spTree>
    <p:extLst>
      <p:ext uri="{BB962C8B-B14F-4D97-AF65-F5344CB8AC3E}">
        <p14:creationId xmlns:p14="http://schemas.microsoft.com/office/powerpoint/2010/main" val="2906457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104" t="-185" r="-209"/>
          <a:stretch/>
        </p:blipFill>
        <p:spPr>
          <a:xfrm>
            <a:off x="-9525" y="0"/>
            <a:ext cx="9153525" cy="5143500"/>
          </a:xfrm>
          <a:prstGeom prst="rect">
            <a:avLst/>
          </a:prstGeom>
        </p:spPr>
      </p:pic>
      <p:sp>
        <p:nvSpPr>
          <p:cNvPr id="12" name="Freeform 5"/>
          <p:cNvSpPr>
            <a:spLocks noEditPoints="1"/>
          </p:cNvSpPr>
          <p:nvPr/>
        </p:nvSpPr>
        <p:spPr bwMode="auto">
          <a:xfrm>
            <a:off x="5571314" y="3897315"/>
            <a:ext cx="366712" cy="531810"/>
          </a:xfrm>
          <a:custGeom>
            <a:avLst/>
            <a:gdLst>
              <a:gd name="T0" fmla="*/ 450 w 900"/>
              <a:gd name="T1" fmla="*/ 0 h 1352"/>
              <a:gd name="T2" fmla="*/ 900 w 900"/>
              <a:gd name="T3" fmla="*/ 449 h 1352"/>
              <a:gd name="T4" fmla="*/ 828 w 900"/>
              <a:gd name="T5" fmla="*/ 695 h 1352"/>
              <a:gd name="T6" fmla="*/ 828 w 900"/>
              <a:gd name="T7" fmla="*/ 695 h 1352"/>
              <a:gd name="T8" fmla="*/ 460 w 900"/>
              <a:gd name="T9" fmla="*/ 1344 h 1352"/>
              <a:gd name="T10" fmla="*/ 440 w 900"/>
              <a:gd name="T11" fmla="*/ 1344 h 1352"/>
              <a:gd name="T12" fmla="*/ 72 w 900"/>
              <a:gd name="T13" fmla="*/ 695 h 1352"/>
              <a:gd name="T14" fmla="*/ 72 w 900"/>
              <a:gd name="T15" fmla="*/ 695 h 1352"/>
              <a:gd name="T16" fmla="*/ 0 w 900"/>
              <a:gd name="T17" fmla="*/ 450 h 1352"/>
              <a:gd name="T18" fmla="*/ 0 w 900"/>
              <a:gd name="T19" fmla="*/ 449 h 1352"/>
              <a:gd name="T20" fmla="*/ 450 w 900"/>
              <a:gd name="T21" fmla="*/ 0 h 1352"/>
              <a:gd name="T22" fmla="*/ 450 w 900"/>
              <a:gd name="T23" fmla="*/ 24 h 1352"/>
              <a:gd name="T24" fmla="*/ 24 w 900"/>
              <a:gd name="T25" fmla="*/ 449 h 1352"/>
              <a:gd name="T26" fmla="*/ 93 w 900"/>
              <a:gd name="T27" fmla="*/ 683 h 1352"/>
              <a:gd name="T28" fmla="*/ 93 w 900"/>
              <a:gd name="T29" fmla="*/ 683 h 1352"/>
              <a:gd name="T30" fmla="*/ 450 w 900"/>
              <a:gd name="T31" fmla="*/ 1314 h 1352"/>
              <a:gd name="T32" fmla="*/ 807 w 900"/>
              <a:gd name="T33" fmla="*/ 683 h 1352"/>
              <a:gd name="T34" fmla="*/ 807 w 900"/>
              <a:gd name="T35" fmla="*/ 683 h 1352"/>
              <a:gd name="T36" fmla="*/ 876 w 900"/>
              <a:gd name="T37" fmla="*/ 449 h 1352"/>
              <a:gd name="T38" fmla="*/ 461 w 900"/>
              <a:gd name="T39" fmla="*/ 24 h 1352"/>
              <a:gd name="T40" fmla="*/ 450 w 900"/>
              <a:gd name="T41" fmla="*/ 24 h 1352"/>
              <a:gd name="T42" fmla="*/ 450 w 900"/>
              <a:gd name="T43" fmla="*/ 254 h 1352"/>
              <a:gd name="T44" fmla="*/ 646 w 900"/>
              <a:gd name="T45" fmla="*/ 449 h 1352"/>
              <a:gd name="T46" fmla="*/ 450 w 900"/>
              <a:gd name="T47" fmla="*/ 645 h 1352"/>
              <a:gd name="T48" fmla="*/ 254 w 900"/>
              <a:gd name="T49" fmla="*/ 449 h 1352"/>
              <a:gd name="T50" fmla="*/ 450 w 900"/>
              <a:gd name="T51" fmla="*/ 254 h 1352"/>
              <a:gd name="T52" fmla="*/ 450 w 900"/>
              <a:gd name="T53" fmla="*/ 278 h 1352"/>
              <a:gd name="T54" fmla="*/ 278 w 900"/>
              <a:gd name="T55" fmla="*/ 449 h 1352"/>
              <a:gd name="T56" fmla="*/ 450 w 900"/>
              <a:gd name="T57" fmla="*/ 621 h 1352"/>
              <a:gd name="T58" fmla="*/ 622 w 900"/>
              <a:gd name="T59" fmla="*/ 449 h 1352"/>
              <a:gd name="T60" fmla="*/ 450 w 900"/>
              <a:gd name="T61" fmla="*/ 278 h 1352"/>
              <a:gd name="T62" fmla="*/ 450 w 900"/>
              <a:gd name="T63" fmla="*/ 278 h 1352"/>
              <a:gd name="T64" fmla="*/ 450 w 900"/>
              <a:gd name="T65" fmla="*/ 278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0" h="1352">
                <a:moveTo>
                  <a:pt x="450" y="0"/>
                </a:moveTo>
                <a:cubicBezTo>
                  <a:pt x="700" y="1"/>
                  <a:pt x="897" y="201"/>
                  <a:pt x="900" y="449"/>
                </a:cubicBezTo>
                <a:cubicBezTo>
                  <a:pt x="900" y="533"/>
                  <a:pt x="873" y="620"/>
                  <a:pt x="828" y="695"/>
                </a:cubicBezTo>
                <a:cubicBezTo>
                  <a:pt x="828" y="695"/>
                  <a:pt x="828" y="695"/>
                  <a:pt x="828" y="695"/>
                </a:cubicBezTo>
                <a:cubicBezTo>
                  <a:pt x="460" y="1344"/>
                  <a:pt x="460" y="1344"/>
                  <a:pt x="460" y="1344"/>
                </a:cubicBezTo>
                <a:cubicBezTo>
                  <a:pt x="456" y="1352"/>
                  <a:pt x="444" y="1352"/>
                  <a:pt x="440" y="1344"/>
                </a:cubicBezTo>
                <a:cubicBezTo>
                  <a:pt x="72" y="695"/>
                  <a:pt x="72" y="695"/>
                  <a:pt x="72" y="695"/>
                </a:cubicBezTo>
                <a:cubicBezTo>
                  <a:pt x="72" y="695"/>
                  <a:pt x="72" y="695"/>
                  <a:pt x="72" y="695"/>
                </a:cubicBezTo>
                <a:cubicBezTo>
                  <a:pt x="28" y="622"/>
                  <a:pt x="2" y="535"/>
                  <a:pt x="0" y="450"/>
                </a:cubicBezTo>
                <a:cubicBezTo>
                  <a:pt x="0" y="449"/>
                  <a:pt x="0" y="449"/>
                  <a:pt x="0" y="449"/>
                </a:cubicBezTo>
                <a:cubicBezTo>
                  <a:pt x="1" y="199"/>
                  <a:pt x="202" y="3"/>
                  <a:pt x="450" y="0"/>
                </a:cubicBezTo>
                <a:close/>
                <a:moveTo>
                  <a:pt x="450" y="24"/>
                </a:moveTo>
                <a:cubicBezTo>
                  <a:pt x="214" y="25"/>
                  <a:pt x="27" y="214"/>
                  <a:pt x="24" y="449"/>
                </a:cubicBezTo>
                <a:cubicBezTo>
                  <a:pt x="26" y="532"/>
                  <a:pt x="52" y="612"/>
                  <a:pt x="93" y="683"/>
                </a:cubicBezTo>
                <a:cubicBezTo>
                  <a:pt x="93" y="683"/>
                  <a:pt x="93" y="683"/>
                  <a:pt x="93" y="683"/>
                </a:cubicBezTo>
                <a:cubicBezTo>
                  <a:pt x="450" y="1314"/>
                  <a:pt x="450" y="1314"/>
                  <a:pt x="450" y="1314"/>
                </a:cubicBezTo>
                <a:cubicBezTo>
                  <a:pt x="807" y="683"/>
                  <a:pt x="807" y="683"/>
                  <a:pt x="807" y="683"/>
                </a:cubicBezTo>
                <a:cubicBezTo>
                  <a:pt x="807" y="683"/>
                  <a:pt x="807" y="683"/>
                  <a:pt x="807" y="683"/>
                </a:cubicBezTo>
                <a:cubicBezTo>
                  <a:pt x="850" y="611"/>
                  <a:pt x="876" y="528"/>
                  <a:pt x="876" y="449"/>
                </a:cubicBezTo>
                <a:cubicBezTo>
                  <a:pt x="874" y="213"/>
                  <a:pt x="694" y="36"/>
                  <a:pt x="461" y="24"/>
                </a:cubicBezTo>
                <a:lnTo>
                  <a:pt x="450" y="24"/>
                </a:lnTo>
                <a:close/>
                <a:moveTo>
                  <a:pt x="450" y="254"/>
                </a:moveTo>
                <a:cubicBezTo>
                  <a:pt x="558" y="254"/>
                  <a:pt x="646" y="341"/>
                  <a:pt x="646" y="449"/>
                </a:cubicBezTo>
                <a:cubicBezTo>
                  <a:pt x="646" y="557"/>
                  <a:pt x="558" y="645"/>
                  <a:pt x="450" y="645"/>
                </a:cubicBezTo>
                <a:cubicBezTo>
                  <a:pt x="342" y="645"/>
                  <a:pt x="254" y="557"/>
                  <a:pt x="254" y="449"/>
                </a:cubicBezTo>
                <a:cubicBezTo>
                  <a:pt x="254" y="341"/>
                  <a:pt x="342" y="254"/>
                  <a:pt x="450" y="254"/>
                </a:cubicBezTo>
                <a:close/>
                <a:moveTo>
                  <a:pt x="450" y="278"/>
                </a:moveTo>
                <a:cubicBezTo>
                  <a:pt x="355" y="278"/>
                  <a:pt x="278" y="355"/>
                  <a:pt x="278" y="449"/>
                </a:cubicBezTo>
                <a:cubicBezTo>
                  <a:pt x="278" y="544"/>
                  <a:pt x="355" y="621"/>
                  <a:pt x="450" y="621"/>
                </a:cubicBezTo>
                <a:cubicBezTo>
                  <a:pt x="545" y="621"/>
                  <a:pt x="622" y="544"/>
                  <a:pt x="622" y="449"/>
                </a:cubicBezTo>
                <a:cubicBezTo>
                  <a:pt x="622" y="355"/>
                  <a:pt x="545" y="278"/>
                  <a:pt x="450" y="278"/>
                </a:cubicBezTo>
                <a:close/>
                <a:moveTo>
                  <a:pt x="450" y="278"/>
                </a:moveTo>
                <a:cubicBezTo>
                  <a:pt x="450" y="278"/>
                  <a:pt x="450" y="278"/>
                  <a:pt x="450" y="278"/>
                </a:cubicBezTo>
              </a:path>
            </a:pathLst>
          </a:custGeom>
          <a:solidFill>
            <a:schemeClr val="bg2"/>
          </a:solidFill>
          <a:ln w="19050">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 name="Group 1"/>
          <p:cNvGrpSpPr/>
          <p:nvPr/>
        </p:nvGrpSpPr>
        <p:grpSpPr>
          <a:xfrm>
            <a:off x="619124" y="2200275"/>
            <a:ext cx="5143501" cy="2228850"/>
            <a:chOff x="619124" y="2200275"/>
            <a:chExt cx="5143501" cy="2228850"/>
          </a:xfrm>
        </p:grpSpPr>
        <p:sp>
          <p:nvSpPr>
            <p:cNvPr id="20" name="Freeform 5"/>
            <p:cNvSpPr>
              <a:spLocks noEditPoints="1"/>
            </p:cNvSpPr>
            <p:nvPr/>
          </p:nvSpPr>
          <p:spPr bwMode="auto">
            <a:xfrm>
              <a:off x="619124" y="2653765"/>
              <a:ext cx="490537" cy="788985"/>
            </a:xfrm>
            <a:custGeom>
              <a:avLst/>
              <a:gdLst>
                <a:gd name="T0" fmla="*/ 450 w 900"/>
                <a:gd name="T1" fmla="*/ 0 h 1352"/>
                <a:gd name="T2" fmla="*/ 900 w 900"/>
                <a:gd name="T3" fmla="*/ 449 h 1352"/>
                <a:gd name="T4" fmla="*/ 828 w 900"/>
                <a:gd name="T5" fmla="*/ 695 h 1352"/>
                <a:gd name="T6" fmla="*/ 828 w 900"/>
                <a:gd name="T7" fmla="*/ 695 h 1352"/>
                <a:gd name="T8" fmla="*/ 460 w 900"/>
                <a:gd name="T9" fmla="*/ 1344 h 1352"/>
                <a:gd name="T10" fmla="*/ 440 w 900"/>
                <a:gd name="T11" fmla="*/ 1344 h 1352"/>
                <a:gd name="T12" fmla="*/ 72 w 900"/>
                <a:gd name="T13" fmla="*/ 695 h 1352"/>
                <a:gd name="T14" fmla="*/ 72 w 900"/>
                <a:gd name="T15" fmla="*/ 695 h 1352"/>
                <a:gd name="T16" fmla="*/ 0 w 900"/>
                <a:gd name="T17" fmla="*/ 450 h 1352"/>
                <a:gd name="T18" fmla="*/ 0 w 900"/>
                <a:gd name="T19" fmla="*/ 449 h 1352"/>
                <a:gd name="T20" fmla="*/ 450 w 900"/>
                <a:gd name="T21" fmla="*/ 0 h 1352"/>
                <a:gd name="T22" fmla="*/ 450 w 900"/>
                <a:gd name="T23" fmla="*/ 24 h 1352"/>
                <a:gd name="T24" fmla="*/ 24 w 900"/>
                <a:gd name="T25" fmla="*/ 449 h 1352"/>
                <a:gd name="T26" fmla="*/ 93 w 900"/>
                <a:gd name="T27" fmla="*/ 683 h 1352"/>
                <a:gd name="T28" fmla="*/ 93 w 900"/>
                <a:gd name="T29" fmla="*/ 683 h 1352"/>
                <a:gd name="T30" fmla="*/ 450 w 900"/>
                <a:gd name="T31" fmla="*/ 1314 h 1352"/>
                <a:gd name="T32" fmla="*/ 807 w 900"/>
                <a:gd name="T33" fmla="*/ 683 h 1352"/>
                <a:gd name="T34" fmla="*/ 807 w 900"/>
                <a:gd name="T35" fmla="*/ 683 h 1352"/>
                <a:gd name="T36" fmla="*/ 876 w 900"/>
                <a:gd name="T37" fmla="*/ 449 h 1352"/>
                <a:gd name="T38" fmla="*/ 461 w 900"/>
                <a:gd name="T39" fmla="*/ 24 h 1352"/>
                <a:gd name="T40" fmla="*/ 450 w 900"/>
                <a:gd name="T41" fmla="*/ 24 h 1352"/>
                <a:gd name="T42" fmla="*/ 450 w 900"/>
                <a:gd name="T43" fmla="*/ 254 h 1352"/>
                <a:gd name="T44" fmla="*/ 646 w 900"/>
                <a:gd name="T45" fmla="*/ 449 h 1352"/>
                <a:gd name="T46" fmla="*/ 450 w 900"/>
                <a:gd name="T47" fmla="*/ 645 h 1352"/>
                <a:gd name="T48" fmla="*/ 254 w 900"/>
                <a:gd name="T49" fmla="*/ 449 h 1352"/>
                <a:gd name="T50" fmla="*/ 450 w 900"/>
                <a:gd name="T51" fmla="*/ 254 h 1352"/>
                <a:gd name="T52" fmla="*/ 450 w 900"/>
                <a:gd name="T53" fmla="*/ 278 h 1352"/>
                <a:gd name="T54" fmla="*/ 278 w 900"/>
                <a:gd name="T55" fmla="*/ 449 h 1352"/>
                <a:gd name="T56" fmla="*/ 450 w 900"/>
                <a:gd name="T57" fmla="*/ 621 h 1352"/>
                <a:gd name="T58" fmla="*/ 622 w 900"/>
                <a:gd name="T59" fmla="*/ 449 h 1352"/>
                <a:gd name="T60" fmla="*/ 450 w 900"/>
                <a:gd name="T61" fmla="*/ 278 h 1352"/>
                <a:gd name="T62" fmla="*/ 450 w 900"/>
                <a:gd name="T63" fmla="*/ 278 h 1352"/>
                <a:gd name="T64" fmla="*/ 450 w 900"/>
                <a:gd name="T65" fmla="*/ 278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0" h="1352">
                  <a:moveTo>
                    <a:pt x="450" y="0"/>
                  </a:moveTo>
                  <a:cubicBezTo>
                    <a:pt x="700" y="1"/>
                    <a:pt x="897" y="201"/>
                    <a:pt x="900" y="449"/>
                  </a:cubicBezTo>
                  <a:cubicBezTo>
                    <a:pt x="900" y="533"/>
                    <a:pt x="873" y="620"/>
                    <a:pt x="828" y="695"/>
                  </a:cubicBezTo>
                  <a:cubicBezTo>
                    <a:pt x="828" y="695"/>
                    <a:pt x="828" y="695"/>
                    <a:pt x="828" y="695"/>
                  </a:cubicBezTo>
                  <a:cubicBezTo>
                    <a:pt x="460" y="1344"/>
                    <a:pt x="460" y="1344"/>
                    <a:pt x="460" y="1344"/>
                  </a:cubicBezTo>
                  <a:cubicBezTo>
                    <a:pt x="456" y="1352"/>
                    <a:pt x="444" y="1352"/>
                    <a:pt x="440" y="1344"/>
                  </a:cubicBezTo>
                  <a:cubicBezTo>
                    <a:pt x="72" y="695"/>
                    <a:pt x="72" y="695"/>
                    <a:pt x="72" y="695"/>
                  </a:cubicBezTo>
                  <a:cubicBezTo>
                    <a:pt x="72" y="695"/>
                    <a:pt x="72" y="695"/>
                    <a:pt x="72" y="695"/>
                  </a:cubicBezTo>
                  <a:cubicBezTo>
                    <a:pt x="28" y="622"/>
                    <a:pt x="2" y="535"/>
                    <a:pt x="0" y="450"/>
                  </a:cubicBezTo>
                  <a:cubicBezTo>
                    <a:pt x="0" y="449"/>
                    <a:pt x="0" y="449"/>
                    <a:pt x="0" y="449"/>
                  </a:cubicBezTo>
                  <a:cubicBezTo>
                    <a:pt x="1" y="199"/>
                    <a:pt x="202" y="3"/>
                    <a:pt x="450" y="0"/>
                  </a:cubicBezTo>
                  <a:close/>
                  <a:moveTo>
                    <a:pt x="450" y="24"/>
                  </a:moveTo>
                  <a:cubicBezTo>
                    <a:pt x="214" y="25"/>
                    <a:pt x="27" y="214"/>
                    <a:pt x="24" y="449"/>
                  </a:cubicBezTo>
                  <a:cubicBezTo>
                    <a:pt x="26" y="532"/>
                    <a:pt x="52" y="612"/>
                    <a:pt x="93" y="683"/>
                  </a:cubicBezTo>
                  <a:cubicBezTo>
                    <a:pt x="93" y="683"/>
                    <a:pt x="93" y="683"/>
                    <a:pt x="93" y="683"/>
                  </a:cubicBezTo>
                  <a:cubicBezTo>
                    <a:pt x="450" y="1314"/>
                    <a:pt x="450" y="1314"/>
                    <a:pt x="450" y="1314"/>
                  </a:cubicBezTo>
                  <a:cubicBezTo>
                    <a:pt x="807" y="683"/>
                    <a:pt x="807" y="683"/>
                    <a:pt x="807" y="683"/>
                  </a:cubicBezTo>
                  <a:cubicBezTo>
                    <a:pt x="807" y="683"/>
                    <a:pt x="807" y="683"/>
                    <a:pt x="807" y="683"/>
                  </a:cubicBezTo>
                  <a:cubicBezTo>
                    <a:pt x="850" y="611"/>
                    <a:pt x="876" y="528"/>
                    <a:pt x="876" y="449"/>
                  </a:cubicBezTo>
                  <a:cubicBezTo>
                    <a:pt x="874" y="213"/>
                    <a:pt x="694" y="36"/>
                    <a:pt x="461" y="24"/>
                  </a:cubicBezTo>
                  <a:lnTo>
                    <a:pt x="450" y="24"/>
                  </a:lnTo>
                  <a:close/>
                  <a:moveTo>
                    <a:pt x="450" y="254"/>
                  </a:moveTo>
                  <a:cubicBezTo>
                    <a:pt x="558" y="254"/>
                    <a:pt x="646" y="341"/>
                    <a:pt x="646" y="449"/>
                  </a:cubicBezTo>
                  <a:cubicBezTo>
                    <a:pt x="646" y="557"/>
                    <a:pt x="558" y="645"/>
                    <a:pt x="450" y="645"/>
                  </a:cubicBezTo>
                  <a:cubicBezTo>
                    <a:pt x="342" y="645"/>
                    <a:pt x="254" y="557"/>
                    <a:pt x="254" y="449"/>
                  </a:cubicBezTo>
                  <a:cubicBezTo>
                    <a:pt x="254" y="341"/>
                    <a:pt x="342" y="254"/>
                    <a:pt x="450" y="254"/>
                  </a:cubicBezTo>
                  <a:close/>
                  <a:moveTo>
                    <a:pt x="450" y="278"/>
                  </a:moveTo>
                  <a:cubicBezTo>
                    <a:pt x="355" y="278"/>
                    <a:pt x="278" y="355"/>
                    <a:pt x="278" y="449"/>
                  </a:cubicBezTo>
                  <a:cubicBezTo>
                    <a:pt x="278" y="544"/>
                    <a:pt x="355" y="621"/>
                    <a:pt x="450" y="621"/>
                  </a:cubicBezTo>
                  <a:cubicBezTo>
                    <a:pt x="545" y="621"/>
                    <a:pt x="622" y="544"/>
                    <a:pt x="622" y="449"/>
                  </a:cubicBezTo>
                  <a:cubicBezTo>
                    <a:pt x="622" y="355"/>
                    <a:pt x="545" y="278"/>
                    <a:pt x="450" y="278"/>
                  </a:cubicBezTo>
                  <a:close/>
                  <a:moveTo>
                    <a:pt x="450" y="278"/>
                  </a:moveTo>
                  <a:cubicBezTo>
                    <a:pt x="450" y="278"/>
                    <a:pt x="450" y="278"/>
                    <a:pt x="450" y="278"/>
                  </a:cubicBezTo>
                </a:path>
              </a:pathLst>
            </a:custGeom>
            <a:solidFill>
              <a:schemeClr val="bg2"/>
            </a:solidFill>
            <a:ln w="19050">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p:nvPr/>
          </p:nvSpPr>
          <p:spPr>
            <a:xfrm>
              <a:off x="851675" y="2200275"/>
              <a:ext cx="4910950" cy="2228850"/>
            </a:xfrm>
            <a:custGeom>
              <a:avLst/>
              <a:gdLst>
                <a:gd name="connsiteX0" fmla="*/ 4785664 w 4785664"/>
                <a:gd name="connsiteY0" fmla="*/ 3086100 h 3086100"/>
                <a:gd name="connsiteX1" fmla="*/ 13639 w 4785664"/>
                <a:gd name="connsiteY1" fmla="*/ 1714500 h 3086100"/>
                <a:gd name="connsiteX2" fmla="*/ 3623614 w 4785664"/>
                <a:gd name="connsiteY2" fmla="*/ 0 h 3086100"/>
                <a:gd name="connsiteX0" fmla="*/ 4837890 w 4837890"/>
                <a:gd name="connsiteY0" fmla="*/ 2635574 h 2635574"/>
                <a:gd name="connsiteX1" fmla="*/ 65865 w 4837890"/>
                <a:gd name="connsiteY1" fmla="*/ 1263974 h 2635574"/>
                <a:gd name="connsiteX2" fmla="*/ 2713815 w 4837890"/>
                <a:gd name="connsiteY2" fmla="*/ 0 h 2635574"/>
                <a:gd name="connsiteX0" fmla="*/ 4910950 w 4910950"/>
                <a:gd name="connsiteY0" fmla="*/ 2635574 h 2635574"/>
                <a:gd name="connsiteX1" fmla="*/ 62725 w 4910950"/>
                <a:gd name="connsiteY1" fmla="*/ 1624395 h 2635574"/>
                <a:gd name="connsiteX2" fmla="*/ 2786875 w 4910950"/>
                <a:gd name="connsiteY2" fmla="*/ 0 h 2635574"/>
              </a:gdLst>
              <a:ahLst/>
              <a:cxnLst>
                <a:cxn ang="0">
                  <a:pos x="connsiteX0" y="connsiteY0"/>
                </a:cxn>
                <a:cxn ang="0">
                  <a:pos x="connsiteX1" y="connsiteY1"/>
                </a:cxn>
                <a:cxn ang="0">
                  <a:pos x="connsiteX2" y="connsiteY2"/>
                </a:cxn>
              </a:cxnLst>
              <a:rect l="l" t="t" r="r" b="b"/>
              <a:pathLst>
                <a:path w="4910950" h="2635574">
                  <a:moveTo>
                    <a:pt x="4910950" y="2635574"/>
                  </a:moveTo>
                  <a:cubicBezTo>
                    <a:pt x="2621775" y="2206949"/>
                    <a:pt x="416737" y="2063657"/>
                    <a:pt x="62725" y="1624395"/>
                  </a:cubicBezTo>
                  <a:cubicBezTo>
                    <a:pt x="-291287" y="1185133"/>
                    <a:pt x="885050" y="600075"/>
                    <a:pt x="2786875" y="0"/>
                  </a:cubicBezTo>
                </a:path>
              </a:pathLst>
            </a:custGeom>
            <a:noFill/>
            <a:ln>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15541" b="13469"/>
          <a:stretch/>
        </p:blipFill>
        <p:spPr>
          <a:xfrm>
            <a:off x="1938336" y="1059873"/>
            <a:ext cx="5210175" cy="2743200"/>
          </a:xfrm>
          <a:prstGeom prst="rect">
            <a:avLst/>
          </a:prstGeom>
        </p:spPr>
      </p:pic>
      <p:sp>
        <p:nvSpPr>
          <p:cNvPr id="8" name="Rectangle 7"/>
          <p:cNvSpPr/>
          <p:nvPr/>
        </p:nvSpPr>
        <p:spPr>
          <a:xfrm>
            <a:off x="533399" y="429796"/>
            <a:ext cx="8086725" cy="523220"/>
          </a:xfrm>
          <a:prstGeom prst="rect">
            <a:avLst/>
          </a:prstGeom>
        </p:spPr>
        <p:txBody>
          <a:bodyPr wrap="square">
            <a:spAutoFit/>
          </a:bodyPr>
          <a:lstStyle/>
          <a:p>
            <a:pPr algn="ctr"/>
            <a:r>
              <a:rPr lang="en-US" sz="2800" b="1" dirty="0">
                <a:solidFill>
                  <a:schemeClr val="bg2"/>
                </a:solidFill>
              </a:rPr>
              <a:t>So What Has Happened Since We Last Met?</a:t>
            </a:r>
          </a:p>
        </p:txBody>
      </p:sp>
    </p:spTree>
    <p:extLst>
      <p:ext uri="{BB962C8B-B14F-4D97-AF65-F5344CB8AC3E}">
        <p14:creationId xmlns:p14="http://schemas.microsoft.com/office/powerpoint/2010/main" val="297829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68900" y="1984165"/>
            <a:ext cx="1349728" cy="169277"/>
          </a:xfrm>
          <a:prstGeom prst="rect">
            <a:avLst/>
          </a:prstGeom>
        </p:spPr>
        <p:txBody>
          <a:bodyPr wrap="none" lIns="0" tIns="0" rIns="0" bIns="0" rtlCol="0">
            <a:spAutoFit/>
          </a:bodyPr>
          <a:lstStyle/>
          <a:p>
            <a:r>
              <a:rPr lang="en-US" sz="1100" b="1" cap="all" dirty="0">
                <a:solidFill>
                  <a:schemeClr val="accent4"/>
                </a:solidFill>
              </a:rPr>
              <a:t>The New Normal </a:t>
            </a:r>
          </a:p>
        </p:txBody>
      </p:sp>
      <p:sp>
        <p:nvSpPr>
          <p:cNvPr id="3" name="Rectangle 2"/>
          <p:cNvSpPr/>
          <p:nvPr/>
        </p:nvSpPr>
        <p:spPr>
          <a:xfrm>
            <a:off x="2971800" y="2279565"/>
            <a:ext cx="4572000" cy="759182"/>
          </a:xfrm>
          <a:prstGeom prst="rect">
            <a:avLst/>
          </a:prstGeom>
        </p:spPr>
        <p:txBody>
          <a:bodyPr>
            <a:spAutoFit/>
          </a:bodyPr>
          <a:lstStyle/>
          <a:p>
            <a:pPr>
              <a:lnSpc>
                <a:spcPts val="2600"/>
              </a:lnSpc>
            </a:pPr>
            <a:r>
              <a:rPr lang="en-US" sz="2800" b="1" dirty="0">
                <a:solidFill>
                  <a:schemeClr val="bg2"/>
                </a:solidFill>
              </a:rPr>
              <a:t>Surya </a:t>
            </a:r>
            <a:r>
              <a:rPr lang="en-US" sz="2800" b="1" dirty="0" err="1">
                <a:solidFill>
                  <a:schemeClr val="bg2"/>
                </a:solidFill>
              </a:rPr>
              <a:t>Gummadi</a:t>
            </a:r>
            <a:endParaRPr lang="en-US" sz="2800" b="1" dirty="0">
              <a:solidFill>
                <a:schemeClr val="bg2"/>
              </a:solidFill>
            </a:endParaRPr>
          </a:p>
          <a:p>
            <a:pPr>
              <a:lnSpc>
                <a:spcPts val="2600"/>
              </a:lnSpc>
            </a:pPr>
            <a:r>
              <a:rPr lang="en-US" dirty="0" smtClean="0">
                <a:solidFill>
                  <a:schemeClr val="bg2"/>
                </a:solidFill>
              </a:rPr>
              <a:t>SVP and Head </a:t>
            </a:r>
            <a:r>
              <a:rPr lang="en-US" dirty="0">
                <a:solidFill>
                  <a:schemeClr val="bg2"/>
                </a:solidFill>
              </a:rPr>
              <a:t>of </a:t>
            </a:r>
            <a:r>
              <a:rPr lang="en-US" dirty="0" smtClean="0">
                <a:solidFill>
                  <a:schemeClr val="bg2"/>
                </a:solidFill>
              </a:rPr>
              <a:t>Global Markets</a:t>
            </a:r>
            <a:endParaRPr lang="en-US" dirty="0">
              <a:solidFill>
                <a:schemeClr val="bg2"/>
              </a:solidFill>
            </a:endParaRPr>
          </a:p>
        </p:txBody>
      </p:sp>
      <p:sp>
        <p:nvSpPr>
          <p:cNvPr id="6" name="Oval 5"/>
          <p:cNvSpPr/>
          <p:nvPr/>
        </p:nvSpPr>
        <p:spPr>
          <a:xfrm>
            <a:off x="706482" y="1477022"/>
            <a:ext cx="2008558" cy="1987198"/>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762999" y="1529583"/>
            <a:ext cx="1895524" cy="1895524"/>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Tree>
    <p:extLst>
      <p:ext uri="{BB962C8B-B14F-4D97-AF65-F5344CB8AC3E}">
        <p14:creationId xmlns:p14="http://schemas.microsoft.com/office/powerpoint/2010/main" val="3567450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104" t="-185" r="-209"/>
          <a:stretch/>
        </p:blipFill>
        <p:spPr>
          <a:xfrm>
            <a:off x="-9525" y="0"/>
            <a:ext cx="9153525" cy="5143500"/>
          </a:xfrm>
          <a:prstGeom prst="rect">
            <a:avLst/>
          </a:prstGeom>
        </p:spPr>
      </p:pic>
      <p:sp>
        <p:nvSpPr>
          <p:cNvPr id="31" name="Rectangle 30"/>
          <p:cNvSpPr/>
          <p:nvPr/>
        </p:nvSpPr>
        <p:spPr>
          <a:xfrm>
            <a:off x="-9526" y="0"/>
            <a:ext cx="9153525" cy="5143500"/>
          </a:xfrm>
          <a:prstGeom prst="rect">
            <a:avLst/>
          </a:prstGeom>
          <a:gradFill flip="none" rotWithShape="1">
            <a:gsLst>
              <a:gs pos="38000">
                <a:srgbClr val="0033A0">
                  <a:alpha val="72000"/>
                </a:srgbClr>
              </a:gs>
              <a:gs pos="8000">
                <a:schemeClr val="tx1"/>
              </a:gs>
              <a:gs pos="97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33399" y="429796"/>
            <a:ext cx="8086725" cy="523220"/>
          </a:xfrm>
          <a:prstGeom prst="rect">
            <a:avLst/>
          </a:prstGeom>
        </p:spPr>
        <p:txBody>
          <a:bodyPr wrap="square">
            <a:spAutoFit/>
          </a:bodyPr>
          <a:lstStyle/>
          <a:p>
            <a:pPr algn="ctr"/>
            <a:r>
              <a:rPr lang="en-US" sz="2800" b="1" dirty="0">
                <a:solidFill>
                  <a:schemeClr val="bg2"/>
                </a:solidFill>
              </a:rPr>
              <a:t>So What Has Happened Since We Last Met?</a:t>
            </a:r>
          </a:p>
        </p:txBody>
      </p:sp>
      <p:sp>
        <p:nvSpPr>
          <p:cNvPr id="2" name="Rectangle 1"/>
          <p:cNvSpPr/>
          <p:nvPr/>
        </p:nvSpPr>
        <p:spPr>
          <a:xfrm>
            <a:off x="2211900" y="1266529"/>
            <a:ext cx="5480947" cy="605294"/>
          </a:xfrm>
          <a:prstGeom prst="rect">
            <a:avLst/>
          </a:prstGeom>
          <a:effectLst>
            <a:outerShdw blurRad="63500" sx="102000" sy="102000" algn="ctr" rotWithShape="0">
              <a:prstClr val="black">
                <a:alpha val="40000"/>
              </a:prstClr>
            </a:outerShdw>
          </a:effectLst>
        </p:spPr>
        <p:txBody>
          <a:bodyPr wrap="square">
            <a:spAutoFit/>
          </a:bodyPr>
          <a:lstStyle/>
          <a:p>
            <a:pPr marL="0" lvl="1">
              <a:lnSpc>
                <a:spcPts val="2000"/>
              </a:lnSpc>
              <a:spcBef>
                <a:spcPts val="0"/>
              </a:spcBef>
            </a:pPr>
            <a:r>
              <a:rPr lang="en-US" sz="1600" dirty="0" smtClean="0">
                <a:solidFill>
                  <a:schemeClr val="bg1"/>
                </a:solidFill>
                <a:effectLst>
                  <a:outerShdw blurRad="38100" dist="38100" dir="2700000" algn="tl">
                    <a:srgbClr val="000000">
                      <a:alpha val="43137"/>
                    </a:srgbClr>
                  </a:outerShdw>
                </a:effectLst>
                <a:ea typeface="Times New Roman" panose="02020603050405020304" pitchFamily="18" charset="0"/>
              </a:rPr>
              <a:t>restructured </a:t>
            </a:r>
            <a:r>
              <a:rPr lang="en-US" sz="1600" dirty="0">
                <a:solidFill>
                  <a:schemeClr val="bg1"/>
                </a:solidFill>
                <a:effectLst>
                  <a:outerShdw blurRad="38100" dist="38100" dir="2700000" algn="tl">
                    <a:srgbClr val="000000">
                      <a:alpha val="43137"/>
                    </a:srgbClr>
                  </a:outerShdw>
                </a:effectLst>
                <a:ea typeface="Times New Roman" panose="02020603050405020304" pitchFamily="18" charset="0"/>
              </a:rPr>
              <a:t>and put a </a:t>
            </a:r>
            <a:r>
              <a:rPr lang="en-US" sz="2000" b="1" dirty="0">
                <a:solidFill>
                  <a:schemeClr val="bg1"/>
                </a:solidFill>
                <a:effectLst>
                  <a:outerShdw blurRad="38100" dist="38100" dir="2700000" algn="tl">
                    <a:srgbClr val="000000">
                      <a:alpha val="43137"/>
                    </a:srgbClr>
                  </a:outerShdw>
                </a:effectLst>
                <a:ea typeface="Times New Roman" panose="02020603050405020304" pitchFamily="18" charset="0"/>
              </a:rPr>
              <a:t>holistic TriZetto </a:t>
            </a:r>
            <a:r>
              <a:rPr lang="en-US" sz="2000" b="1" dirty="0" smtClean="0">
                <a:solidFill>
                  <a:schemeClr val="bg1"/>
                </a:solidFill>
                <a:effectLst>
                  <a:outerShdw blurRad="38100" dist="38100" dir="2700000" algn="tl">
                    <a:srgbClr val="000000">
                      <a:alpha val="43137"/>
                    </a:srgbClr>
                  </a:outerShdw>
                </a:effectLst>
                <a:ea typeface="Times New Roman" panose="02020603050405020304" pitchFamily="18" charset="0"/>
              </a:rPr>
              <a:t>business unit</a:t>
            </a:r>
            <a:r>
              <a:rPr lang="en-US" sz="1600" dirty="0" smtClean="0">
                <a:solidFill>
                  <a:schemeClr val="bg1"/>
                </a:solidFill>
                <a:effectLst>
                  <a:outerShdw blurRad="38100" dist="38100" dir="2700000" algn="tl">
                    <a:srgbClr val="000000">
                      <a:alpha val="43137"/>
                    </a:srgbClr>
                  </a:outerShdw>
                </a:effectLst>
                <a:ea typeface="Times New Roman" panose="02020603050405020304" pitchFamily="18" charset="0"/>
              </a:rPr>
              <a:t> </a:t>
            </a:r>
            <a:r>
              <a:rPr lang="en-US" sz="1600" dirty="0">
                <a:solidFill>
                  <a:schemeClr val="bg1"/>
                </a:solidFill>
                <a:effectLst>
                  <a:outerShdw blurRad="38100" dist="38100" dir="2700000" algn="tl">
                    <a:srgbClr val="000000">
                      <a:alpha val="43137"/>
                    </a:srgbClr>
                  </a:outerShdw>
                </a:effectLst>
                <a:ea typeface="Times New Roman" panose="02020603050405020304" pitchFamily="18" charset="0"/>
              </a:rPr>
              <a:t>together within Cognizant</a:t>
            </a:r>
            <a:endParaRPr lang="en-US" sz="1600"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2211900" y="2144459"/>
            <a:ext cx="5480947" cy="400110"/>
          </a:xfrm>
          <a:prstGeom prst="rect">
            <a:avLst/>
          </a:prstGeom>
          <a:effectLst>
            <a:outerShdw blurRad="63500" sx="102000" sy="102000" algn="ctr" rotWithShape="0">
              <a:prstClr val="black">
                <a:alpha val="40000"/>
              </a:prstClr>
            </a:outerShdw>
          </a:effectLst>
        </p:spPr>
        <p:txBody>
          <a:bodyPr wrap="square">
            <a:spAutoFit/>
          </a:bodyPr>
          <a:lstStyle/>
          <a:p>
            <a:pPr marL="0" lvl="1">
              <a:spcBef>
                <a:spcPts val="0"/>
              </a:spcBef>
            </a:pPr>
            <a:r>
              <a:rPr lang="en-US" sz="1600" dirty="0" smtClean="0">
                <a:solidFill>
                  <a:schemeClr val="bg1"/>
                </a:solidFill>
                <a:effectLst>
                  <a:outerShdw blurRad="38100" dist="38100" dir="2700000" algn="tl">
                    <a:srgbClr val="000000">
                      <a:alpha val="43137"/>
                    </a:srgbClr>
                  </a:outerShdw>
                </a:effectLst>
                <a:ea typeface="Times New Roman" panose="02020603050405020304" pitchFamily="18" charset="0"/>
              </a:rPr>
              <a:t>created </a:t>
            </a:r>
            <a:r>
              <a:rPr lang="en-US" sz="1600" dirty="0">
                <a:solidFill>
                  <a:schemeClr val="bg1"/>
                </a:solidFill>
                <a:effectLst>
                  <a:outerShdw blurRad="38100" dist="38100" dir="2700000" algn="tl">
                    <a:srgbClr val="000000">
                      <a:alpha val="43137"/>
                    </a:srgbClr>
                  </a:outerShdw>
                </a:effectLst>
                <a:ea typeface="Times New Roman" panose="02020603050405020304" pitchFamily="18" charset="0"/>
              </a:rPr>
              <a:t>an </a:t>
            </a:r>
            <a:r>
              <a:rPr lang="en-US" sz="2000" b="1" dirty="0">
                <a:solidFill>
                  <a:schemeClr val="bg1"/>
                </a:solidFill>
                <a:effectLst>
                  <a:outerShdw blurRad="38100" dist="38100" dir="2700000" algn="tl">
                    <a:srgbClr val="000000">
                      <a:alpha val="43137"/>
                    </a:srgbClr>
                  </a:outerShdw>
                </a:effectLst>
                <a:ea typeface="Times New Roman" panose="02020603050405020304" pitchFamily="18" charset="0"/>
              </a:rPr>
              <a:t>Interoperability solution </a:t>
            </a:r>
            <a:r>
              <a:rPr lang="en-US" sz="1600" dirty="0">
                <a:solidFill>
                  <a:schemeClr val="bg1"/>
                </a:solidFill>
                <a:effectLst>
                  <a:outerShdw blurRad="38100" dist="38100" dir="2700000" algn="tl">
                    <a:srgbClr val="000000">
                      <a:alpha val="43137"/>
                    </a:srgbClr>
                  </a:outerShdw>
                </a:effectLst>
                <a:ea typeface="Times New Roman" panose="02020603050405020304" pitchFamily="18" charset="0"/>
              </a:rPr>
              <a:t>for our clients</a:t>
            </a:r>
          </a:p>
        </p:txBody>
      </p:sp>
      <p:sp>
        <p:nvSpPr>
          <p:cNvPr id="4" name="Rectangle 3"/>
          <p:cNvSpPr/>
          <p:nvPr/>
        </p:nvSpPr>
        <p:spPr>
          <a:xfrm>
            <a:off x="2211900" y="2746728"/>
            <a:ext cx="5031861" cy="605294"/>
          </a:xfrm>
          <a:prstGeom prst="rect">
            <a:avLst/>
          </a:prstGeom>
          <a:effectLst>
            <a:outerShdw blurRad="63500" sx="102000" sy="102000" algn="ctr" rotWithShape="0">
              <a:prstClr val="black">
                <a:alpha val="40000"/>
              </a:prstClr>
            </a:outerShdw>
          </a:effectLst>
        </p:spPr>
        <p:txBody>
          <a:bodyPr wrap="square">
            <a:spAutoFit/>
          </a:bodyPr>
          <a:lstStyle/>
          <a:p>
            <a:pPr marL="60325" lvl="1">
              <a:lnSpc>
                <a:spcPts val="2000"/>
              </a:lnSpc>
              <a:spcBef>
                <a:spcPts val="0"/>
              </a:spcBef>
            </a:pPr>
            <a:r>
              <a:rPr lang="en-US" sz="1600" dirty="0" smtClean="0">
                <a:solidFill>
                  <a:schemeClr val="bg1"/>
                </a:solidFill>
                <a:effectLst>
                  <a:outerShdw blurRad="38100" dist="38100" dir="2700000" algn="tl">
                    <a:srgbClr val="000000">
                      <a:alpha val="43137"/>
                    </a:srgbClr>
                  </a:outerShdw>
                </a:effectLst>
                <a:ea typeface="Times New Roman" panose="02020603050405020304" pitchFamily="18" charset="0"/>
              </a:rPr>
              <a:t>implemented </a:t>
            </a:r>
            <a:r>
              <a:rPr lang="en-US" sz="1600" dirty="0">
                <a:solidFill>
                  <a:schemeClr val="bg1"/>
                </a:solidFill>
                <a:effectLst>
                  <a:outerShdw blurRad="38100" dist="38100" dir="2700000" algn="tl">
                    <a:srgbClr val="000000">
                      <a:alpha val="43137"/>
                    </a:srgbClr>
                  </a:outerShdw>
                </a:effectLst>
                <a:ea typeface="Times New Roman" panose="02020603050405020304" pitchFamily="18" charset="0"/>
              </a:rPr>
              <a:t>and/or </a:t>
            </a:r>
            <a:r>
              <a:rPr lang="en-US" sz="2000" b="1" dirty="0">
                <a:solidFill>
                  <a:schemeClr val="bg1"/>
                </a:solidFill>
                <a:effectLst>
                  <a:outerShdw blurRad="38100" dist="38100" dir="2700000" algn="tl">
                    <a:srgbClr val="000000">
                      <a:alpha val="43137"/>
                    </a:srgbClr>
                  </a:outerShdw>
                </a:effectLst>
                <a:ea typeface="Times New Roman" panose="02020603050405020304" pitchFamily="18" charset="0"/>
              </a:rPr>
              <a:t>upgraded </a:t>
            </a:r>
            <a:r>
              <a:rPr lang="en-US" sz="2000" b="1" dirty="0" smtClean="0">
                <a:solidFill>
                  <a:schemeClr val="bg1"/>
                </a:solidFill>
                <a:effectLst>
                  <a:outerShdw blurRad="38100" dist="38100" dir="2700000" algn="tl">
                    <a:srgbClr val="000000">
                      <a:alpha val="43137"/>
                    </a:srgbClr>
                  </a:outerShdw>
                </a:effectLst>
                <a:ea typeface="Times New Roman" panose="02020603050405020304" pitchFamily="18" charset="0"/>
              </a:rPr>
              <a:t>100+ </a:t>
            </a:r>
            <a:r>
              <a:rPr lang="en-US" sz="2000" b="1" dirty="0">
                <a:solidFill>
                  <a:schemeClr val="bg1"/>
                </a:solidFill>
                <a:effectLst>
                  <a:outerShdw blurRad="38100" dist="38100" dir="2700000" algn="tl">
                    <a:srgbClr val="000000">
                      <a:alpha val="43137"/>
                    </a:srgbClr>
                  </a:outerShdw>
                </a:effectLst>
                <a:ea typeface="Times New Roman" panose="02020603050405020304" pitchFamily="18" charset="0"/>
              </a:rPr>
              <a:t>clients </a:t>
            </a:r>
            <a:r>
              <a:rPr lang="en-US" sz="1600" dirty="0">
                <a:solidFill>
                  <a:schemeClr val="bg1"/>
                </a:solidFill>
                <a:effectLst>
                  <a:outerShdw blurRad="38100" dist="38100" dir="2700000" algn="tl">
                    <a:srgbClr val="000000">
                      <a:alpha val="43137"/>
                    </a:srgbClr>
                  </a:outerShdw>
                </a:effectLst>
                <a:ea typeface="Times New Roman" panose="02020603050405020304" pitchFamily="18" charset="0"/>
              </a:rPr>
              <a:t>virtually over the entire 2nd Quarter</a:t>
            </a:r>
          </a:p>
        </p:txBody>
      </p:sp>
      <p:sp>
        <p:nvSpPr>
          <p:cNvPr id="5" name="Rectangle 4"/>
          <p:cNvSpPr/>
          <p:nvPr/>
        </p:nvSpPr>
        <p:spPr>
          <a:xfrm>
            <a:off x="2211900" y="3624680"/>
            <a:ext cx="6022866" cy="605294"/>
          </a:xfrm>
          <a:prstGeom prst="rect">
            <a:avLst/>
          </a:prstGeom>
          <a:effectLst>
            <a:outerShdw blurRad="63500" sx="102000" sy="102000" algn="ctr" rotWithShape="0">
              <a:prstClr val="black">
                <a:alpha val="40000"/>
              </a:prstClr>
            </a:outerShdw>
          </a:effectLst>
        </p:spPr>
        <p:txBody>
          <a:bodyPr wrap="square">
            <a:spAutoFit/>
          </a:bodyPr>
          <a:lstStyle/>
          <a:p>
            <a:pPr>
              <a:lnSpc>
                <a:spcPts val="2000"/>
              </a:lnSpc>
            </a:pPr>
            <a:r>
              <a:rPr lang="en-US" sz="1600" dirty="0">
                <a:solidFill>
                  <a:schemeClr val="bg1"/>
                </a:solidFill>
                <a:effectLst>
                  <a:outerShdw blurRad="38100" dist="38100" dir="2700000" algn="tl">
                    <a:srgbClr val="000000">
                      <a:alpha val="43137"/>
                    </a:srgbClr>
                  </a:outerShdw>
                </a:effectLst>
                <a:ea typeface="Times New Roman" panose="02020603050405020304" pitchFamily="18" charset="0"/>
              </a:rPr>
              <a:t>Worked with Clients to help them </a:t>
            </a:r>
            <a:r>
              <a:rPr lang="en-US" sz="2000" b="1" dirty="0">
                <a:solidFill>
                  <a:schemeClr val="bg1"/>
                </a:solidFill>
                <a:effectLst>
                  <a:outerShdw blurRad="38100" dist="38100" dir="2700000" algn="tl">
                    <a:srgbClr val="000000">
                      <a:alpha val="43137"/>
                    </a:srgbClr>
                  </a:outerShdw>
                </a:effectLst>
                <a:ea typeface="Times New Roman" panose="02020603050405020304" pitchFamily="18" charset="0"/>
              </a:rPr>
              <a:t>set up Telehealth Benefits </a:t>
            </a:r>
            <a:r>
              <a:rPr lang="en-US" sz="1600" dirty="0">
                <a:solidFill>
                  <a:schemeClr val="bg1"/>
                </a:solidFill>
                <a:effectLst>
                  <a:outerShdw blurRad="38100" dist="38100" dir="2700000" algn="tl">
                    <a:srgbClr val="000000">
                      <a:alpha val="43137"/>
                    </a:srgbClr>
                  </a:outerShdw>
                </a:effectLst>
                <a:ea typeface="Times New Roman" panose="02020603050405020304" pitchFamily="18" charset="0"/>
              </a:rPr>
              <a:t>which are supported in our core admin systems</a:t>
            </a:r>
            <a:endParaRPr lang="en-US" sz="1600" dirty="0">
              <a:effectLst>
                <a:outerShdw blurRad="38100" dist="38100" dir="2700000" algn="tl">
                  <a:srgbClr val="000000">
                    <a:alpha val="43137"/>
                  </a:srgbClr>
                </a:outerShdw>
              </a:effectLst>
            </a:endParaRPr>
          </a:p>
        </p:txBody>
      </p:sp>
      <p:sp>
        <p:nvSpPr>
          <p:cNvPr id="21" name="Oval 20"/>
          <p:cNvSpPr/>
          <p:nvPr/>
        </p:nvSpPr>
        <p:spPr>
          <a:xfrm>
            <a:off x="1346511" y="1380061"/>
            <a:ext cx="458839" cy="45883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effectLst>
                <a:outerShdw blurRad="38100" dist="38100" dir="2700000" algn="tl">
                  <a:srgbClr val="000000">
                    <a:alpha val="43137"/>
                  </a:srgbClr>
                </a:outerShdw>
              </a:effectLst>
            </a:endParaRPr>
          </a:p>
        </p:txBody>
      </p:sp>
      <p:sp>
        <p:nvSpPr>
          <p:cNvPr id="12" name="Freeform 6"/>
          <p:cNvSpPr>
            <a:spLocks/>
          </p:cNvSpPr>
          <p:nvPr/>
        </p:nvSpPr>
        <p:spPr bwMode="auto">
          <a:xfrm>
            <a:off x="1477151" y="1340487"/>
            <a:ext cx="518366" cy="418604"/>
          </a:xfrm>
          <a:custGeom>
            <a:avLst/>
            <a:gdLst>
              <a:gd name="T0" fmla="*/ 0 w 2120"/>
              <a:gd name="T1" fmla="*/ 1091 h 1712"/>
              <a:gd name="T2" fmla="*/ 334 w 2120"/>
              <a:gd name="T3" fmla="*/ 778 h 1712"/>
              <a:gd name="T4" fmla="*/ 663 w 2120"/>
              <a:gd name="T5" fmla="*/ 1086 h 1712"/>
              <a:gd name="T6" fmla="*/ 1789 w 2120"/>
              <a:gd name="T7" fmla="*/ 0 h 1712"/>
              <a:gd name="T8" fmla="*/ 2120 w 2120"/>
              <a:gd name="T9" fmla="*/ 313 h 1712"/>
              <a:gd name="T10" fmla="*/ 663 w 2120"/>
              <a:gd name="T11" fmla="*/ 1712 h 1712"/>
              <a:gd name="T12" fmla="*/ 0 w 2120"/>
              <a:gd name="T13" fmla="*/ 1091 h 1712"/>
            </a:gdLst>
            <a:ahLst/>
            <a:cxnLst>
              <a:cxn ang="0">
                <a:pos x="T0" y="T1"/>
              </a:cxn>
              <a:cxn ang="0">
                <a:pos x="T2" y="T3"/>
              </a:cxn>
              <a:cxn ang="0">
                <a:pos x="T4" y="T5"/>
              </a:cxn>
              <a:cxn ang="0">
                <a:pos x="T6" y="T7"/>
              </a:cxn>
              <a:cxn ang="0">
                <a:pos x="T8" y="T9"/>
              </a:cxn>
              <a:cxn ang="0">
                <a:pos x="T10" y="T11"/>
              </a:cxn>
              <a:cxn ang="0">
                <a:pos x="T12" y="T13"/>
              </a:cxn>
            </a:cxnLst>
            <a:rect l="0" t="0" r="r" b="b"/>
            <a:pathLst>
              <a:path w="2120" h="1712">
                <a:moveTo>
                  <a:pt x="0" y="1091"/>
                </a:moveTo>
                <a:lnTo>
                  <a:pt x="334" y="778"/>
                </a:lnTo>
                <a:lnTo>
                  <a:pt x="663" y="1086"/>
                </a:lnTo>
                <a:lnTo>
                  <a:pt x="1789" y="0"/>
                </a:lnTo>
                <a:lnTo>
                  <a:pt x="2120" y="313"/>
                </a:lnTo>
                <a:lnTo>
                  <a:pt x="663" y="1712"/>
                </a:lnTo>
                <a:lnTo>
                  <a:pt x="0" y="1091"/>
                </a:lnTo>
                <a:close/>
              </a:path>
            </a:pathLst>
          </a:custGeom>
          <a:solidFill>
            <a:schemeClr val="accent4"/>
          </a:solidFill>
          <a:ln>
            <a:noFill/>
          </a:ln>
        </p:spPr>
        <p:txBody>
          <a:bodyPr vert="horz" wrap="square" lIns="40640" tIns="20320" rIns="40640" bIns="20320" numCol="1" anchor="t" anchorCtr="0" compatLnSpc="1">
            <a:prstTxWarp prst="textNoShape">
              <a:avLst/>
            </a:prstTxWarp>
          </a:bodyPr>
          <a:lstStyle/>
          <a:p>
            <a:endParaRPr lang="en-US" sz="1067">
              <a:effectLst>
                <a:outerShdw blurRad="38100" dist="38100" dir="2700000" algn="tl">
                  <a:srgbClr val="000000">
                    <a:alpha val="43137"/>
                  </a:srgbClr>
                </a:outerShdw>
              </a:effectLst>
            </a:endParaRPr>
          </a:p>
        </p:txBody>
      </p:sp>
      <p:sp>
        <p:nvSpPr>
          <p:cNvPr id="23" name="Oval 22"/>
          <p:cNvSpPr/>
          <p:nvPr/>
        </p:nvSpPr>
        <p:spPr>
          <a:xfrm>
            <a:off x="1346511" y="2123086"/>
            <a:ext cx="458839" cy="45883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effectLst>
                <a:outerShdw blurRad="38100" dist="38100" dir="2700000" algn="tl">
                  <a:srgbClr val="000000">
                    <a:alpha val="43137"/>
                  </a:srgbClr>
                </a:outerShdw>
              </a:effectLst>
            </a:endParaRPr>
          </a:p>
        </p:txBody>
      </p:sp>
      <p:sp>
        <p:nvSpPr>
          <p:cNvPr id="24" name="Freeform 6"/>
          <p:cNvSpPr>
            <a:spLocks/>
          </p:cNvSpPr>
          <p:nvPr/>
        </p:nvSpPr>
        <p:spPr bwMode="auto">
          <a:xfrm>
            <a:off x="1477151" y="2083512"/>
            <a:ext cx="518366" cy="418604"/>
          </a:xfrm>
          <a:custGeom>
            <a:avLst/>
            <a:gdLst>
              <a:gd name="T0" fmla="*/ 0 w 2120"/>
              <a:gd name="T1" fmla="*/ 1091 h 1712"/>
              <a:gd name="T2" fmla="*/ 334 w 2120"/>
              <a:gd name="T3" fmla="*/ 778 h 1712"/>
              <a:gd name="T4" fmla="*/ 663 w 2120"/>
              <a:gd name="T5" fmla="*/ 1086 h 1712"/>
              <a:gd name="T6" fmla="*/ 1789 w 2120"/>
              <a:gd name="T7" fmla="*/ 0 h 1712"/>
              <a:gd name="T8" fmla="*/ 2120 w 2120"/>
              <a:gd name="T9" fmla="*/ 313 h 1712"/>
              <a:gd name="T10" fmla="*/ 663 w 2120"/>
              <a:gd name="T11" fmla="*/ 1712 h 1712"/>
              <a:gd name="T12" fmla="*/ 0 w 2120"/>
              <a:gd name="T13" fmla="*/ 1091 h 1712"/>
            </a:gdLst>
            <a:ahLst/>
            <a:cxnLst>
              <a:cxn ang="0">
                <a:pos x="T0" y="T1"/>
              </a:cxn>
              <a:cxn ang="0">
                <a:pos x="T2" y="T3"/>
              </a:cxn>
              <a:cxn ang="0">
                <a:pos x="T4" y="T5"/>
              </a:cxn>
              <a:cxn ang="0">
                <a:pos x="T6" y="T7"/>
              </a:cxn>
              <a:cxn ang="0">
                <a:pos x="T8" y="T9"/>
              </a:cxn>
              <a:cxn ang="0">
                <a:pos x="T10" y="T11"/>
              </a:cxn>
              <a:cxn ang="0">
                <a:pos x="T12" y="T13"/>
              </a:cxn>
            </a:cxnLst>
            <a:rect l="0" t="0" r="r" b="b"/>
            <a:pathLst>
              <a:path w="2120" h="1712">
                <a:moveTo>
                  <a:pt x="0" y="1091"/>
                </a:moveTo>
                <a:lnTo>
                  <a:pt x="334" y="778"/>
                </a:lnTo>
                <a:lnTo>
                  <a:pt x="663" y="1086"/>
                </a:lnTo>
                <a:lnTo>
                  <a:pt x="1789" y="0"/>
                </a:lnTo>
                <a:lnTo>
                  <a:pt x="2120" y="313"/>
                </a:lnTo>
                <a:lnTo>
                  <a:pt x="663" y="1712"/>
                </a:lnTo>
                <a:lnTo>
                  <a:pt x="0" y="1091"/>
                </a:lnTo>
                <a:close/>
              </a:path>
            </a:pathLst>
          </a:custGeom>
          <a:solidFill>
            <a:schemeClr val="accent4"/>
          </a:solidFill>
          <a:ln>
            <a:noFill/>
          </a:ln>
        </p:spPr>
        <p:txBody>
          <a:bodyPr vert="horz" wrap="square" lIns="40640" tIns="20320" rIns="40640" bIns="20320" numCol="1" anchor="t" anchorCtr="0" compatLnSpc="1">
            <a:prstTxWarp prst="textNoShape">
              <a:avLst/>
            </a:prstTxWarp>
          </a:bodyPr>
          <a:lstStyle/>
          <a:p>
            <a:endParaRPr lang="en-US" sz="1067">
              <a:effectLst>
                <a:outerShdw blurRad="38100" dist="38100" dir="2700000" algn="tl">
                  <a:srgbClr val="000000">
                    <a:alpha val="43137"/>
                  </a:srgbClr>
                </a:outerShdw>
              </a:effectLst>
            </a:endParaRPr>
          </a:p>
        </p:txBody>
      </p:sp>
      <p:sp>
        <p:nvSpPr>
          <p:cNvPr id="26" name="Oval 25"/>
          <p:cNvSpPr/>
          <p:nvPr/>
        </p:nvSpPr>
        <p:spPr>
          <a:xfrm>
            <a:off x="1346511" y="2895820"/>
            <a:ext cx="458839" cy="45883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effectLst>
                <a:outerShdw blurRad="38100" dist="38100" dir="2700000" algn="tl">
                  <a:srgbClr val="000000">
                    <a:alpha val="43137"/>
                  </a:srgbClr>
                </a:outerShdw>
              </a:effectLst>
            </a:endParaRPr>
          </a:p>
        </p:txBody>
      </p:sp>
      <p:sp>
        <p:nvSpPr>
          <p:cNvPr id="27" name="Freeform 6"/>
          <p:cNvSpPr>
            <a:spLocks/>
          </p:cNvSpPr>
          <p:nvPr/>
        </p:nvSpPr>
        <p:spPr bwMode="auto">
          <a:xfrm>
            <a:off x="1477151" y="2856246"/>
            <a:ext cx="518366" cy="418604"/>
          </a:xfrm>
          <a:custGeom>
            <a:avLst/>
            <a:gdLst>
              <a:gd name="T0" fmla="*/ 0 w 2120"/>
              <a:gd name="T1" fmla="*/ 1091 h 1712"/>
              <a:gd name="T2" fmla="*/ 334 w 2120"/>
              <a:gd name="T3" fmla="*/ 778 h 1712"/>
              <a:gd name="T4" fmla="*/ 663 w 2120"/>
              <a:gd name="T5" fmla="*/ 1086 h 1712"/>
              <a:gd name="T6" fmla="*/ 1789 w 2120"/>
              <a:gd name="T7" fmla="*/ 0 h 1712"/>
              <a:gd name="T8" fmla="*/ 2120 w 2120"/>
              <a:gd name="T9" fmla="*/ 313 h 1712"/>
              <a:gd name="T10" fmla="*/ 663 w 2120"/>
              <a:gd name="T11" fmla="*/ 1712 h 1712"/>
              <a:gd name="T12" fmla="*/ 0 w 2120"/>
              <a:gd name="T13" fmla="*/ 1091 h 1712"/>
            </a:gdLst>
            <a:ahLst/>
            <a:cxnLst>
              <a:cxn ang="0">
                <a:pos x="T0" y="T1"/>
              </a:cxn>
              <a:cxn ang="0">
                <a:pos x="T2" y="T3"/>
              </a:cxn>
              <a:cxn ang="0">
                <a:pos x="T4" y="T5"/>
              </a:cxn>
              <a:cxn ang="0">
                <a:pos x="T6" y="T7"/>
              </a:cxn>
              <a:cxn ang="0">
                <a:pos x="T8" y="T9"/>
              </a:cxn>
              <a:cxn ang="0">
                <a:pos x="T10" y="T11"/>
              </a:cxn>
              <a:cxn ang="0">
                <a:pos x="T12" y="T13"/>
              </a:cxn>
            </a:cxnLst>
            <a:rect l="0" t="0" r="r" b="b"/>
            <a:pathLst>
              <a:path w="2120" h="1712">
                <a:moveTo>
                  <a:pt x="0" y="1091"/>
                </a:moveTo>
                <a:lnTo>
                  <a:pt x="334" y="778"/>
                </a:lnTo>
                <a:lnTo>
                  <a:pt x="663" y="1086"/>
                </a:lnTo>
                <a:lnTo>
                  <a:pt x="1789" y="0"/>
                </a:lnTo>
                <a:lnTo>
                  <a:pt x="2120" y="313"/>
                </a:lnTo>
                <a:lnTo>
                  <a:pt x="663" y="1712"/>
                </a:lnTo>
                <a:lnTo>
                  <a:pt x="0" y="1091"/>
                </a:lnTo>
                <a:close/>
              </a:path>
            </a:pathLst>
          </a:custGeom>
          <a:solidFill>
            <a:schemeClr val="accent4"/>
          </a:solidFill>
          <a:ln>
            <a:noFill/>
          </a:ln>
        </p:spPr>
        <p:txBody>
          <a:bodyPr vert="horz" wrap="square" lIns="40640" tIns="20320" rIns="40640" bIns="20320" numCol="1" anchor="t" anchorCtr="0" compatLnSpc="1">
            <a:prstTxWarp prst="textNoShape">
              <a:avLst/>
            </a:prstTxWarp>
          </a:bodyPr>
          <a:lstStyle/>
          <a:p>
            <a:endParaRPr lang="en-US" sz="1067">
              <a:effectLst>
                <a:outerShdw blurRad="38100" dist="38100" dir="2700000" algn="tl">
                  <a:srgbClr val="000000">
                    <a:alpha val="43137"/>
                  </a:srgbClr>
                </a:outerShdw>
              </a:effectLst>
            </a:endParaRPr>
          </a:p>
        </p:txBody>
      </p:sp>
      <p:sp>
        <p:nvSpPr>
          <p:cNvPr id="29" name="Oval 28"/>
          <p:cNvSpPr/>
          <p:nvPr/>
        </p:nvSpPr>
        <p:spPr>
          <a:xfrm>
            <a:off x="1346511" y="3705077"/>
            <a:ext cx="458839" cy="45883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effectLst>
                <a:outerShdw blurRad="38100" dist="38100" dir="2700000" algn="tl">
                  <a:srgbClr val="000000">
                    <a:alpha val="43137"/>
                  </a:srgbClr>
                </a:outerShdw>
              </a:effectLst>
            </a:endParaRPr>
          </a:p>
        </p:txBody>
      </p:sp>
      <p:sp>
        <p:nvSpPr>
          <p:cNvPr id="30" name="Freeform 6"/>
          <p:cNvSpPr>
            <a:spLocks/>
          </p:cNvSpPr>
          <p:nvPr/>
        </p:nvSpPr>
        <p:spPr bwMode="auto">
          <a:xfrm>
            <a:off x="1477151" y="3665503"/>
            <a:ext cx="518366" cy="418604"/>
          </a:xfrm>
          <a:custGeom>
            <a:avLst/>
            <a:gdLst>
              <a:gd name="T0" fmla="*/ 0 w 2120"/>
              <a:gd name="T1" fmla="*/ 1091 h 1712"/>
              <a:gd name="T2" fmla="*/ 334 w 2120"/>
              <a:gd name="T3" fmla="*/ 778 h 1712"/>
              <a:gd name="T4" fmla="*/ 663 w 2120"/>
              <a:gd name="T5" fmla="*/ 1086 h 1712"/>
              <a:gd name="T6" fmla="*/ 1789 w 2120"/>
              <a:gd name="T7" fmla="*/ 0 h 1712"/>
              <a:gd name="T8" fmla="*/ 2120 w 2120"/>
              <a:gd name="T9" fmla="*/ 313 h 1712"/>
              <a:gd name="T10" fmla="*/ 663 w 2120"/>
              <a:gd name="T11" fmla="*/ 1712 h 1712"/>
              <a:gd name="T12" fmla="*/ 0 w 2120"/>
              <a:gd name="T13" fmla="*/ 1091 h 1712"/>
            </a:gdLst>
            <a:ahLst/>
            <a:cxnLst>
              <a:cxn ang="0">
                <a:pos x="T0" y="T1"/>
              </a:cxn>
              <a:cxn ang="0">
                <a:pos x="T2" y="T3"/>
              </a:cxn>
              <a:cxn ang="0">
                <a:pos x="T4" y="T5"/>
              </a:cxn>
              <a:cxn ang="0">
                <a:pos x="T6" y="T7"/>
              </a:cxn>
              <a:cxn ang="0">
                <a:pos x="T8" y="T9"/>
              </a:cxn>
              <a:cxn ang="0">
                <a:pos x="T10" y="T11"/>
              </a:cxn>
              <a:cxn ang="0">
                <a:pos x="T12" y="T13"/>
              </a:cxn>
            </a:cxnLst>
            <a:rect l="0" t="0" r="r" b="b"/>
            <a:pathLst>
              <a:path w="2120" h="1712">
                <a:moveTo>
                  <a:pt x="0" y="1091"/>
                </a:moveTo>
                <a:lnTo>
                  <a:pt x="334" y="778"/>
                </a:lnTo>
                <a:lnTo>
                  <a:pt x="663" y="1086"/>
                </a:lnTo>
                <a:lnTo>
                  <a:pt x="1789" y="0"/>
                </a:lnTo>
                <a:lnTo>
                  <a:pt x="2120" y="313"/>
                </a:lnTo>
                <a:lnTo>
                  <a:pt x="663" y="1712"/>
                </a:lnTo>
                <a:lnTo>
                  <a:pt x="0" y="1091"/>
                </a:lnTo>
                <a:close/>
              </a:path>
            </a:pathLst>
          </a:custGeom>
          <a:solidFill>
            <a:schemeClr val="accent4"/>
          </a:solidFill>
          <a:ln>
            <a:noFill/>
          </a:ln>
        </p:spPr>
        <p:txBody>
          <a:bodyPr vert="horz" wrap="square" lIns="40640" tIns="20320" rIns="40640" bIns="20320" numCol="1" anchor="t" anchorCtr="0" compatLnSpc="1">
            <a:prstTxWarp prst="textNoShape">
              <a:avLst/>
            </a:prstTxWarp>
          </a:bodyPr>
          <a:lstStyle/>
          <a:p>
            <a:endParaRPr lang="en-US" sz="1067">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71676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1500"/>
                            </p:stCondLst>
                            <p:childTnLst>
                              <p:par>
                                <p:cTn id="19" presetID="1"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2500"/>
                            </p:stCondLst>
                            <p:childTnLst>
                              <p:par>
                                <p:cTn id="29" presetID="1"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par>
                          <p:cTn id="38" fill="hold">
                            <p:stCondLst>
                              <p:cond delay="3500"/>
                            </p:stCondLst>
                            <p:childTnLst>
                              <p:par>
                                <p:cTn id="39" presetID="1" presetClass="entr" presetSubtype="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0"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21" grpId="0" animBg="1"/>
      <p:bldP spid="12" grpId="0" animBg="1"/>
      <p:bldP spid="23" grpId="0" animBg="1"/>
      <p:bldP spid="24" grpId="0" animBg="1"/>
      <p:bldP spid="26" grpId="0" animBg="1"/>
      <p:bldP spid="27"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23" t="-337" r="1049" b="15934"/>
          <a:stretch/>
        </p:blipFill>
        <p:spPr>
          <a:xfrm>
            <a:off x="-76782" y="-20940"/>
            <a:ext cx="9297564" cy="5249074"/>
          </a:xfrm>
          <a:prstGeom prst="rect">
            <a:avLst/>
          </a:prstGeom>
        </p:spPr>
      </p:pic>
      <p:sp>
        <p:nvSpPr>
          <p:cNvPr id="2" name="Rectangle 1"/>
          <p:cNvSpPr/>
          <p:nvPr/>
        </p:nvSpPr>
        <p:spPr>
          <a:xfrm>
            <a:off x="381000" y="105833"/>
            <a:ext cx="8382000" cy="457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lstStyle/>
          <a:p>
            <a:pPr marL="76200">
              <a:lnSpc>
                <a:spcPct val="97000"/>
              </a:lnSpc>
            </a:pPr>
            <a:endParaRPr sz="2400" b="1" i="0" dirty="0">
              <a:solidFill>
                <a:srgbClr val="0033B4"/>
              </a:solidFill>
              <a:latin typeface="Arial"/>
            </a:endParaRPr>
          </a:p>
        </p:txBody>
      </p:sp>
      <p:sp>
        <p:nvSpPr>
          <p:cNvPr id="12" name="Slide Number Placeholder 11">
            <a:extLst>
              <a:ext uri="{FF2B5EF4-FFF2-40B4-BE49-F238E27FC236}">
                <a16:creationId xmlns:a16="http://schemas.microsoft.com/office/drawing/2014/main" xmlns="" id="{4820D1AA-883F-134E-B0CA-ACD044238B3D}"/>
              </a:ext>
            </a:extLst>
          </p:cNvPr>
          <p:cNvSpPr>
            <a:spLocks noGrp="1"/>
          </p:cNvSpPr>
          <p:nvPr>
            <p:ph type="sldNum" sz="quarter" idx="12"/>
          </p:nvPr>
        </p:nvSpPr>
        <p:spPr/>
        <p:txBody>
          <a:bodyPr/>
          <a:lstStyle/>
          <a:p>
            <a:fld id="{2EFEF571-C9B4-4D92-A7F7-315B894862A8}" type="slidenum">
              <a:rPr lang="en-US" smtClean="0"/>
              <a:pPr/>
              <a:t>21</a:t>
            </a:fld>
            <a:endParaRPr lang="en-US" dirty="0"/>
          </a:p>
        </p:txBody>
      </p:sp>
      <p:sp>
        <p:nvSpPr>
          <p:cNvPr id="9" name="Title 8">
            <a:extLst>
              <a:ext uri="{FF2B5EF4-FFF2-40B4-BE49-F238E27FC236}">
                <a16:creationId xmlns:a16="http://schemas.microsoft.com/office/drawing/2014/main" xmlns="" id="{0BD5F253-9BCF-4741-B957-6240EC1D3039}"/>
              </a:ext>
            </a:extLst>
          </p:cNvPr>
          <p:cNvSpPr>
            <a:spLocks noGrp="1"/>
          </p:cNvSpPr>
          <p:nvPr>
            <p:ph type="title" idx="4294967295"/>
          </p:nvPr>
        </p:nvSpPr>
        <p:spPr>
          <a:xfrm>
            <a:off x="727074" y="1806252"/>
            <a:ext cx="8416925" cy="620712"/>
          </a:xfrm>
        </p:spPr>
        <p:txBody>
          <a:bodyPr/>
          <a:lstStyle/>
          <a:p>
            <a:r>
              <a:rPr lang="en-US" sz="2800" dirty="0" smtClean="0">
                <a:solidFill>
                  <a:schemeClr val="bg1"/>
                </a:solidFill>
                <a:ea typeface="Times New Roman" panose="02020603050405020304" pitchFamily="18" charset="0"/>
              </a:rPr>
              <a:t>Restructured creating a holistic </a:t>
            </a:r>
            <a:endParaRPr lang="en-US" sz="2800" dirty="0">
              <a:solidFill>
                <a:schemeClr val="bg2"/>
              </a:solidFill>
            </a:endParaRPr>
          </a:p>
        </p:txBody>
      </p:sp>
      <p:sp>
        <p:nvSpPr>
          <p:cNvPr id="5" name="Rectangle 4"/>
          <p:cNvSpPr/>
          <p:nvPr/>
        </p:nvSpPr>
        <p:spPr>
          <a:xfrm>
            <a:off x="727074" y="2307694"/>
            <a:ext cx="6174383" cy="769441"/>
          </a:xfrm>
          <a:prstGeom prst="rect">
            <a:avLst/>
          </a:prstGeom>
          <a:solidFill>
            <a:schemeClr val="bg1"/>
          </a:solidFill>
        </p:spPr>
        <p:txBody>
          <a:bodyPr wrap="none">
            <a:spAutoFit/>
          </a:bodyPr>
          <a:lstStyle/>
          <a:p>
            <a:r>
              <a:rPr lang="en-US" sz="4400" b="1" dirty="0" smtClean="0"/>
              <a:t>TriZetto Business Unit</a:t>
            </a:r>
            <a:endParaRPr lang="en-US" sz="4400" b="1" dirty="0"/>
          </a:p>
        </p:txBody>
      </p:sp>
    </p:spTree>
    <p:extLst>
      <p:ext uri="{BB962C8B-B14F-4D97-AF65-F5344CB8AC3E}">
        <p14:creationId xmlns:p14="http://schemas.microsoft.com/office/powerpoint/2010/main" val="192567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6" name="Straight Connector 105"/>
          <p:cNvCxnSpPr/>
          <p:nvPr/>
        </p:nvCxnSpPr>
        <p:spPr>
          <a:xfrm flipV="1">
            <a:off x="3420434" y="938154"/>
            <a:ext cx="462146" cy="0"/>
          </a:xfrm>
          <a:prstGeom prst="line">
            <a:avLst/>
          </a:prstGeom>
          <a:ln w="9525">
            <a:solidFill>
              <a:schemeClr val="tx1"/>
            </a:solidFill>
          </a:ln>
        </p:spPr>
        <p:style>
          <a:lnRef idx="3">
            <a:schemeClr val="accent6"/>
          </a:lnRef>
          <a:fillRef idx="0">
            <a:schemeClr val="accent6"/>
          </a:fillRef>
          <a:effectRef idx="2">
            <a:schemeClr val="accent6"/>
          </a:effectRef>
          <a:fontRef idx="minor">
            <a:schemeClr val="tx1"/>
          </a:fontRef>
        </p:style>
      </p:cxnSp>
      <p:sp>
        <p:nvSpPr>
          <p:cNvPr id="32" name="Rectangle 31"/>
          <p:cNvSpPr/>
          <p:nvPr/>
        </p:nvSpPr>
        <p:spPr>
          <a:xfrm>
            <a:off x="4479361" y="1572059"/>
            <a:ext cx="1165860" cy="5103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788" b="1" dirty="0">
                <a:solidFill>
                  <a:srgbClr val="FFFFFF"/>
                </a:solidFill>
              </a:rPr>
              <a:t>Scott Johnson</a:t>
            </a:r>
          </a:p>
          <a:p>
            <a:pPr algn="ctr" defTabSz="457154">
              <a:defRPr/>
            </a:pPr>
            <a:r>
              <a:rPr lang="en-US" sz="788" b="1" dirty="0">
                <a:solidFill>
                  <a:srgbClr val="FFFFFF"/>
                </a:solidFill>
              </a:rPr>
              <a:t>CTO/</a:t>
            </a:r>
          </a:p>
          <a:p>
            <a:pPr algn="ctr" defTabSz="457154">
              <a:defRPr/>
            </a:pPr>
            <a:r>
              <a:rPr lang="en-US" sz="788" b="1" dirty="0">
                <a:solidFill>
                  <a:srgbClr val="FFFFFF"/>
                </a:solidFill>
              </a:rPr>
              <a:t>Architecture</a:t>
            </a:r>
          </a:p>
        </p:txBody>
      </p:sp>
      <p:sp>
        <p:nvSpPr>
          <p:cNvPr id="33" name="Rectangle 32"/>
          <p:cNvSpPr/>
          <p:nvPr/>
        </p:nvSpPr>
        <p:spPr>
          <a:xfrm>
            <a:off x="5745280" y="1572059"/>
            <a:ext cx="1165860" cy="5103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788" b="1" dirty="0">
                <a:solidFill>
                  <a:srgbClr val="FFFFFF"/>
                </a:solidFill>
              </a:rPr>
              <a:t>John Wilson</a:t>
            </a:r>
          </a:p>
          <a:p>
            <a:pPr algn="ctr" defTabSz="457154">
              <a:defRPr/>
            </a:pPr>
            <a:r>
              <a:rPr lang="en-US" sz="788" b="1" dirty="0">
                <a:solidFill>
                  <a:srgbClr val="FFFFFF"/>
                </a:solidFill>
              </a:rPr>
              <a:t>Consulting/</a:t>
            </a:r>
          </a:p>
          <a:p>
            <a:pPr algn="ctr" defTabSz="457154">
              <a:defRPr/>
            </a:pPr>
            <a:r>
              <a:rPr lang="en-US" sz="788" b="1" dirty="0">
                <a:solidFill>
                  <a:srgbClr val="FFFFFF"/>
                </a:solidFill>
              </a:rPr>
              <a:t>Delivery Mgmt.</a:t>
            </a:r>
          </a:p>
        </p:txBody>
      </p:sp>
      <p:sp>
        <p:nvSpPr>
          <p:cNvPr id="34" name="Rectangle 33"/>
          <p:cNvSpPr/>
          <p:nvPr/>
        </p:nvSpPr>
        <p:spPr>
          <a:xfrm>
            <a:off x="3213440" y="1572059"/>
            <a:ext cx="1165860" cy="5103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788" b="1" dirty="0">
                <a:solidFill>
                  <a:srgbClr val="FFFFFF"/>
                </a:solidFill>
              </a:rPr>
              <a:t>Diana Benli</a:t>
            </a:r>
          </a:p>
          <a:p>
            <a:pPr algn="ctr" defTabSz="457154">
              <a:defRPr/>
            </a:pPr>
            <a:r>
              <a:rPr lang="en-US" sz="788" b="1" dirty="0">
                <a:solidFill>
                  <a:srgbClr val="FFFFFF"/>
                </a:solidFill>
              </a:rPr>
              <a:t>Chief Product Officer (Product House)</a:t>
            </a:r>
          </a:p>
        </p:txBody>
      </p:sp>
      <p:sp>
        <p:nvSpPr>
          <p:cNvPr id="39" name="Rectangle 38"/>
          <p:cNvSpPr/>
          <p:nvPr/>
        </p:nvSpPr>
        <p:spPr>
          <a:xfrm>
            <a:off x="971235" y="2855112"/>
            <a:ext cx="822960" cy="4114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700" b="1" dirty="0">
                <a:solidFill>
                  <a:schemeClr val="tx1"/>
                </a:solidFill>
              </a:rPr>
              <a:t>Jose Cartagena</a:t>
            </a:r>
          </a:p>
          <a:p>
            <a:pPr algn="ctr" defTabSz="457154">
              <a:defRPr/>
            </a:pPr>
            <a:r>
              <a:rPr lang="en-US" sz="700" b="1" dirty="0">
                <a:solidFill>
                  <a:schemeClr val="tx1"/>
                </a:solidFill>
              </a:rPr>
              <a:t>PHS East</a:t>
            </a:r>
          </a:p>
        </p:txBody>
      </p:sp>
      <p:sp>
        <p:nvSpPr>
          <p:cNvPr id="40" name="Rectangle 39"/>
          <p:cNvSpPr/>
          <p:nvPr/>
        </p:nvSpPr>
        <p:spPr>
          <a:xfrm>
            <a:off x="972935" y="3306237"/>
            <a:ext cx="822960" cy="4114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700" b="1" dirty="0">
                <a:solidFill>
                  <a:schemeClr val="tx1"/>
                </a:solidFill>
              </a:rPr>
              <a:t>Jim Jacobson</a:t>
            </a:r>
          </a:p>
          <a:p>
            <a:pPr algn="ctr" defTabSz="457154">
              <a:defRPr/>
            </a:pPr>
            <a:r>
              <a:rPr lang="en-US" sz="700" b="1" dirty="0">
                <a:solidFill>
                  <a:schemeClr val="tx1"/>
                </a:solidFill>
              </a:rPr>
              <a:t>West</a:t>
            </a:r>
          </a:p>
        </p:txBody>
      </p:sp>
      <p:cxnSp>
        <p:nvCxnSpPr>
          <p:cNvPr id="64" name="Straight Connector 63"/>
          <p:cNvCxnSpPr/>
          <p:nvPr/>
        </p:nvCxnSpPr>
        <p:spPr>
          <a:xfrm>
            <a:off x="5063971" y="1194950"/>
            <a:ext cx="0" cy="201500"/>
          </a:xfrm>
          <a:prstGeom prst="line">
            <a:avLst/>
          </a:prstGeom>
          <a:ln w="9525">
            <a:solidFill>
              <a:schemeClr val="tx1"/>
            </a:solidFill>
          </a:ln>
        </p:spPr>
        <p:style>
          <a:lnRef idx="3">
            <a:schemeClr val="accent6"/>
          </a:lnRef>
          <a:fillRef idx="0">
            <a:schemeClr val="accent6"/>
          </a:fillRef>
          <a:effectRef idx="2">
            <a:schemeClr val="accent6"/>
          </a:effectRef>
          <a:fontRef idx="minor">
            <a:schemeClr val="tx1"/>
          </a:fontRef>
        </p:style>
      </p:cxnSp>
      <p:cxnSp>
        <p:nvCxnSpPr>
          <p:cNvPr id="69" name="Straight Connector 68"/>
          <p:cNvCxnSpPr>
            <a:endCxn id="34" idx="0"/>
          </p:cNvCxnSpPr>
          <p:nvPr/>
        </p:nvCxnSpPr>
        <p:spPr>
          <a:xfrm flipH="1">
            <a:off x="3796370" y="1399605"/>
            <a:ext cx="0" cy="172454"/>
          </a:xfrm>
          <a:prstGeom prst="line">
            <a:avLst/>
          </a:prstGeom>
          <a:ln w="9525">
            <a:solidFill>
              <a:schemeClr val="tx1"/>
            </a:solidFill>
          </a:ln>
        </p:spPr>
        <p:style>
          <a:lnRef idx="3">
            <a:schemeClr val="accent6"/>
          </a:lnRef>
          <a:fillRef idx="0">
            <a:schemeClr val="accent6"/>
          </a:fillRef>
          <a:effectRef idx="2">
            <a:schemeClr val="accent6"/>
          </a:effectRef>
          <a:fontRef idx="minor">
            <a:schemeClr val="tx1"/>
          </a:fontRef>
        </p:style>
      </p:cxnSp>
      <p:cxnSp>
        <p:nvCxnSpPr>
          <p:cNvPr id="78" name="Straight Connector 77"/>
          <p:cNvCxnSpPr>
            <a:endCxn id="35" idx="1"/>
          </p:cNvCxnSpPr>
          <p:nvPr/>
        </p:nvCxnSpPr>
        <p:spPr>
          <a:xfrm flipV="1">
            <a:off x="915737" y="2158602"/>
            <a:ext cx="76493"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80" name="Straight Connector 79"/>
          <p:cNvCxnSpPr>
            <a:endCxn id="39" idx="1"/>
          </p:cNvCxnSpPr>
          <p:nvPr/>
        </p:nvCxnSpPr>
        <p:spPr>
          <a:xfrm flipV="1">
            <a:off x="894744" y="3060852"/>
            <a:ext cx="76493"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82" name="Straight Connector 81"/>
          <p:cNvCxnSpPr>
            <a:endCxn id="40" idx="1"/>
          </p:cNvCxnSpPr>
          <p:nvPr/>
        </p:nvCxnSpPr>
        <p:spPr>
          <a:xfrm flipV="1">
            <a:off x="896444" y="3511977"/>
            <a:ext cx="76493" cy="0"/>
          </a:xfrm>
          <a:prstGeom prst="line">
            <a:avLst/>
          </a:prstGeom>
        </p:spPr>
        <p:style>
          <a:lnRef idx="3">
            <a:schemeClr val="accent6"/>
          </a:lnRef>
          <a:fillRef idx="0">
            <a:schemeClr val="accent6"/>
          </a:fillRef>
          <a:effectRef idx="2">
            <a:schemeClr val="accent6"/>
          </a:effectRef>
          <a:fontRef idx="minor">
            <a:schemeClr val="tx1"/>
          </a:fontRef>
        </p:style>
      </p:cxnSp>
      <p:sp>
        <p:nvSpPr>
          <p:cNvPr id="31" name="Rectangle 30"/>
          <p:cNvSpPr/>
          <p:nvPr/>
        </p:nvSpPr>
        <p:spPr>
          <a:xfrm>
            <a:off x="2269317" y="799503"/>
            <a:ext cx="1151117" cy="3143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788" b="1" dirty="0">
                <a:solidFill>
                  <a:schemeClr val="bg2"/>
                </a:solidFill>
              </a:rPr>
              <a:t>Mike Watkins</a:t>
            </a:r>
          </a:p>
          <a:p>
            <a:pPr algn="ctr" defTabSz="457154">
              <a:defRPr/>
            </a:pPr>
            <a:r>
              <a:rPr lang="en-US" sz="788" b="1" dirty="0">
                <a:solidFill>
                  <a:schemeClr val="bg2"/>
                </a:solidFill>
              </a:rPr>
              <a:t>Chief of Staff</a:t>
            </a:r>
          </a:p>
        </p:txBody>
      </p:sp>
      <p:sp>
        <p:nvSpPr>
          <p:cNvPr id="97" name="Rectangle 96"/>
          <p:cNvSpPr/>
          <p:nvPr/>
        </p:nvSpPr>
        <p:spPr>
          <a:xfrm>
            <a:off x="5882440" y="2197965"/>
            <a:ext cx="10287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a:solidFill>
                  <a:schemeClr val="bg2"/>
                </a:solidFill>
              </a:rPr>
              <a:t>HPC- Regional Delivery, PMO, COE’s</a:t>
            </a:r>
          </a:p>
        </p:txBody>
      </p:sp>
      <p:sp>
        <p:nvSpPr>
          <p:cNvPr id="103" name="Rectangle 102"/>
          <p:cNvSpPr/>
          <p:nvPr/>
        </p:nvSpPr>
        <p:spPr>
          <a:xfrm>
            <a:off x="3357469" y="2197965"/>
            <a:ext cx="10287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a:solidFill>
                  <a:schemeClr val="bg2"/>
                </a:solidFill>
              </a:rPr>
              <a:t>Product Family Groups</a:t>
            </a:r>
          </a:p>
          <a:p>
            <a:pPr algn="ctr" defTabSz="457154">
              <a:defRPr/>
            </a:pPr>
            <a:r>
              <a:rPr lang="en-US" sz="600" b="1" dirty="0">
                <a:solidFill>
                  <a:schemeClr val="bg2"/>
                </a:solidFill>
              </a:rPr>
              <a:t>(PM and Dev)</a:t>
            </a:r>
          </a:p>
        </p:txBody>
      </p:sp>
      <p:cxnSp>
        <p:nvCxnSpPr>
          <p:cNvPr id="60" name="Straight Connector 59"/>
          <p:cNvCxnSpPr>
            <a:endCxn id="67" idx="1"/>
          </p:cNvCxnSpPr>
          <p:nvPr/>
        </p:nvCxnSpPr>
        <p:spPr>
          <a:xfrm flipV="1">
            <a:off x="4518159" y="2369415"/>
            <a:ext cx="98363" cy="0"/>
          </a:xfrm>
          <a:prstGeom prst="line">
            <a:avLst/>
          </a:prstGeom>
          <a:ln w="9525"/>
        </p:spPr>
        <p:style>
          <a:lnRef idx="3">
            <a:schemeClr val="accent6"/>
          </a:lnRef>
          <a:fillRef idx="0">
            <a:schemeClr val="accent6"/>
          </a:fillRef>
          <a:effectRef idx="2">
            <a:schemeClr val="accent6"/>
          </a:effectRef>
          <a:fontRef idx="minor">
            <a:schemeClr val="tx1"/>
          </a:fontRef>
        </p:style>
      </p:cxnSp>
      <p:cxnSp>
        <p:nvCxnSpPr>
          <p:cNvPr id="61" name="Straight Connector 60"/>
          <p:cNvCxnSpPr>
            <a:endCxn id="68" idx="1"/>
          </p:cNvCxnSpPr>
          <p:nvPr/>
        </p:nvCxnSpPr>
        <p:spPr>
          <a:xfrm>
            <a:off x="4518159" y="2886367"/>
            <a:ext cx="98363" cy="885"/>
          </a:xfrm>
          <a:prstGeom prst="line">
            <a:avLst/>
          </a:prstGeom>
          <a:ln w="9525"/>
        </p:spPr>
        <p:style>
          <a:lnRef idx="3">
            <a:schemeClr val="accent6"/>
          </a:lnRef>
          <a:fillRef idx="0">
            <a:schemeClr val="accent6"/>
          </a:fillRef>
          <a:effectRef idx="2">
            <a:schemeClr val="accent6"/>
          </a:effectRef>
          <a:fontRef idx="minor">
            <a:schemeClr val="tx1"/>
          </a:fontRef>
        </p:style>
      </p:cxnSp>
      <p:cxnSp>
        <p:nvCxnSpPr>
          <p:cNvPr id="62" name="Straight Connector 61"/>
          <p:cNvCxnSpPr>
            <a:endCxn id="73" idx="1"/>
          </p:cNvCxnSpPr>
          <p:nvPr/>
        </p:nvCxnSpPr>
        <p:spPr>
          <a:xfrm flipV="1">
            <a:off x="4516461" y="3405088"/>
            <a:ext cx="100060" cy="0"/>
          </a:xfrm>
          <a:prstGeom prst="line">
            <a:avLst/>
          </a:prstGeom>
          <a:ln w="9525"/>
        </p:spPr>
        <p:style>
          <a:lnRef idx="3">
            <a:schemeClr val="accent6"/>
          </a:lnRef>
          <a:fillRef idx="0">
            <a:schemeClr val="accent6"/>
          </a:fillRef>
          <a:effectRef idx="2">
            <a:schemeClr val="accent6"/>
          </a:effectRef>
          <a:fontRef idx="minor">
            <a:schemeClr val="tx1"/>
          </a:fontRef>
        </p:style>
      </p:cxnSp>
      <p:cxnSp>
        <p:nvCxnSpPr>
          <p:cNvPr id="66" name="Straight Connector 65"/>
          <p:cNvCxnSpPr>
            <a:endCxn id="74" idx="1"/>
          </p:cNvCxnSpPr>
          <p:nvPr/>
        </p:nvCxnSpPr>
        <p:spPr>
          <a:xfrm rot="16200000" flipH="1">
            <a:off x="3646667" y="2953069"/>
            <a:ext cx="1840501" cy="99210"/>
          </a:xfrm>
          <a:prstGeom prst="bentConnector2">
            <a:avLst/>
          </a:prstGeom>
          <a:ln w="9525"/>
        </p:spPr>
        <p:style>
          <a:lnRef idx="3">
            <a:schemeClr val="accent6"/>
          </a:lnRef>
          <a:fillRef idx="0">
            <a:schemeClr val="accent6"/>
          </a:fillRef>
          <a:effectRef idx="2">
            <a:schemeClr val="accent6"/>
          </a:effectRef>
          <a:fontRef idx="minor">
            <a:schemeClr val="tx1"/>
          </a:fontRef>
        </p:style>
      </p:cxnSp>
      <p:sp>
        <p:nvSpPr>
          <p:cNvPr id="67" name="Rectangle 66"/>
          <p:cNvSpPr/>
          <p:nvPr/>
        </p:nvSpPr>
        <p:spPr>
          <a:xfrm>
            <a:off x="4616521" y="2197965"/>
            <a:ext cx="10287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a:solidFill>
                  <a:schemeClr val="bg2"/>
                </a:solidFill>
              </a:rPr>
              <a:t>Shared Technologies</a:t>
            </a:r>
          </a:p>
        </p:txBody>
      </p:sp>
      <p:sp>
        <p:nvSpPr>
          <p:cNvPr id="68" name="Rectangle 67"/>
          <p:cNvSpPr/>
          <p:nvPr/>
        </p:nvSpPr>
        <p:spPr>
          <a:xfrm>
            <a:off x="4616521" y="2715802"/>
            <a:ext cx="10287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a:solidFill>
                  <a:schemeClr val="bg2"/>
                </a:solidFill>
              </a:rPr>
              <a:t>Portfolio Integration</a:t>
            </a:r>
          </a:p>
        </p:txBody>
      </p:sp>
      <p:sp>
        <p:nvSpPr>
          <p:cNvPr id="73" name="Rectangle 72"/>
          <p:cNvSpPr/>
          <p:nvPr/>
        </p:nvSpPr>
        <p:spPr>
          <a:xfrm>
            <a:off x="4616521" y="3233638"/>
            <a:ext cx="10287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a:solidFill>
                  <a:schemeClr val="bg2"/>
                </a:solidFill>
              </a:rPr>
              <a:t>R&amp;D</a:t>
            </a:r>
          </a:p>
        </p:txBody>
      </p:sp>
      <p:sp>
        <p:nvSpPr>
          <p:cNvPr id="74" name="Rectangle 73"/>
          <p:cNvSpPr/>
          <p:nvPr/>
        </p:nvSpPr>
        <p:spPr>
          <a:xfrm>
            <a:off x="4616521" y="3751475"/>
            <a:ext cx="10287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a:solidFill>
                  <a:schemeClr val="bg2"/>
                </a:solidFill>
              </a:rPr>
              <a:t>Third-Party Compatibility</a:t>
            </a:r>
          </a:p>
        </p:txBody>
      </p:sp>
      <p:sp>
        <p:nvSpPr>
          <p:cNvPr id="22" name="Rectangle 21"/>
          <p:cNvSpPr/>
          <p:nvPr/>
        </p:nvSpPr>
        <p:spPr>
          <a:xfrm rot="16200000" flipH="1">
            <a:off x="-323333" y="3001942"/>
            <a:ext cx="2270158" cy="1804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45720" rIns="45720" rtlCol="0" anchor="ctr"/>
          <a:lstStyle/>
          <a:p>
            <a:pPr algn="ctr" defTabSz="457154">
              <a:defRPr/>
            </a:pPr>
            <a:r>
              <a:rPr lang="en-US" sz="700" b="1" dirty="0">
                <a:solidFill>
                  <a:schemeClr val="tx1"/>
                </a:solidFill>
              </a:rPr>
              <a:t>MARKETS</a:t>
            </a:r>
          </a:p>
        </p:txBody>
      </p:sp>
      <p:sp>
        <p:nvSpPr>
          <p:cNvPr id="51" name="Rectangle 50"/>
          <p:cNvSpPr/>
          <p:nvPr/>
        </p:nvSpPr>
        <p:spPr>
          <a:xfrm>
            <a:off x="3357469" y="2715386"/>
            <a:ext cx="10287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a:solidFill>
                  <a:schemeClr val="bg2"/>
                </a:solidFill>
              </a:rPr>
              <a:t>Product Portfolio Strategy and Policies</a:t>
            </a:r>
          </a:p>
        </p:txBody>
      </p:sp>
      <p:sp>
        <p:nvSpPr>
          <p:cNvPr id="55" name="Rectangle 54"/>
          <p:cNvSpPr/>
          <p:nvPr/>
        </p:nvSpPr>
        <p:spPr>
          <a:xfrm>
            <a:off x="3357469" y="3232807"/>
            <a:ext cx="10287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a:solidFill>
                  <a:schemeClr val="bg2"/>
                </a:solidFill>
              </a:rPr>
              <a:t>Client Experience and Product Support</a:t>
            </a:r>
          </a:p>
        </p:txBody>
      </p:sp>
      <p:sp>
        <p:nvSpPr>
          <p:cNvPr id="75" name="Rectangle 74"/>
          <p:cNvSpPr/>
          <p:nvPr/>
        </p:nvSpPr>
        <p:spPr>
          <a:xfrm>
            <a:off x="3357469" y="3751475"/>
            <a:ext cx="10287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a:solidFill>
                  <a:schemeClr val="bg2"/>
                </a:solidFill>
              </a:rPr>
              <a:t>Portfolio Excellence Assurance</a:t>
            </a:r>
          </a:p>
        </p:txBody>
      </p:sp>
      <p:sp>
        <p:nvSpPr>
          <p:cNvPr id="77" name="Rectangle 76"/>
          <p:cNvSpPr/>
          <p:nvPr/>
        </p:nvSpPr>
        <p:spPr>
          <a:xfrm>
            <a:off x="3357469" y="4267651"/>
            <a:ext cx="10287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a:solidFill>
                  <a:schemeClr val="bg2"/>
                </a:solidFill>
              </a:rPr>
              <a:t>Product Regulatory and Compliance</a:t>
            </a:r>
          </a:p>
        </p:txBody>
      </p:sp>
      <p:cxnSp>
        <p:nvCxnSpPr>
          <p:cNvPr id="93" name="Straight Connector 92"/>
          <p:cNvCxnSpPr>
            <a:endCxn id="88" idx="0"/>
          </p:cNvCxnSpPr>
          <p:nvPr/>
        </p:nvCxnSpPr>
        <p:spPr>
          <a:xfrm>
            <a:off x="2530450" y="1399605"/>
            <a:ext cx="0" cy="172454"/>
          </a:xfrm>
          <a:prstGeom prst="line">
            <a:avLst/>
          </a:prstGeom>
          <a:ln w="9525">
            <a:solidFill>
              <a:schemeClr val="tx1"/>
            </a:solidFill>
          </a:ln>
        </p:spPr>
        <p:style>
          <a:lnRef idx="3">
            <a:schemeClr val="accent6"/>
          </a:lnRef>
          <a:fillRef idx="0">
            <a:schemeClr val="accent6"/>
          </a:fillRef>
          <a:effectRef idx="2">
            <a:schemeClr val="accent6"/>
          </a:effectRef>
          <a:fontRef idx="minor">
            <a:schemeClr val="tx1"/>
          </a:fontRef>
        </p:style>
      </p:cxnSp>
      <p:sp>
        <p:nvSpPr>
          <p:cNvPr id="88" name="Rectangle 87"/>
          <p:cNvSpPr/>
          <p:nvPr/>
        </p:nvSpPr>
        <p:spPr>
          <a:xfrm>
            <a:off x="1947520" y="1572059"/>
            <a:ext cx="1165860" cy="5103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788" b="1" dirty="0">
                <a:solidFill>
                  <a:srgbClr val="FFFFFF"/>
                </a:solidFill>
              </a:rPr>
              <a:t>Jon Price</a:t>
            </a:r>
          </a:p>
          <a:p>
            <a:pPr algn="ctr" defTabSz="457154">
              <a:defRPr/>
            </a:pPr>
            <a:r>
              <a:rPr lang="en-US" sz="788" b="1" dirty="0">
                <a:solidFill>
                  <a:srgbClr val="FFFFFF"/>
                </a:solidFill>
              </a:rPr>
              <a:t>Solution Architecture</a:t>
            </a:r>
          </a:p>
        </p:txBody>
      </p:sp>
      <p:sp>
        <p:nvSpPr>
          <p:cNvPr id="35" name="Rectangle 34"/>
          <p:cNvSpPr/>
          <p:nvPr/>
        </p:nvSpPr>
        <p:spPr>
          <a:xfrm>
            <a:off x="992228" y="1952862"/>
            <a:ext cx="822960" cy="4114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700" b="1" dirty="0">
                <a:solidFill>
                  <a:schemeClr val="tx1"/>
                </a:solidFill>
              </a:rPr>
              <a:t>John Jastrzab</a:t>
            </a:r>
          </a:p>
          <a:p>
            <a:pPr algn="ctr" defTabSz="457154">
              <a:defRPr/>
            </a:pPr>
            <a:r>
              <a:rPr lang="en-US" sz="700" b="1" dirty="0">
                <a:solidFill>
                  <a:schemeClr val="tx1"/>
                </a:solidFill>
              </a:rPr>
              <a:t>East, Government</a:t>
            </a:r>
          </a:p>
        </p:txBody>
      </p:sp>
      <p:sp>
        <p:nvSpPr>
          <p:cNvPr id="133" name="Rectangle 132"/>
          <p:cNvSpPr/>
          <p:nvPr/>
        </p:nvSpPr>
        <p:spPr>
          <a:xfrm>
            <a:off x="2084680" y="2197965"/>
            <a:ext cx="10287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smtClean="0">
                <a:solidFill>
                  <a:schemeClr val="bg2"/>
                </a:solidFill>
              </a:rPr>
              <a:t>Business Architect</a:t>
            </a:r>
            <a:endParaRPr lang="en-US" sz="600" b="1" dirty="0">
              <a:solidFill>
                <a:schemeClr val="bg2"/>
              </a:solidFill>
            </a:endParaRPr>
          </a:p>
        </p:txBody>
      </p:sp>
      <p:sp>
        <p:nvSpPr>
          <p:cNvPr id="134" name="Rectangle 133"/>
          <p:cNvSpPr/>
          <p:nvPr/>
        </p:nvSpPr>
        <p:spPr>
          <a:xfrm>
            <a:off x="2084680" y="2715386"/>
            <a:ext cx="10287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a:solidFill>
                  <a:schemeClr val="bg2"/>
                </a:solidFill>
              </a:rPr>
              <a:t>Sales </a:t>
            </a:r>
            <a:r>
              <a:rPr lang="en-US" sz="600" b="1" dirty="0" smtClean="0">
                <a:solidFill>
                  <a:schemeClr val="bg2"/>
                </a:solidFill>
              </a:rPr>
              <a:t>Overlay</a:t>
            </a:r>
            <a:endParaRPr lang="en-US" sz="600" b="1" dirty="0">
              <a:solidFill>
                <a:schemeClr val="bg2"/>
              </a:solidFill>
            </a:endParaRPr>
          </a:p>
        </p:txBody>
      </p:sp>
      <p:sp>
        <p:nvSpPr>
          <p:cNvPr id="135" name="Rectangle 134"/>
          <p:cNvSpPr/>
          <p:nvPr/>
        </p:nvSpPr>
        <p:spPr>
          <a:xfrm>
            <a:off x="2084680" y="3232807"/>
            <a:ext cx="10287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a:solidFill>
                  <a:schemeClr val="bg2"/>
                </a:solidFill>
              </a:rPr>
              <a:t>RFP </a:t>
            </a:r>
          </a:p>
        </p:txBody>
      </p:sp>
      <p:sp>
        <p:nvSpPr>
          <p:cNvPr id="136" name="Rectangle 135"/>
          <p:cNvSpPr/>
          <p:nvPr/>
        </p:nvSpPr>
        <p:spPr>
          <a:xfrm>
            <a:off x="2084680" y="3750229"/>
            <a:ext cx="10287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smtClean="0">
                <a:solidFill>
                  <a:schemeClr val="bg2"/>
                </a:solidFill>
              </a:rPr>
              <a:t>Product Demo</a:t>
            </a:r>
            <a:endParaRPr lang="en-US" sz="600" b="1" dirty="0">
              <a:solidFill>
                <a:schemeClr val="bg2"/>
              </a:solidFill>
            </a:endParaRPr>
          </a:p>
        </p:txBody>
      </p:sp>
      <p:sp>
        <p:nvSpPr>
          <p:cNvPr id="43" name="Rectangle 42"/>
          <p:cNvSpPr/>
          <p:nvPr/>
        </p:nvSpPr>
        <p:spPr>
          <a:xfrm>
            <a:off x="2084680" y="4267651"/>
            <a:ext cx="10287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smtClean="0">
                <a:solidFill>
                  <a:schemeClr val="bg2"/>
                </a:solidFill>
              </a:rPr>
              <a:t>Contracting</a:t>
            </a:r>
            <a:endParaRPr lang="en-US" sz="600" b="1" dirty="0">
              <a:solidFill>
                <a:schemeClr val="bg2"/>
              </a:solidFill>
            </a:endParaRPr>
          </a:p>
        </p:txBody>
      </p:sp>
      <p:sp>
        <p:nvSpPr>
          <p:cNvPr id="138" name="Rectangle 137"/>
          <p:cNvSpPr/>
          <p:nvPr/>
        </p:nvSpPr>
        <p:spPr>
          <a:xfrm>
            <a:off x="5882440" y="2715802"/>
            <a:ext cx="10287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a:solidFill>
                  <a:schemeClr val="bg2"/>
                </a:solidFill>
              </a:rPr>
              <a:t>Vendor Mgmt- Certified Partner Program</a:t>
            </a:r>
          </a:p>
        </p:txBody>
      </p:sp>
      <p:sp>
        <p:nvSpPr>
          <p:cNvPr id="83" name="Rectangle 82"/>
          <p:cNvSpPr/>
          <p:nvPr/>
        </p:nvSpPr>
        <p:spPr>
          <a:xfrm>
            <a:off x="5882440" y="3751475"/>
            <a:ext cx="10287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a:solidFill>
                  <a:schemeClr val="bg2"/>
                </a:solidFill>
              </a:rPr>
              <a:t>BPS/CIS Delivery</a:t>
            </a:r>
          </a:p>
          <a:p>
            <a:pPr algn="ctr" defTabSz="457154">
              <a:defRPr/>
            </a:pPr>
            <a:r>
              <a:rPr lang="en-US" sz="600" b="1" dirty="0">
                <a:solidFill>
                  <a:schemeClr val="bg2"/>
                </a:solidFill>
              </a:rPr>
              <a:t>(Dedicated HZ Leader)</a:t>
            </a:r>
          </a:p>
        </p:txBody>
      </p:sp>
      <p:sp>
        <p:nvSpPr>
          <p:cNvPr id="86" name="Rectangle 85"/>
          <p:cNvSpPr/>
          <p:nvPr/>
        </p:nvSpPr>
        <p:spPr>
          <a:xfrm>
            <a:off x="5882440" y="3233638"/>
            <a:ext cx="10287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a:solidFill>
                  <a:schemeClr val="bg2"/>
                </a:solidFill>
              </a:rPr>
              <a:t>Learning Services</a:t>
            </a:r>
          </a:p>
        </p:txBody>
      </p:sp>
      <p:cxnSp>
        <p:nvCxnSpPr>
          <p:cNvPr id="101" name="Straight Connector 100"/>
          <p:cNvCxnSpPr/>
          <p:nvPr/>
        </p:nvCxnSpPr>
        <p:spPr>
          <a:xfrm flipV="1">
            <a:off x="5783229" y="2376331"/>
            <a:ext cx="98363" cy="0"/>
          </a:xfrm>
          <a:prstGeom prst="line">
            <a:avLst/>
          </a:prstGeom>
          <a:ln w="9525"/>
        </p:spPr>
        <p:style>
          <a:lnRef idx="3">
            <a:schemeClr val="accent6"/>
          </a:lnRef>
          <a:fillRef idx="0">
            <a:schemeClr val="accent6"/>
          </a:fillRef>
          <a:effectRef idx="2">
            <a:schemeClr val="accent6"/>
          </a:effectRef>
          <a:fontRef idx="minor">
            <a:schemeClr val="tx1"/>
          </a:fontRef>
        </p:style>
      </p:cxnSp>
      <p:cxnSp>
        <p:nvCxnSpPr>
          <p:cNvPr id="102" name="Straight Connector 101"/>
          <p:cNvCxnSpPr/>
          <p:nvPr/>
        </p:nvCxnSpPr>
        <p:spPr>
          <a:xfrm flipV="1">
            <a:off x="5783229" y="2886367"/>
            <a:ext cx="98363" cy="0"/>
          </a:xfrm>
          <a:prstGeom prst="line">
            <a:avLst/>
          </a:prstGeom>
          <a:ln w="9525"/>
        </p:spPr>
        <p:style>
          <a:lnRef idx="3">
            <a:schemeClr val="accent6"/>
          </a:lnRef>
          <a:fillRef idx="0">
            <a:schemeClr val="accent6"/>
          </a:fillRef>
          <a:effectRef idx="2">
            <a:schemeClr val="accent6"/>
          </a:effectRef>
          <a:fontRef idx="minor">
            <a:schemeClr val="tx1"/>
          </a:fontRef>
        </p:style>
      </p:cxnSp>
      <p:cxnSp>
        <p:nvCxnSpPr>
          <p:cNvPr id="104" name="Straight Connector 103"/>
          <p:cNvCxnSpPr/>
          <p:nvPr/>
        </p:nvCxnSpPr>
        <p:spPr>
          <a:xfrm flipV="1">
            <a:off x="5783229" y="3396407"/>
            <a:ext cx="98363" cy="0"/>
          </a:xfrm>
          <a:prstGeom prst="line">
            <a:avLst/>
          </a:prstGeom>
          <a:ln w="9525"/>
        </p:spPr>
        <p:style>
          <a:lnRef idx="3">
            <a:schemeClr val="accent6"/>
          </a:lnRef>
          <a:fillRef idx="0">
            <a:schemeClr val="accent6"/>
          </a:fillRef>
          <a:effectRef idx="2">
            <a:schemeClr val="accent6"/>
          </a:effectRef>
          <a:fontRef idx="minor">
            <a:schemeClr val="tx1"/>
          </a:fontRef>
        </p:style>
      </p:cxnSp>
      <p:cxnSp>
        <p:nvCxnSpPr>
          <p:cNvPr id="108" name="Straight Connector 65"/>
          <p:cNvCxnSpPr>
            <a:endCxn id="83" idx="1"/>
          </p:cNvCxnSpPr>
          <p:nvPr/>
        </p:nvCxnSpPr>
        <p:spPr>
          <a:xfrm rot="16200000" flipH="1">
            <a:off x="4912159" y="2952646"/>
            <a:ext cx="1840500" cy="100061"/>
          </a:xfrm>
          <a:prstGeom prst="bentConnector2">
            <a:avLst/>
          </a:prstGeom>
          <a:ln w="9525"/>
        </p:spPr>
        <p:style>
          <a:lnRef idx="3">
            <a:schemeClr val="accent6"/>
          </a:lnRef>
          <a:fillRef idx="0">
            <a:schemeClr val="accent6"/>
          </a:fillRef>
          <a:effectRef idx="2">
            <a:schemeClr val="accent6"/>
          </a:effectRef>
          <a:fontRef idx="minor">
            <a:schemeClr val="tx1"/>
          </a:fontRef>
        </p:style>
      </p:cxnSp>
      <p:cxnSp>
        <p:nvCxnSpPr>
          <p:cNvPr id="110" name="Straight Connector 109"/>
          <p:cNvCxnSpPr>
            <a:endCxn id="103" idx="1"/>
          </p:cNvCxnSpPr>
          <p:nvPr/>
        </p:nvCxnSpPr>
        <p:spPr>
          <a:xfrm>
            <a:off x="3254094" y="2369415"/>
            <a:ext cx="103376" cy="0"/>
          </a:xfrm>
          <a:prstGeom prst="line">
            <a:avLst/>
          </a:prstGeom>
          <a:ln w="9525"/>
        </p:spPr>
        <p:style>
          <a:lnRef idx="3">
            <a:schemeClr val="accent6"/>
          </a:lnRef>
          <a:fillRef idx="0">
            <a:schemeClr val="accent6"/>
          </a:fillRef>
          <a:effectRef idx="2">
            <a:schemeClr val="accent6"/>
          </a:effectRef>
          <a:fontRef idx="minor">
            <a:schemeClr val="tx1"/>
          </a:fontRef>
        </p:style>
      </p:cxnSp>
      <p:cxnSp>
        <p:nvCxnSpPr>
          <p:cNvPr id="111" name="Straight Connector 110"/>
          <p:cNvCxnSpPr>
            <a:endCxn id="51" idx="1"/>
          </p:cNvCxnSpPr>
          <p:nvPr/>
        </p:nvCxnSpPr>
        <p:spPr>
          <a:xfrm>
            <a:off x="3254094" y="2886366"/>
            <a:ext cx="103376" cy="470"/>
          </a:xfrm>
          <a:prstGeom prst="line">
            <a:avLst/>
          </a:prstGeom>
          <a:ln w="9525"/>
        </p:spPr>
        <p:style>
          <a:lnRef idx="3">
            <a:schemeClr val="accent6"/>
          </a:lnRef>
          <a:fillRef idx="0">
            <a:schemeClr val="accent6"/>
          </a:fillRef>
          <a:effectRef idx="2">
            <a:schemeClr val="accent6"/>
          </a:effectRef>
          <a:fontRef idx="minor">
            <a:schemeClr val="tx1"/>
          </a:fontRef>
        </p:style>
      </p:cxnSp>
      <p:cxnSp>
        <p:nvCxnSpPr>
          <p:cNvPr id="112" name="Straight Connector 111"/>
          <p:cNvCxnSpPr>
            <a:endCxn id="55" idx="1"/>
          </p:cNvCxnSpPr>
          <p:nvPr/>
        </p:nvCxnSpPr>
        <p:spPr>
          <a:xfrm flipV="1">
            <a:off x="3252398" y="3404257"/>
            <a:ext cx="105073" cy="831"/>
          </a:xfrm>
          <a:prstGeom prst="line">
            <a:avLst/>
          </a:prstGeom>
          <a:ln w="9525"/>
        </p:spPr>
        <p:style>
          <a:lnRef idx="3">
            <a:schemeClr val="accent6"/>
          </a:lnRef>
          <a:fillRef idx="0">
            <a:schemeClr val="accent6"/>
          </a:fillRef>
          <a:effectRef idx="2">
            <a:schemeClr val="accent6"/>
          </a:effectRef>
          <a:fontRef idx="minor">
            <a:schemeClr val="tx1"/>
          </a:fontRef>
        </p:style>
      </p:cxnSp>
      <p:cxnSp>
        <p:nvCxnSpPr>
          <p:cNvPr id="113" name="Straight Connector 65"/>
          <p:cNvCxnSpPr>
            <a:endCxn id="77" idx="1"/>
          </p:cNvCxnSpPr>
          <p:nvPr/>
        </p:nvCxnSpPr>
        <p:spPr>
          <a:xfrm rot="16200000" flipH="1">
            <a:off x="2127019" y="3208651"/>
            <a:ext cx="2356677" cy="104223"/>
          </a:xfrm>
          <a:prstGeom prst="bentConnector2">
            <a:avLst/>
          </a:prstGeom>
          <a:ln w="9525"/>
        </p:spPr>
        <p:style>
          <a:lnRef idx="3">
            <a:schemeClr val="accent6"/>
          </a:lnRef>
          <a:fillRef idx="0">
            <a:schemeClr val="accent6"/>
          </a:fillRef>
          <a:effectRef idx="2">
            <a:schemeClr val="accent6"/>
          </a:effectRef>
          <a:fontRef idx="minor">
            <a:schemeClr val="tx1"/>
          </a:fontRef>
        </p:style>
      </p:cxnSp>
      <p:cxnSp>
        <p:nvCxnSpPr>
          <p:cNvPr id="114" name="Straight Connector 113"/>
          <p:cNvCxnSpPr>
            <a:endCxn id="75" idx="1"/>
          </p:cNvCxnSpPr>
          <p:nvPr/>
        </p:nvCxnSpPr>
        <p:spPr>
          <a:xfrm flipV="1">
            <a:off x="3252398" y="3922925"/>
            <a:ext cx="105073" cy="0"/>
          </a:xfrm>
          <a:prstGeom prst="line">
            <a:avLst/>
          </a:prstGeom>
          <a:ln w="9525"/>
        </p:spPr>
        <p:style>
          <a:lnRef idx="3">
            <a:schemeClr val="accent6"/>
          </a:lnRef>
          <a:fillRef idx="0">
            <a:schemeClr val="accent6"/>
          </a:fillRef>
          <a:effectRef idx="2">
            <a:schemeClr val="accent6"/>
          </a:effectRef>
          <a:fontRef idx="minor">
            <a:schemeClr val="tx1"/>
          </a:fontRef>
        </p:style>
      </p:cxnSp>
      <p:cxnSp>
        <p:nvCxnSpPr>
          <p:cNvPr id="115" name="Straight Connector 114"/>
          <p:cNvCxnSpPr>
            <a:endCxn id="133" idx="1"/>
          </p:cNvCxnSpPr>
          <p:nvPr/>
        </p:nvCxnSpPr>
        <p:spPr>
          <a:xfrm flipV="1">
            <a:off x="1979582" y="2369416"/>
            <a:ext cx="105100" cy="1"/>
          </a:xfrm>
          <a:prstGeom prst="line">
            <a:avLst/>
          </a:prstGeom>
          <a:ln w="9525"/>
        </p:spPr>
        <p:style>
          <a:lnRef idx="3">
            <a:schemeClr val="accent6"/>
          </a:lnRef>
          <a:fillRef idx="0">
            <a:schemeClr val="accent6"/>
          </a:fillRef>
          <a:effectRef idx="2">
            <a:schemeClr val="accent6"/>
          </a:effectRef>
          <a:fontRef idx="minor">
            <a:schemeClr val="tx1"/>
          </a:fontRef>
        </p:style>
      </p:cxnSp>
      <p:cxnSp>
        <p:nvCxnSpPr>
          <p:cNvPr id="116" name="Straight Connector 115"/>
          <p:cNvCxnSpPr>
            <a:endCxn id="134" idx="1"/>
          </p:cNvCxnSpPr>
          <p:nvPr/>
        </p:nvCxnSpPr>
        <p:spPr>
          <a:xfrm>
            <a:off x="1979582" y="2886369"/>
            <a:ext cx="105100" cy="469"/>
          </a:xfrm>
          <a:prstGeom prst="line">
            <a:avLst/>
          </a:prstGeom>
          <a:ln w="9525"/>
        </p:spPr>
        <p:style>
          <a:lnRef idx="3">
            <a:schemeClr val="accent6"/>
          </a:lnRef>
          <a:fillRef idx="0">
            <a:schemeClr val="accent6"/>
          </a:fillRef>
          <a:effectRef idx="2">
            <a:schemeClr val="accent6"/>
          </a:effectRef>
          <a:fontRef idx="minor">
            <a:schemeClr val="tx1"/>
          </a:fontRef>
        </p:style>
      </p:cxnSp>
      <p:cxnSp>
        <p:nvCxnSpPr>
          <p:cNvPr id="117" name="Straight Connector 116"/>
          <p:cNvCxnSpPr>
            <a:endCxn id="135" idx="1"/>
          </p:cNvCxnSpPr>
          <p:nvPr/>
        </p:nvCxnSpPr>
        <p:spPr>
          <a:xfrm flipV="1">
            <a:off x="1977884" y="3404258"/>
            <a:ext cx="106797" cy="832"/>
          </a:xfrm>
          <a:prstGeom prst="line">
            <a:avLst/>
          </a:prstGeom>
          <a:ln w="9525"/>
        </p:spPr>
        <p:style>
          <a:lnRef idx="3">
            <a:schemeClr val="accent6"/>
          </a:lnRef>
          <a:fillRef idx="0">
            <a:schemeClr val="accent6"/>
          </a:fillRef>
          <a:effectRef idx="2">
            <a:schemeClr val="accent6"/>
          </a:effectRef>
          <a:fontRef idx="minor">
            <a:schemeClr val="tx1"/>
          </a:fontRef>
        </p:style>
      </p:cxnSp>
      <p:cxnSp>
        <p:nvCxnSpPr>
          <p:cNvPr id="118" name="Straight Connector 65"/>
          <p:cNvCxnSpPr>
            <a:endCxn id="43" idx="1"/>
          </p:cNvCxnSpPr>
          <p:nvPr/>
        </p:nvCxnSpPr>
        <p:spPr>
          <a:xfrm rot="16200000" flipH="1">
            <a:off x="853370" y="3207790"/>
            <a:ext cx="2356676" cy="105947"/>
          </a:xfrm>
          <a:prstGeom prst="bentConnector2">
            <a:avLst/>
          </a:prstGeom>
          <a:ln w="9525"/>
        </p:spPr>
        <p:style>
          <a:lnRef idx="3">
            <a:schemeClr val="accent6"/>
          </a:lnRef>
          <a:fillRef idx="0">
            <a:schemeClr val="accent6"/>
          </a:fillRef>
          <a:effectRef idx="2">
            <a:schemeClr val="accent6"/>
          </a:effectRef>
          <a:fontRef idx="minor">
            <a:schemeClr val="tx1"/>
          </a:fontRef>
        </p:style>
      </p:cxnSp>
      <p:cxnSp>
        <p:nvCxnSpPr>
          <p:cNvPr id="119" name="Straight Connector 118"/>
          <p:cNvCxnSpPr>
            <a:endCxn id="136" idx="1"/>
          </p:cNvCxnSpPr>
          <p:nvPr/>
        </p:nvCxnSpPr>
        <p:spPr>
          <a:xfrm flipV="1">
            <a:off x="1977884" y="3921680"/>
            <a:ext cx="106797" cy="1247"/>
          </a:xfrm>
          <a:prstGeom prst="line">
            <a:avLst/>
          </a:prstGeom>
          <a:ln w="9525"/>
        </p:spPr>
        <p:style>
          <a:lnRef idx="3">
            <a:schemeClr val="accent6"/>
          </a:lnRef>
          <a:fillRef idx="0">
            <a:schemeClr val="accent6"/>
          </a:fillRef>
          <a:effectRef idx="2">
            <a:schemeClr val="accent6"/>
          </a:effectRef>
          <a:fontRef idx="minor">
            <a:schemeClr val="tx1"/>
          </a:fontRef>
        </p:style>
      </p:cxnSp>
      <p:cxnSp>
        <p:nvCxnSpPr>
          <p:cNvPr id="139" name="Straight Connector 65"/>
          <p:cNvCxnSpPr>
            <a:endCxn id="22" idx="1"/>
          </p:cNvCxnSpPr>
          <p:nvPr/>
        </p:nvCxnSpPr>
        <p:spPr>
          <a:xfrm rot="10800000" flipV="1">
            <a:off x="811746" y="1396448"/>
            <a:ext cx="6734927" cy="560654"/>
          </a:xfrm>
          <a:prstGeom prst="bentConnector2">
            <a:avLst/>
          </a:prstGeom>
          <a:ln w="9525">
            <a:solidFill>
              <a:schemeClr val="tx1"/>
            </a:solidFill>
          </a:ln>
        </p:spPr>
        <p:style>
          <a:lnRef idx="3">
            <a:schemeClr val="accent6"/>
          </a:lnRef>
          <a:fillRef idx="0">
            <a:schemeClr val="accent6"/>
          </a:fillRef>
          <a:effectRef idx="2">
            <a:schemeClr val="accent6"/>
          </a:effectRef>
          <a:fontRef idx="minor">
            <a:schemeClr val="tx1"/>
          </a:fontRef>
        </p:style>
      </p:cxnSp>
      <p:cxnSp>
        <p:nvCxnSpPr>
          <p:cNvPr id="140" name="Straight Connector 139"/>
          <p:cNvCxnSpPr>
            <a:endCxn id="32" idx="0"/>
          </p:cNvCxnSpPr>
          <p:nvPr/>
        </p:nvCxnSpPr>
        <p:spPr>
          <a:xfrm>
            <a:off x="5062291" y="1396449"/>
            <a:ext cx="0" cy="175610"/>
          </a:xfrm>
          <a:prstGeom prst="line">
            <a:avLst/>
          </a:prstGeom>
          <a:ln w="9525">
            <a:solidFill>
              <a:schemeClr val="tx1"/>
            </a:solidFill>
          </a:ln>
        </p:spPr>
        <p:style>
          <a:lnRef idx="3">
            <a:schemeClr val="accent6"/>
          </a:lnRef>
          <a:fillRef idx="0">
            <a:schemeClr val="accent6"/>
          </a:fillRef>
          <a:effectRef idx="2">
            <a:schemeClr val="accent6"/>
          </a:effectRef>
          <a:fontRef idx="minor">
            <a:schemeClr val="tx1"/>
          </a:fontRef>
        </p:style>
      </p:cxnSp>
      <p:cxnSp>
        <p:nvCxnSpPr>
          <p:cNvPr id="143" name="Straight Connector 142"/>
          <p:cNvCxnSpPr>
            <a:endCxn id="33" idx="0"/>
          </p:cNvCxnSpPr>
          <p:nvPr/>
        </p:nvCxnSpPr>
        <p:spPr>
          <a:xfrm flipH="1">
            <a:off x="6328210" y="1396449"/>
            <a:ext cx="0" cy="175610"/>
          </a:xfrm>
          <a:prstGeom prst="line">
            <a:avLst/>
          </a:prstGeom>
          <a:ln w="9525">
            <a:solidFill>
              <a:schemeClr val="tx1"/>
            </a:solidFill>
          </a:ln>
        </p:spPr>
        <p:style>
          <a:lnRef idx="3">
            <a:schemeClr val="accent6"/>
          </a:lnRef>
          <a:fillRef idx="0">
            <a:schemeClr val="accent6"/>
          </a:fillRef>
          <a:effectRef idx="2">
            <a:schemeClr val="accent6"/>
          </a:effectRef>
          <a:fontRef idx="minor">
            <a:schemeClr val="tx1"/>
          </a:fontRef>
        </p:style>
      </p:cxnSp>
      <p:cxnSp>
        <p:nvCxnSpPr>
          <p:cNvPr id="76" name="Straight Connector 75"/>
          <p:cNvCxnSpPr/>
          <p:nvPr/>
        </p:nvCxnSpPr>
        <p:spPr>
          <a:xfrm flipV="1">
            <a:off x="8277793" y="2369415"/>
            <a:ext cx="98363" cy="0"/>
          </a:xfrm>
          <a:prstGeom prst="line">
            <a:avLst/>
          </a:prstGeom>
          <a:ln w="9525"/>
        </p:spPr>
        <p:style>
          <a:lnRef idx="3">
            <a:schemeClr val="accent6"/>
          </a:lnRef>
          <a:fillRef idx="0">
            <a:schemeClr val="accent6"/>
          </a:fillRef>
          <a:effectRef idx="2">
            <a:schemeClr val="accent6"/>
          </a:effectRef>
          <a:fontRef idx="minor">
            <a:schemeClr val="tx1"/>
          </a:fontRef>
        </p:style>
      </p:cxnSp>
      <p:cxnSp>
        <p:nvCxnSpPr>
          <p:cNvPr id="79" name="Straight Connector 78"/>
          <p:cNvCxnSpPr/>
          <p:nvPr/>
        </p:nvCxnSpPr>
        <p:spPr>
          <a:xfrm>
            <a:off x="8277793" y="2886367"/>
            <a:ext cx="98363" cy="885"/>
          </a:xfrm>
          <a:prstGeom prst="line">
            <a:avLst/>
          </a:prstGeom>
          <a:ln w="9525"/>
        </p:spPr>
        <p:style>
          <a:lnRef idx="3">
            <a:schemeClr val="accent6"/>
          </a:lnRef>
          <a:fillRef idx="0">
            <a:schemeClr val="accent6"/>
          </a:fillRef>
          <a:effectRef idx="2">
            <a:schemeClr val="accent6"/>
          </a:effectRef>
          <a:fontRef idx="minor">
            <a:schemeClr val="tx1"/>
          </a:fontRef>
        </p:style>
      </p:cxnSp>
      <p:cxnSp>
        <p:nvCxnSpPr>
          <p:cNvPr id="89" name="Straight Connector 88"/>
          <p:cNvCxnSpPr/>
          <p:nvPr/>
        </p:nvCxnSpPr>
        <p:spPr>
          <a:xfrm flipV="1">
            <a:off x="8276096" y="3405088"/>
            <a:ext cx="100060" cy="0"/>
          </a:xfrm>
          <a:prstGeom prst="line">
            <a:avLst/>
          </a:prstGeom>
          <a:ln w="9525"/>
        </p:spPr>
        <p:style>
          <a:lnRef idx="3">
            <a:schemeClr val="accent6"/>
          </a:lnRef>
          <a:fillRef idx="0">
            <a:schemeClr val="accent6"/>
          </a:fillRef>
          <a:effectRef idx="2">
            <a:schemeClr val="accent6"/>
          </a:effectRef>
          <a:fontRef idx="minor">
            <a:schemeClr val="tx1"/>
          </a:fontRef>
        </p:style>
      </p:cxnSp>
      <p:sp>
        <p:nvSpPr>
          <p:cNvPr id="85" name="Rectangle 84"/>
          <p:cNvSpPr/>
          <p:nvPr/>
        </p:nvSpPr>
        <p:spPr>
          <a:xfrm>
            <a:off x="978481" y="3761874"/>
            <a:ext cx="822960" cy="4114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700" b="1" dirty="0">
                <a:solidFill>
                  <a:schemeClr val="tx1"/>
                </a:solidFill>
              </a:rPr>
              <a:t>Shawn Kearl</a:t>
            </a:r>
          </a:p>
          <a:p>
            <a:pPr algn="ctr" defTabSz="457154">
              <a:defRPr/>
            </a:pPr>
            <a:r>
              <a:rPr lang="en-US" sz="700" b="1" dirty="0">
                <a:solidFill>
                  <a:schemeClr val="tx1"/>
                </a:solidFill>
              </a:rPr>
              <a:t>New Logo</a:t>
            </a:r>
          </a:p>
        </p:txBody>
      </p:sp>
      <p:cxnSp>
        <p:nvCxnSpPr>
          <p:cNvPr id="98" name="Straight Connector 97"/>
          <p:cNvCxnSpPr>
            <a:endCxn id="85" idx="1"/>
          </p:cNvCxnSpPr>
          <p:nvPr/>
        </p:nvCxnSpPr>
        <p:spPr>
          <a:xfrm flipV="1">
            <a:off x="901989" y="3967614"/>
            <a:ext cx="76493" cy="0"/>
          </a:xfrm>
          <a:prstGeom prst="line">
            <a:avLst/>
          </a:prstGeom>
        </p:spPr>
        <p:style>
          <a:lnRef idx="3">
            <a:schemeClr val="accent6"/>
          </a:lnRef>
          <a:fillRef idx="0">
            <a:schemeClr val="accent6"/>
          </a:fillRef>
          <a:effectRef idx="2">
            <a:schemeClr val="accent6"/>
          </a:effectRef>
          <a:fontRef idx="minor">
            <a:schemeClr val="tx1"/>
          </a:fontRef>
        </p:style>
      </p:cxnSp>
      <p:sp>
        <p:nvSpPr>
          <p:cNvPr id="81" name="Rectangle 80"/>
          <p:cNvSpPr/>
          <p:nvPr/>
        </p:nvSpPr>
        <p:spPr>
          <a:xfrm>
            <a:off x="978481" y="2403987"/>
            <a:ext cx="822960" cy="4114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700" b="1" dirty="0">
                <a:solidFill>
                  <a:schemeClr val="tx1"/>
                </a:solidFill>
              </a:rPr>
              <a:t>Joel Olsen</a:t>
            </a:r>
          </a:p>
          <a:p>
            <a:pPr algn="ctr" defTabSz="457154">
              <a:defRPr/>
            </a:pPr>
            <a:r>
              <a:rPr lang="en-US" sz="700" b="1" dirty="0">
                <a:solidFill>
                  <a:schemeClr val="tx1"/>
                </a:solidFill>
              </a:rPr>
              <a:t>PHS West</a:t>
            </a:r>
          </a:p>
        </p:txBody>
      </p:sp>
      <p:cxnSp>
        <p:nvCxnSpPr>
          <p:cNvPr id="90" name="Straight Connector 89"/>
          <p:cNvCxnSpPr/>
          <p:nvPr/>
        </p:nvCxnSpPr>
        <p:spPr>
          <a:xfrm flipV="1">
            <a:off x="894744" y="2786206"/>
            <a:ext cx="76493" cy="0"/>
          </a:xfrm>
          <a:prstGeom prst="line">
            <a:avLst/>
          </a:prstGeom>
        </p:spPr>
        <p:style>
          <a:lnRef idx="3">
            <a:schemeClr val="accent6"/>
          </a:lnRef>
          <a:fillRef idx="0">
            <a:schemeClr val="accent6"/>
          </a:fillRef>
          <a:effectRef idx="2">
            <a:schemeClr val="accent6"/>
          </a:effectRef>
          <a:fontRef idx="minor">
            <a:schemeClr val="tx1"/>
          </a:fontRef>
        </p:style>
      </p:cxnSp>
      <p:sp>
        <p:nvSpPr>
          <p:cNvPr id="91" name="Rounded Rectangle 90"/>
          <p:cNvSpPr/>
          <p:nvPr/>
        </p:nvSpPr>
        <p:spPr>
          <a:xfrm>
            <a:off x="3851933" y="692560"/>
            <a:ext cx="3507550" cy="518854"/>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1200" b="1" dirty="0">
                <a:solidFill>
                  <a:srgbClr val="FFFFFF"/>
                </a:solidFill>
              </a:rPr>
              <a:t>Craig Mengert</a:t>
            </a:r>
          </a:p>
          <a:p>
            <a:pPr algn="ctr" defTabSz="457154">
              <a:defRPr/>
            </a:pPr>
            <a:r>
              <a:rPr lang="en-US" sz="1200" b="1" dirty="0">
                <a:solidFill>
                  <a:srgbClr val="FFFFFF"/>
                </a:solidFill>
              </a:rPr>
              <a:t>Chief Executive TriZetto</a:t>
            </a:r>
          </a:p>
        </p:txBody>
      </p:sp>
      <p:sp>
        <p:nvSpPr>
          <p:cNvPr id="92" name="Rectangle 91"/>
          <p:cNvSpPr/>
          <p:nvPr/>
        </p:nvSpPr>
        <p:spPr>
          <a:xfrm>
            <a:off x="7009518" y="1572059"/>
            <a:ext cx="1001989" cy="5103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788" b="1" dirty="0">
                <a:solidFill>
                  <a:srgbClr val="FFFFFF"/>
                </a:solidFill>
              </a:rPr>
              <a:t>Chuck Sanders</a:t>
            </a:r>
          </a:p>
          <a:p>
            <a:pPr algn="ctr" defTabSz="457154">
              <a:defRPr/>
            </a:pPr>
            <a:r>
              <a:rPr lang="en-US" sz="788" b="1" dirty="0">
                <a:solidFill>
                  <a:srgbClr val="FFFFFF"/>
                </a:solidFill>
              </a:rPr>
              <a:t>Strategic Alliances</a:t>
            </a:r>
          </a:p>
        </p:txBody>
      </p:sp>
      <p:cxnSp>
        <p:nvCxnSpPr>
          <p:cNvPr id="94" name="Straight Connector 93"/>
          <p:cNvCxnSpPr/>
          <p:nvPr/>
        </p:nvCxnSpPr>
        <p:spPr>
          <a:xfrm flipH="1">
            <a:off x="7546672" y="1396448"/>
            <a:ext cx="0" cy="175610"/>
          </a:xfrm>
          <a:prstGeom prst="line">
            <a:avLst/>
          </a:prstGeom>
          <a:ln w="9525">
            <a:solidFill>
              <a:schemeClr val="tx1"/>
            </a:solidFill>
          </a:ln>
        </p:spPr>
        <p:style>
          <a:lnRef idx="3">
            <a:schemeClr val="accent6"/>
          </a:lnRef>
          <a:fillRef idx="0">
            <a:schemeClr val="accent6"/>
          </a:fillRef>
          <a:effectRef idx="2">
            <a:schemeClr val="accent6"/>
          </a:effectRef>
          <a:fontRef idx="minor">
            <a:schemeClr val="tx1"/>
          </a:fontRef>
        </p:style>
      </p:cxnSp>
      <p:sp>
        <p:nvSpPr>
          <p:cNvPr id="122" name="Rectangle 121"/>
          <p:cNvSpPr/>
          <p:nvPr/>
        </p:nvSpPr>
        <p:spPr>
          <a:xfrm>
            <a:off x="7133742" y="2197965"/>
            <a:ext cx="936388"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a:solidFill>
                  <a:schemeClr val="bg2"/>
                </a:solidFill>
              </a:rPr>
              <a:t>Alliance I</a:t>
            </a:r>
            <a:r>
              <a:rPr lang="en-US" sz="600" b="1" dirty="0" err="1">
                <a:solidFill>
                  <a:schemeClr val="bg2"/>
                </a:solidFill>
              </a:rPr>
              <a:t>ntake</a:t>
            </a:r>
            <a:r>
              <a:rPr lang="en-US" sz="600" b="1" dirty="0">
                <a:solidFill>
                  <a:schemeClr val="bg2"/>
                </a:solidFill>
              </a:rPr>
              <a:t> Management</a:t>
            </a:r>
          </a:p>
        </p:txBody>
      </p:sp>
      <p:sp>
        <p:nvSpPr>
          <p:cNvPr id="123" name="Rectangle 122"/>
          <p:cNvSpPr/>
          <p:nvPr/>
        </p:nvSpPr>
        <p:spPr>
          <a:xfrm>
            <a:off x="7133742" y="2715802"/>
            <a:ext cx="936388"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a:solidFill>
                  <a:schemeClr val="bg2"/>
                </a:solidFill>
              </a:rPr>
              <a:t>Deal Negotiation</a:t>
            </a:r>
          </a:p>
        </p:txBody>
      </p:sp>
      <p:sp>
        <p:nvSpPr>
          <p:cNvPr id="125" name="Rectangle 124"/>
          <p:cNvSpPr/>
          <p:nvPr/>
        </p:nvSpPr>
        <p:spPr>
          <a:xfrm>
            <a:off x="7133742" y="3233638"/>
            <a:ext cx="936388"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54">
              <a:defRPr/>
            </a:pPr>
            <a:r>
              <a:rPr lang="en-US" sz="600" b="1" dirty="0">
                <a:solidFill>
                  <a:schemeClr val="bg2"/>
                </a:solidFill>
              </a:rPr>
              <a:t>Relationship Management</a:t>
            </a:r>
          </a:p>
        </p:txBody>
      </p:sp>
      <p:cxnSp>
        <p:nvCxnSpPr>
          <p:cNvPr id="128" name="Straight Connector 127"/>
          <p:cNvCxnSpPr/>
          <p:nvPr/>
        </p:nvCxnSpPr>
        <p:spPr>
          <a:xfrm flipV="1">
            <a:off x="7034531" y="2376331"/>
            <a:ext cx="98363" cy="0"/>
          </a:xfrm>
          <a:prstGeom prst="line">
            <a:avLst/>
          </a:prstGeom>
          <a:ln w="9525"/>
        </p:spPr>
        <p:style>
          <a:lnRef idx="3">
            <a:schemeClr val="accent6"/>
          </a:lnRef>
          <a:fillRef idx="0">
            <a:schemeClr val="accent6"/>
          </a:fillRef>
          <a:effectRef idx="2">
            <a:schemeClr val="accent6"/>
          </a:effectRef>
          <a:fontRef idx="minor">
            <a:schemeClr val="tx1"/>
          </a:fontRef>
        </p:style>
      </p:cxnSp>
      <p:cxnSp>
        <p:nvCxnSpPr>
          <p:cNvPr id="129" name="Straight Connector 128"/>
          <p:cNvCxnSpPr/>
          <p:nvPr/>
        </p:nvCxnSpPr>
        <p:spPr>
          <a:xfrm flipV="1">
            <a:off x="7034531" y="2886367"/>
            <a:ext cx="98363" cy="0"/>
          </a:xfrm>
          <a:prstGeom prst="line">
            <a:avLst/>
          </a:prstGeom>
          <a:ln w="9525"/>
        </p:spPr>
        <p:style>
          <a:lnRef idx="3">
            <a:schemeClr val="accent6"/>
          </a:lnRef>
          <a:fillRef idx="0">
            <a:schemeClr val="accent6"/>
          </a:fillRef>
          <a:effectRef idx="2">
            <a:schemeClr val="accent6"/>
          </a:effectRef>
          <a:fontRef idx="minor">
            <a:schemeClr val="tx1"/>
          </a:fontRef>
        </p:style>
      </p:cxnSp>
      <p:cxnSp>
        <p:nvCxnSpPr>
          <p:cNvPr id="131" name="Straight Connector 65"/>
          <p:cNvCxnSpPr>
            <a:endCxn id="125" idx="1"/>
          </p:cNvCxnSpPr>
          <p:nvPr/>
        </p:nvCxnSpPr>
        <p:spPr>
          <a:xfrm rot="16200000" flipH="1">
            <a:off x="6422379" y="2693726"/>
            <a:ext cx="1322663" cy="100061"/>
          </a:xfrm>
          <a:prstGeom prst="bentConnector2">
            <a:avLst/>
          </a:prstGeom>
          <a:ln w="952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731418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701" y="-104703"/>
            <a:ext cx="9367364" cy="5381697"/>
          </a:xfrm>
          <a:prstGeom prst="rect">
            <a:avLst/>
          </a:prstGeom>
        </p:spPr>
      </p:pic>
      <p:sp>
        <p:nvSpPr>
          <p:cNvPr id="2" name="Rectangle 1"/>
          <p:cNvSpPr/>
          <p:nvPr/>
        </p:nvSpPr>
        <p:spPr>
          <a:xfrm>
            <a:off x="381000" y="105833"/>
            <a:ext cx="8382000" cy="457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lstStyle/>
          <a:p>
            <a:pPr marL="76200">
              <a:lnSpc>
                <a:spcPct val="97000"/>
              </a:lnSpc>
            </a:pPr>
            <a:endParaRPr sz="2400" b="1" i="0" dirty="0">
              <a:solidFill>
                <a:srgbClr val="0033B4"/>
              </a:solidFill>
              <a:latin typeface="Arial"/>
            </a:endParaRPr>
          </a:p>
        </p:txBody>
      </p:sp>
      <p:sp>
        <p:nvSpPr>
          <p:cNvPr id="12" name="Slide Number Placeholder 11">
            <a:extLst>
              <a:ext uri="{FF2B5EF4-FFF2-40B4-BE49-F238E27FC236}">
                <a16:creationId xmlns:a16="http://schemas.microsoft.com/office/drawing/2014/main" xmlns="" id="{4820D1AA-883F-134E-B0CA-ACD044238B3D}"/>
              </a:ext>
            </a:extLst>
          </p:cNvPr>
          <p:cNvSpPr>
            <a:spLocks noGrp="1"/>
          </p:cNvSpPr>
          <p:nvPr>
            <p:ph type="sldNum" sz="quarter" idx="12"/>
          </p:nvPr>
        </p:nvSpPr>
        <p:spPr/>
        <p:txBody>
          <a:bodyPr/>
          <a:lstStyle/>
          <a:p>
            <a:fld id="{2EFEF571-C9B4-4D92-A7F7-315B894862A8}" type="slidenum">
              <a:rPr lang="en-US" smtClean="0"/>
              <a:pPr/>
              <a:t>23</a:t>
            </a:fld>
            <a:endParaRPr lang="en-US" dirty="0"/>
          </a:p>
        </p:txBody>
      </p:sp>
      <p:sp>
        <p:nvSpPr>
          <p:cNvPr id="9" name="Title 8">
            <a:extLst>
              <a:ext uri="{FF2B5EF4-FFF2-40B4-BE49-F238E27FC236}">
                <a16:creationId xmlns:a16="http://schemas.microsoft.com/office/drawing/2014/main" xmlns="" id="{0BD5F253-9BCF-4741-B957-6240EC1D3039}"/>
              </a:ext>
            </a:extLst>
          </p:cNvPr>
          <p:cNvSpPr>
            <a:spLocks noGrp="1"/>
          </p:cNvSpPr>
          <p:nvPr>
            <p:ph type="title" idx="4294967295"/>
          </p:nvPr>
        </p:nvSpPr>
        <p:spPr>
          <a:xfrm>
            <a:off x="621276" y="2928664"/>
            <a:ext cx="8416925" cy="620712"/>
          </a:xfrm>
        </p:spPr>
        <p:txBody>
          <a:bodyPr/>
          <a:lstStyle/>
          <a:p>
            <a:r>
              <a:rPr lang="en-US" sz="3600" dirty="0" smtClean="0">
                <a:solidFill>
                  <a:schemeClr val="bg2"/>
                </a:solidFill>
              </a:rPr>
              <a:t>Solutions for our clients</a:t>
            </a:r>
            <a:endParaRPr lang="en-US" sz="3600" dirty="0">
              <a:solidFill>
                <a:schemeClr val="bg2"/>
              </a:solidFill>
            </a:endParaRPr>
          </a:p>
        </p:txBody>
      </p:sp>
      <p:sp>
        <p:nvSpPr>
          <p:cNvPr id="5" name="Rectangle 4"/>
          <p:cNvSpPr/>
          <p:nvPr/>
        </p:nvSpPr>
        <p:spPr>
          <a:xfrm>
            <a:off x="621276" y="1780920"/>
            <a:ext cx="4637808" cy="830997"/>
          </a:xfrm>
          <a:prstGeom prst="rect">
            <a:avLst/>
          </a:prstGeom>
          <a:solidFill>
            <a:schemeClr val="bg1"/>
          </a:solidFill>
        </p:spPr>
        <p:txBody>
          <a:bodyPr wrap="none">
            <a:spAutoFit/>
          </a:bodyPr>
          <a:lstStyle/>
          <a:p>
            <a:r>
              <a:rPr lang="en-US" sz="4800" b="1" dirty="0" smtClean="0"/>
              <a:t>Interoperability</a:t>
            </a:r>
            <a:endParaRPr lang="en-US" sz="4800" b="1" dirty="0"/>
          </a:p>
        </p:txBody>
      </p:sp>
    </p:spTree>
    <p:extLst>
      <p:ext uri="{BB962C8B-B14F-4D97-AF65-F5344CB8AC3E}">
        <p14:creationId xmlns:p14="http://schemas.microsoft.com/office/powerpoint/2010/main" val="3981373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631817" y="4846924"/>
            <a:ext cx="3086100" cy="115990"/>
          </a:xfrm>
        </p:spPr>
        <p:txBody>
          <a:bodyPr/>
          <a:lstStyle/>
          <a:p>
            <a:r>
              <a:rPr lang="en-US" dirty="0"/>
              <a:t>© 2020 Cognizant</a:t>
            </a:r>
          </a:p>
        </p:txBody>
      </p:sp>
      <p:sp>
        <p:nvSpPr>
          <p:cNvPr id="5" name="Slide Number Placeholder 4"/>
          <p:cNvSpPr>
            <a:spLocks noGrp="1"/>
          </p:cNvSpPr>
          <p:nvPr>
            <p:ph type="sldNum" sz="quarter" idx="12"/>
          </p:nvPr>
        </p:nvSpPr>
        <p:spPr>
          <a:xfrm>
            <a:off x="427524" y="4816268"/>
            <a:ext cx="297846" cy="146080"/>
          </a:xfrm>
        </p:spPr>
        <p:txBody>
          <a:bodyPr/>
          <a:lstStyle/>
          <a:p>
            <a:fld id="{700BD5A8-0C65-469D-BD73-874982AD595D}" type="slidenum">
              <a:rPr lang="en-US" smtClean="0"/>
              <a:pPr/>
              <a:t>24</a:t>
            </a:fld>
            <a:endParaRPr lang="en-US" dirty="0"/>
          </a:p>
        </p:txBody>
      </p:sp>
      <p:sp>
        <p:nvSpPr>
          <p:cNvPr id="110" name="Rectangle 109"/>
          <p:cNvSpPr/>
          <p:nvPr/>
        </p:nvSpPr>
        <p:spPr>
          <a:xfrm>
            <a:off x="5420838" y="2438530"/>
            <a:ext cx="3512077" cy="2521851"/>
          </a:xfrm>
          <a:prstGeom prst="rect">
            <a:avLst/>
          </a:prstGeom>
          <a:gradFill flip="none" rotWithShape="1">
            <a:gsLst>
              <a:gs pos="0">
                <a:schemeClr val="bg1"/>
              </a:gs>
              <a:gs pos="100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ounded Rectangle 119">
            <a:extLst>
              <a:ext uri="{FF2B5EF4-FFF2-40B4-BE49-F238E27FC236}">
                <a16:creationId xmlns:a16="http://schemas.microsoft.com/office/drawing/2014/main" xmlns="" id="{840A7C6E-865C-7042-8F8A-45B6170D2719}"/>
              </a:ext>
            </a:extLst>
          </p:cNvPr>
          <p:cNvSpPr/>
          <p:nvPr/>
        </p:nvSpPr>
        <p:spPr>
          <a:xfrm flipV="1">
            <a:off x="6451772" y="2403850"/>
            <a:ext cx="2289023" cy="1228709"/>
          </a:xfrm>
          <a:prstGeom prst="roundRect">
            <a:avLst>
              <a:gd name="adj" fmla="val 694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FFFFFF"/>
              </a:solidFill>
            </a:endParaRPr>
          </a:p>
        </p:txBody>
      </p:sp>
      <p:sp>
        <p:nvSpPr>
          <p:cNvPr id="14" name="Freeform 13"/>
          <p:cNvSpPr/>
          <p:nvPr/>
        </p:nvSpPr>
        <p:spPr>
          <a:xfrm>
            <a:off x="6015743" y="2415681"/>
            <a:ext cx="477079" cy="521937"/>
          </a:xfrm>
          <a:custGeom>
            <a:avLst/>
            <a:gdLst>
              <a:gd name="connsiteX0" fmla="*/ 0 w 795131"/>
              <a:gd name="connsiteY0" fmla="*/ 463827 h 655983"/>
              <a:gd name="connsiteX1" fmla="*/ 795131 w 795131"/>
              <a:gd name="connsiteY1" fmla="*/ 0 h 655983"/>
              <a:gd name="connsiteX2" fmla="*/ 795131 w 795131"/>
              <a:gd name="connsiteY2" fmla="*/ 655983 h 655983"/>
              <a:gd name="connsiteX3" fmla="*/ 0 w 795131"/>
              <a:gd name="connsiteY3" fmla="*/ 463827 h 655983"/>
              <a:gd name="connsiteX0" fmla="*/ 0 w 477079"/>
              <a:gd name="connsiteY0" fmla="*/ 549966 h 655983"/>
              <a:gd name="connsiteX1" fmla="*/ 477079 w 477079"/>
              <a:gd name="connsiteY1" fmla="*/ 0 h 655983"/>
              <a:gd name="connsiteX2" fmla="*/ 477079 w 477079"/>
              <a:gd name="connsiteY2" fmla="*/ 655983 h 655983"/>
              <a:gd name="connsiteX3" fmla="*/ 0 w 477079"/>
              <a:gd name="connsiteY3" fmla="*/ 549966 h 655983"/>
              <a:gd name="connsiteX0" fmla="*/ 0 w 477079"/>
              <a:gd name="connsiteY0" fmla="*/ 549966 h 569844"/>
              <a:gd name="connsiteX1" fmla="*/ 477079 w 477079"/>
              <a:gd name="connsiteY1" fmla="*/ 0 h 569844"/>
              <a:gd name="connsiteX2" fmla="*/ 470453 w 477079"/>
              <a:gd name="connsiteY2" fmla="*/ 569844 h 569844"/>
              <a:gd name="connsiteX3" fmla="*/ 0 w 477079"/>
              <a:gd name="connsiteY3" fmla="*/ 549966 h 569844"/>
            </a:gdLst>
            <a:ahLst/>
            <a:cxnLst>
              <a:cxn ang="0">
                <a:pos x="connsiteX0" y="connsiteY0"/>
              </a:cxn>
              <a:cxn ang="0">
                <a:pos x="connsiteX1" y="connsiteY1"/>
              </a:cxn>
              <a:cxn ang="0">
                <a:pos x="connsiteX2" y="connsiteY2"/>
              </a:cxn>
              <a:cxn ang="0">
                <a:pos x="connsiteX3" y="connsiteY3"/>
              </a:cxn>
            </a:cxnLst>
            <a:rect l="l" t="t" r="r" b="b"/>
            <a:pathLst>
              <a:path w="477079" h="569844">
                <a:moveTo>
                  <a:pt x="0" y="549966"/>
                </a:moveTo>
                <a:lnTo>
                  <a:pt x="477079" y="0"/>
                </a:lnTo>
                <a:cubicBezTo>
                  <a:pt x="474870" y="189948"/>
                  <a:pt x="472662" y="379896"/>
                  <a:pt x="470453" y="569844"/>
                </a:cubicBezTo>
                <a:lnTo>
                  <a:pt x="0" y="54996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864775" y="2438530"/>
            <a:ext cx="2459124" cy="2521851"/>
          </a:xfrm>
          <a:prstGeom prst="rect">
            <a:avLst/>
          </a:prstGeom>
          <a:gradFill flip="none" rotWithShape="1">
            <a:gsLst>
              <a:gs pos="0">
                <a:schemeClr val="bg1"/>
              </a:gs>
              <a:gs pos="100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49899" y="2438530"/>
            <a:ext cx="2425187" cy="2521851"/>
          </a:xfrm>
          <a:prstGeom prst="rect">
            <a:avLst/>
          </a:prstGeom>
          <a:gradFill flip="none" rotWithShape="1">
            <a:gsLst>
              <a:gs pos="0">
                <a:schemeClr val="bg1"/>
              </a:gs>
              <a:gs pos="100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B542FF6E-84CE-644E-85CB-3159E4264E75}"/>
              </a:ext>
            </a:extLst>
          </p:cNvPr>
          <p:cNvSpPr>
            <a:spLocks noGrp="1"/>
          </p:cNvSpPr>
          <p:nvPr>
            <p:ph type="title" idx="4294967295"/>
          </p:nvPr>
        </p:nvSpPr>
        <p:spPr>
          <a:xfrm>
            <a:off x="765175" y="304800"/>
            <a:ext cx="8378825" cy="620713"/>
          </a:xfrm>
        </p:spPr>
        <p:txBody>
          <a:bodyPr/>
          <a:lstStyle/>
          <a:p>
            <a:r>
              <a:rPr lang="en-US" dirty="0"/>
              <a:t>Cognizant Offers Solutions at </a:t>
            </a:r>
            <a:br>
              <a:rPr lang="en-US" dirty="0"/>
            </a:br>
            <a:r>
              <a:rPr lang="en-US" dirty="0"/>
              <a:t>Each Point of the Journey</a:t>
            </a:r>
          </a:p>
        </p:txBody>
      </p:sp>
      <p:sp>
        <p:nvSpPr>
          <p:cNvPr id="129" name="Oval 128">
            <a:extLst>
              <a:ext uri="{FF2B5EF4-FFF2-40B4-BE49-F238E27FC236}">
                <a16:creationId xmlns:a16="http://schemas.microsoft.com/office/drawing/2014/main" xmlns="" id="{E37BAB09-D025-BA4A-BD97-A1E13CC7F063}"/>
              </a:ext>
            </a:extLst>
          </p:cNvPr>
          <p:cNvSpPr/>
          <p:nvPr/>
        </p:nvSpPr>
        <p:spPr>
          <a:xfrm>
            <a:off x="427524" y="1392810"/>
            <a:ext cx="1371600" cy="1371600"/>
          </a:xfrm>
          <a:prstGeom prst="ellipse">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Point of View</a:t>
            </a:r>
          </a:p>
        </p:txBody>
      </p:sp>
      <p:sp>
        <p:nvSpPr>
          <p:cNvPr id="9" name="TextBox 8">
            <a:extLst>
              <a:ext uri="{FF2B5EF4-FFF2-40B4-BE49-F238E27FC236}">
                <a16:creationId xmlns:a16="http://schemas.microsoft.com/office/drawing/2014/main" xmlns="" id="{B96D1972-DBEB-B842-B74E-EA02C2ADB194}"/>
              </a:ext>
            </a:extLst>
          </p:cNvPr>
          <p:cNvSpPr txBox="1"/>
          <p:nvPr/>
        </p:nvSpPr>
        <p:spPr>
          <a:xfrm>
            <a:off x="631817" y="4424566"/>
            <a:ext cx="1978949" cy="369332"/>
          </a:xfrm>
          <a:prstGeom prst="rect">
            <a:avLst/>
          </a:prstGeom>
        </p:spPr>
        <p:txBody>
          <a:bodyPr wrap="square" lIns="0" tIns="0" rIns="0" bIns="0"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chemeClr val="accent6">
                    <a:lumMod val="25000"/>
                  </a:schemeClr>
                </a:solidFill>
                <a:effectLst/>
                <a:uLnTx/>
                <a:uFillTx/>
                <a:latin typeface="Arial" panose="020B0604020202020204"/>
                <a:ea typeface="+mn-ea"/>
                <a:cs typeface="+mn-cs"/>
              </a:rPr>
              <a:t>To help you understand what you must do by when</a:t>
            </a:r>
          </a:p>
        </p:txBody>
      </p:sp>
      <p:sp>
        <p:nvSpPr>
          <p:cNvPr id="51" name="Rounded Rectangle 50">
            <a:extLst>
              <a:ext uri="{FF2B5EF4-FFF2-40B4-BE49-F238E27FC236}">
                <a16:creationId xmlns:a16="http://schemas.microsoft.com/office/drawing/2014/main" xmlns="" id="{E3EA39A3-6977-AD4B-ACBB-533CB66C5746}"/>
              </a:ext>
            </a:extLst>
          </p:cNvPr>
          <p:cNvSpPr/>
          <p:nvPr/>
        </p:nvSpPr>
        <p:spPr>
          <a:xfrm>
            <a:off x="1268854" y="3007539"/>
            <a:ext cx="1395676" cy="1247585"/>
          </a:xfrm>
          <a:prstGeom prst="roundRect">
            <a:avLst>
              <a:gd name="adj" fmla="val 69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a:spcBef>
                <a:spcPts val="600"/>
              </a:spcBef>
              <a:buFont typeface="Arial" panose="020B0604020202020204" pitchFamily="34" charset="0"/>
              <a:buChar char="•"/>
              <a:defRPr/>
            </a:pPr>
            <a:r>
              <a:rPr lang="en-US" sz="1000" b="1" dirty="0">
                <a:solidFill>
                  <a:srgbClr val="FFFFFF"/>
                </a:solidFill>
              </a:rPr>
              <a:t>CMS Rule</a:t>
            </a:r>
          </a:p>
          <a:p>
            <a:pPr marL="171450" lvl="0" indent="-171450">
              <a:spcBef>
                <a:spcPts val="600"/>
              </a:spcBef>
              <a:buFont typeface="Arial" panose="020B0604020202020204" pitchFamily="34" charset="0"/>
              <a:buChar char="•"/>
              <a:defRPr/>
            </a:pPr>
            <a:r>
              <a:rPr lang="en-US" sz="1000" b="1" dirty="0">
                <a:solidFill>
                  <a:srgbClr val="FFFFFF"/>
                </a:solidFill>
              </a:rPr>
              <a:t>ONC Rule</a:t>
            </a:r>
          </a:p>
          <a:p>
            <a:pPr marL="171450" lvl="0" indent="-171450">
              <a:spcBef>
                <a:spcPts val="600"/>
              </a:spcBef>
              <a:buFont typeface="Arial" panose="020B0604020202020204" pitchFamily="34" charset="0"/>
              <a:buChar char="•"/>
              <a:defRPr/>
            </a:pPr>
            <a:r>
              <a:rPr lang="en-US" sz="1000" b="1" dirty="0">
                <a:solidFill>
                  <a:srgbClr val="FFFFFF"/>
                </a:solidFill>
              </a:rPr>
              <a:t>Future of</a:t>
            </a:r>
            <a:br>
              <a:rPr lang="en-US" sz="1000" b="1" dirty="0">
                <a:solidFill>
                  <a:srgbClr val="FFFFFF"/>
                </a:solidFill>
              </a:rPr>
            </a:br>
            <a:r>
              <a:rPr lang="en-US" sz="1000" b="1" dirty="0">
                <a:solidFill>
                  <a:srgbClr val="FFFFFF"/>
                </a:solidFill>
              </a:rPr>
              <a:t>Interoperability</a:t>
            </a:r>
          </a:p>
        </p:txBody>
      </p:sp>
      <p:cxnSp>
        <p:nvCxnSpPr>
          <p:cNvPr id="17" name="Elbow Connector 16">
            <a:extLst>
              <a:ext uri="{FF2B5EF4-FFF2-40B4-BE49-F238E27FC236}">
                <a16:creationId xmlns:a16="http://schemas.microsoft.com/office/drawing/2014/main" xmlns="" id="{E29E0DA9-E66F-FF41-A442-0946E6EB96B4}"/>
              </a:ext>
            </a:extLst>
          </p:cNvPr>
          <p:cNvCxnSpPr>
            <a:cxnSpLocks/>
            <a:stCxn id="129" idx="4"/>
            <a:endCxn id="51" idx="1"/>
          </p:cNvCxnSpPr>
          <p:nvPr/>
        </p:nvCxnSpPr>
        <p:spPr>
          <a:xfrm rot="16200000" flipH="1">
            <a:off x="757628" y="3120106"/>
            <a:ext cx="866922" cy="155530"/>
          </a:xfrm>
          <a:prstGeom prst="bentConnector2">
            <a:avLst/>
          </a:prstGeom>
          <a:ln w="381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0" name="Oval 129">
            <a:extLst>
              <a:ext uri="{FF2B5EF4-FFF2-40B4-BE49-F238E27FC236}">
                <a16:creationId xmlns:a16="http://schemas.microsoft.com/office/drawing/2014/main" xmlns="" id="{27896ED4-1F41-4F4D-B55F-8862E3074058}"/>
              </a:ext>
            </a:extLst>
          </p:cNvPr>
          <p:cNvSpPr/>
          <p:nvPr/>
        </p:nvSpPr>
        <p:spPr>
          <a:xfrm>
            <a:off x="2898171" y="1443304"/>
            <a:ext cx="1371600" cy="1371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Advisory Services</a:t>
            </a:r>
          </a:p>
        </p:txBody>
      </p:sp>
      <p:sp>
        <p:nvSpPr>
          <p:cNvPr id="36" name="TextBox 35">
            <a:extLst>
              <a:ext uri="{FF2B5EF4-FFF2-40B4-BE49-F238E27FC236}">
                <a16:creationId xmlns:a16="http://schemas.microsoft.com/office/drawing/2014/main" xmlns="" id="{FE8C1B89-4DD1-F34A-B6D3-4C79080CAA6E}"/>
              </a:ext>
            </a:extLst>
          </p:cNvPr>
          <p:cNvSpPr txBox="1"/>
          <p:nvPr/>
        </p:nvSpPr>
        <p:spPr>
          <a:xfrm>
            <a:off x="3118782" y="4418555"/>
            <a:ext cx="1951109" cy="369332"/>
          </a:xfrm>
          <a:prstGeom prst="rect">
            <a:avLst/>
          </a:prstGeom>
        </p:spPr>
        <p:txBody>
          <a:bodyPr wrap="square" lIns="0" tIns="0" rIns="0" bIns="0"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200" b="1" i="1" dirty="0">
                <a:solidFill>
                  <a:srgbClr val="0033A0"/>
                </a:solidFill>
                <a:latin typeface="Arial" panose="020B0604020202020204"/>
              </a:rPr>
              <a:t>To plan, align, accelerate, and de-risk your journey</a:t>
            </a:r>
          </a:p>
        </p:txBody>
      </p:sp>
      <p:sp>
        <p:nvSpPr>
          <p:cNvPr id="38" name="Rounded Rectangle 37">
            <a:extLst>
              <a:ext uri="{FF2B5EF4-FFF2-40B4-BE49-F238E27FC236}">
                <a16:creationId xmlns:a16="http://schemas.microsoft.com/office/drawing/2014/main" xmlns="" id="{08F9D10B-1953-BA4B-962F-3F47E703D602}"/>
              </a:ext>
            </a:extLst>
          </p:cNvPr>
          <p:cNvSpPr/>
          <p:nvPr/>
        </p:nvSpPr>
        <p:spPr>
          <a:xfrm>
            <a:off x="3733167" y="3011712"/>
            <a:ext cx="1347556" cy="36451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000" b="1" dirty="0">
                <a:solidFill>
                  <a:srgbClr val="FFFFFF"/>
                </a:solidFill>
              </a:rPr>
              <a:t>Discovery</a:t>
            </a:r>
          </a:p>
        </p:txBody>
      </p:sp>
      <p:sp>
        <p:nvSpPr>
          <p:cNvPr id="40" name="Rounded Rectangle 39">
            <a:extLst>
              <a:ext uri="{FF2B5EF4-FFF2-40B4-BE49-F238E27FC236}">
                <a16:creationId xmlns:a16="http://schemas.microsoft.com/office/drawing/2014/main" xmlns="" id="{CD14D1ED-3330-C248-ABEE-EF71A8E044D0}"/>
              </a:ext>
            </a:extLst>
          </p:cNvPr>
          <p:cNvSpPr/>
          <p:nvPr/>
        </p:nvSpPr>
        <p:spPr>
          <a:xfrm>
            <a:off x="3733167" y="3464913"/>
            <a:ext cx="1347556" cy="36451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000" b="1" dirty="0">
                <a:solidFill>
                  <a:srgbClr val="FFFFFF"/>
                </a:solidFill>
              </a:rPr>
              <a:t>Checkpoint</a:t>
            </a:r>
          </a:p>
        </p:txBody>
      </p:sp>
      <p:sp>
        <p:nvSpPr>
          <p:cNvPr id="42" name="Rounded Rectangle 41">
            <a:extLst>
              <a:ext uri="{FF2B5EF4-FFF2-40B4-BE49-F238E27FC236}">
                <a16:creationId xmlns:a16="http://schemas.microsoft.com/office/drawing/2014/main" xmlns="" id="{66B743F8-5033-3040-8373-F1CDF5C5213E}"/>
              </a:ext>
            </a:extLst>
          </p:cNvPr>
          <p:cNvSpPr/>
          <p:nvPr/>
        </p:nvSpPr>
        <p:spPr>
          <a:xfrm>
            <a:off x="3733167" y="3918114"/>
            <a:ext cx="1347556" cy="36451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000" b="1" dirty="0">
                <a:solidFill>
                  <a:srgbClr val="FFFFFF"/>
                </a:solidFill>
              </a:rPr>
              <a:t>Staff Consulting</a:t>
            </a:r>
          </a:p>
        </p:txBody>
      </p:sp>
      <p:cxnSp>
        <p:nvCxnSpPr>
          <p:cNvPr id="56" name="Elbow Connector 55">
            <a:extLst>
              <a:ext uri="{FF2B5EF4-FFF2-40B4-BE49-F238E27FC236}">
                <a16:creationId xmlns:a16="http://schemas.microsoft.com/office/drawing/2014/main" xmlns="" id="{C60FD3EC-FA3A-9E40-9A89-F1589CE71B77}"/>
              </a:ext>
            </a:extLst>
          </p:cNvPr>
          <p:cNvCxnSpPr>
            <a:cxnSpLocks/>
            <a:endCxn id="42" idx="1"/>
          </p:cNvCxnSpPr>
          <p:nvPr/>
        </p:nvCxnSpPr>
        <p:spPr>
          <a:xfrm rot="16200000" flipH="1">
            <a:off x="3022590" y="3389793"/>
            <a:ext cx="1270786" cy="150368"/>
          </a:xfrm>
          <a:prstGeom prst="bentConnector2">
            <a:avLst/>
          </a:prstGeom>
          <a:ln w="381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xmlns="" id="{C19B7B7A-A712-5D45-A767-0B71D621905F}"/>
              </a:ext>
            </a:extLst>
          </p:cNvPr>
          <p:cNvCxnSpPr>
            <a:cxnSpLocks/>
            <a:stCxn id="130" idx="4"/>
            <a:endCxn id="40" idx="1"/>
          </p:cNvCxnSpPr>
          <p:nvPr/>
        </p:nvCxnSpPr>
        <p:spPr>
          <a:xfrm rot="16200000" flipH="1">
            <a:off x="3242437" y="3156438"/>
            <a:ext cx="832265" cy="149196"/>
          </a:xfrm>
          <a:prstGeom prst="bentConnector2">
            <a:avLst/>
          </a:prstGeom>
          <a:ln w="381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2" name="Elbow Connector 61">
            <a:extLst>
              <a:ext uri="{FF2B5EF4-FFF2-40B4-BE49-F238E27FC236}">
                <a16:creationId xmlns:a16="http://schemas.microsoft.com/office/drawing/2014/main" xmlns="" id="{492E7681-59E7-D94F-BB7C-5255BBCFBF80}"/>
              </a:ext>
            </a:extLst>
          </p:cNvPr>
          <p:cNvCxnSpPr>
            <a:cxnSpLocks/>
            <a:stCxn id="130" idx="4"/>
            <a:endCxn id="38" idx="1"/>
          </p:cNvCxnSpPr>
          <p:nvPr/>
        </p:nvCxnSpPr>
        <p:spPr>
          <a:xfrm rot="16200000" flipH="1">
            <a:off x="3469037" y="2929838"/>
            <a:ext cx="379064" cy="149196"/>
          </a:xfrm>
          <a:prstGeom prst="bentConnector2">
            <a:avLst/>
          </a:prstGeom>
          <a:ln w="381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xmlns="" id="{D8FE8E60-04B2-9E4D-8EC7-A0797BE562F3}"/>
              </a:ext>
            </a:extLst>
          </p:cNvPr>
          <p:cNvSpPr txBox="1"/>
          <p:nvPr/>
        </p:nvSpPr>
        <p:spPr>
          <a:xfrm>
            <a:off x="5803969" y="4435368"/>
            <a:ext cx="2860991" cy="369332"/>
          </a:xfrm>
          <a:prstGeom prst="rect">
            <a:avLst/>
          </a:prstGeom>
        </p:spPr>
        <p:txBody>
          <a:bodyPr wrap="square" lIns="0" tIns="0" rIns="0" bIns="0" rtlCol="0">
            <a:spAutoFit/>
          </a:bodyPr>
          <a:lstStyle/>
          <a:p>
            <a:pPr>
              <a:defRPr/>
            </a:pPr>
            <a:r>
              <a:rPr lang="en-US" sz="1200" b="1" i="1" dirty="0">
                <a:solidFill>
                  <a:srgbClr val="0033A0"/>
                </a:solidFill>
                <a:latin typeface="Arial" panose="020B0604020202020204"/>
              </a:rPr>
              <a:t>To achieve compliance and execute your unique interoperability strategy</a:t>
            </a:r>
          </a:p>
        </p:txBody>
      </p:sp>
      <p:grpSp>
        <p:nvGrpSpPr>
          <p:cNvPr id="111" name="Group 110"/>
          <p:cNvGrpSpPr/>
          <p:nvPr/>
        </p:nvGrpSpPr>
        <p:grpSpPr>
          <a:xfrm>
            <a:off x="4490071" y="1780130"/>
            <a:ext cx="751186" cy="614574"/>
            <a:chOff x="11435870" y="2563861"/>
            <a:chExt cx="554489" cy="197047"/>
          </a:xfrm>
          <a:solidFill>
            <a:schemeClr val="tx1">
              <a:lumMod val="20000"/>
              <a:lumOff val="80000"/>
            </a:schemeClr>
          </a:solidFill>
        </p:grpSpPr>
        <p:sp>
          <p:nvSpPr>
            <p:cNvPr id="112" name="Chevron 111"/>
            <p:cNvSpPr/>
            <p:nvPr/>
          </p:nvSpPr>
          <p:spPr>
            <a:xfrm>
              <a:off x="11435870" y="2563861"/>
              <a:ext cx="197047" cy="197047"/>
            </a:xfrm>
            <a:prstGeom prst="chevron">
              <a:avLst/>
            </a:prstGeom>
            <a:grpFill/>
            <a:ln w="9525" cap="flat" cmpd="sng" algn="ctr">
              <a:noFill/>
              <a:prstDash val="solid"/>
            </a:ln>
            <a:effectLst/>
          </p:spPr>
          <p:txBody>
            <a:bodyPr rtlCol="0" anchor="ctr"/>
            <a:lstStyle/>
            <a:p>
              <a:pPr algn="ctr" defTabSz="685800">
                <a:defRPr/>
              </a:pPr>
              <a:endParaRPr lang="en-US" sz="1350" kern="0" dirty="0">
                <a:solidFill>
                  <a:srgbClr val="50B3CF"/>
                </a:solidFill>
                <a:latin typeface="Arial"/>
                <a:ea typeface="ＭＳ Ｐゴシック" pitchFamily="34" charset="-128"/>
              </a:endParaRPr>
            </a:p>
          </p:txBody>
        </p:sp>
        <p:sp>
          <p:nvSpPr>
            <p:cNvPr id="113" name="Chevron 112"/>
            <p:cNvSpPr/>
            <p:nvPr/>
          </p:nvSpPr>
          <p:spPr>
            <a:xfrm>
              <a:off x="11614591" y="2563861"/>
              <a:ext cx="197047" cy="197047"/>
            </a:xfrm>
            <a:prstGeom prst="chevron">
              <a:avLst/>
            </a:prstGeom>
            <a:grpFill/>
            <a:ln w="9525" cap="flat" cmpd="sng" algn="ctr">
              <a:noFill/>
              <a:prstDash val="solid"/>
            </a:ln>
            <a:effectLst/>
          </p:spPr>
          <p:txBody>
            <a:bodyPr rtlCol="0" anchor="ctr"/>
            <a:lstStyle/>
            <a:p>
              <a:pPr algn="ctr" defTabSz="685800">
                <a:defRPr/>
              </a:pPr>
              <a:endParaRPr lang="en-US" sz="1350" kern="0" dirty="0">
                <a:solidFill>
                  <a:srgbClr val="50B3CF"/>
                </a:solidFill>
                <a:latin typeface="Arial"/>
                <a:ea typeface="ＭＳ Ｐゴシック" pitchFamily="34" charset="-128"/>
              </a:endParaRPr>
            </a:p>
          </p:txBody>
        </p:sp>
        <p:sp>
          <p:nvSpPr>
            <p:cNvPr id="114" name="Chevron 113"/>
            <p:cNvSpPr/>
            <p:nvPr/>
          </p:nvSpPr>
          <p:spPr>
            <a:xfrm>
              <a:off x="11793312" y="2563861"/>
              <a:ext cx="197047" cy="197047"/>
            </a:xfrm>
            <a:prstGeom prst="chevron">
              <a:avLst/>
            </a:prstGeom>
            <a:grpFill/>
            <a:ln w="9525" cap="flat" cmpd="sng" algn="ctr">
              <a:noFill/>
              <a:prstDash val="solid"/>
            </a:ln>
            <a:effectLst/>
          </p:spPr>
          <p:txBody>
            <a:bodyPr rtlCol="0" anchor="ctr"/>
            <a:lstStyle/>
            <a:p>
              <a:pPr algn="ctr" defTabSz="685800">
                <a:defRPr/>
              </a:pPr>
              <a:endParaRPr lang="en-US" sz="1350" kern="0" dirty="0">
                <a:solidFill>
                  <a:srgbClr val="50B3CF"/>
                </a:solidFill>
                <a:latin typeface="Arial"/>
                <a:ea typeface="ＭＳ Ｐゴシック" pitchFamily="34" charset="-128"/>
              </a:endParaRPr>
            </a:p>
          </p:txBody>
        </p:sp>
      </p:grpSp>
      <p:sp>
        <p:nvSpPr>
          <p:cNvPr id="118" name="Rounded Rectangle 117">
            <a:extLst>
              <a:ext uri="{FF2B5EF4-FFF2-40B4-BE49-F238E27FC236}">
                <a16:creationId xmlns:a16="http://schemas.microsoft.com/office/drawing/2014/main" xmlns="" id="{B6AB4E17-5AF9-5A4C-AF08-086DB9A11D6D}"/>
              </a:ext>
            </a:extLst>
          </p:cNvPr>
          <p:cNvSpPr/>
          <p:nvPr/>
        </p:nvSpPr>
        <p:spPr>
          <a:xfrm>
            <a:off x="6465127" y="3699967"/>
            <a:ext cx="2284235" cy="560993"/>
          </a:xfrm>
          <a:prstGeom prst="roundRect">
            <a:avLst>
              <a:gd name="adj" fmla="val 1540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8" name="TextBox 137">
            <a:extLst>
              <a:ext uri="{FF2B5EF4-FFF2-40B4-BE49-F238E27FC236}">
                <a16:creationId xmlns:a16="http://schemas.microsoft.com/office/drawing/2014/main" xmlns="" id="{012E61A3-ADBA-0549-921C-32CB8FD76055}"/>
              </a:ext>
            </a:extLst>
          </p:cNvPr>
          <p:cNvSpPr txBox="1"/>
          <p:nvPr/>
        </p:nvSpPr>
        <p:spPr>
          <a:xfrm>
            <a:off x="6965632" y="3775849"/>
            <a:ext cx="1635753" cy="153888"/>
          </a:xfrm>
          <a:prstGeom prst="rect">
            <a:avLst/>
          </a:prstGeom>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FFFFFF"/>
                </a:solidFill>
                <a:effectLst/>
                <a:uLnTx/>
                <a:uFillTx/>
                <a:latin typeface="Arial" panose="020B0604020202020204"/>
                <a:ea typeface="+mn-ea"/>
                <a:cs typeface="+mn-cs"/>
              </a:rPr>
              <a:t>Conformance services</a:t>
            </a:r>
          </a:p>
        </p:txBody>
      </p:sp>
      <p:grpSp>
        <p:nvGrpSpPr>
          <p:cNvPr id="18" name="Group 17"/>
          <p:cNvGrpSpPr/>
          <p:nvPr/>
        </p:nvGrpSpPr>
        <p:grpSpPr>
          <a:xfrm>
            <a:off x="6933734" y="4005635"/>
            <a:ext cx="1717702" cy="193320"/>
            <a:chOff x="7259120" y="4105138"/>
            <a:chExt cx="1405839" cy="193320"/>
          </a:xfrm>
          <a:solidFill>
            <a:schemeClr val="tx1"/>
          </a:solidFill>
        </p:grpSpPr>
        <p:sp>
          <p:nvSpPr>
            <p:cNvPr id="139" name="Rounded Rectangle 138">
              <a:extLst>
                <a:ext uri="{FF2B5EF4-FFF2-40B4-BE49-F238E27FC236}">
                  <a16:creationId xmlns:a16="http://schemas.microsoft.com/office/drawing/2014/main" xmlns="" id="{54E7E4A4-D5CE-6044-B71F-C9B1826D929A}"/>
                </a:ext>
              </a:extLst>
            </p:cNvPr>
            <p:cNvSpPr/>
            <p:nvPr/>
          </p:nvSpPr>
          <p:spPr>
            <a:xfrm>
              <a:off x="7259120" y="4105138"/>
              <a:ext cx="623047" cy="1933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800" b="1" dirty="0">
                  <a:solidFill>
                    <a:srgbClr val="FFFFFF"/>
                  </a:solidFill>
                </a:rPr>
                <a:t>Testing</a:t>
              </a:r>
            </a:p>
          </p:txBody>
        </p:sp>
        <p:sp>
          <p:nvSpPr>
            <p:cNvPr id="141" name="Rounded Rectangle 140">
              <a:extLst>
                <a:ext uri="{FF2B5EF4-FFF2-40B4-BE49-F238E27FC236}">
                  <a16:creationId xmlns:a16="http://schemas.microsoft.com/office/drawing/2014/main" xmlns="" id="{88EB5F44-4550-EC4D-A123-774DBD595089}"/>
                </a:ext>
              </a:extLst>
            </p:cNvPr>
            <p:cNvSpPr/>
            <p:nvPr/>
          </p:nvSpPr>
          <p:spPr>
            <a:xfrm>
              <a:off x="7926724" y="4105138"/>
              <a:ext cx="738235" cy="1933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800" b="1" dirty="0">
                  <a:solidFill>
                    <a:srgbClr val="FFFFFF"/>
                  </a:solidFill>
                </a:rPr>
                <a:t>Monitoring</a:t>
              </a:r>
            </a:p>
          </p:txBody>
        </p:sp>
      </p:grpSp>
      <p:grpSp>
        <p:nvGrpSpPr>
          <p:cNvPr id="15" name="Group 14"/>
          <p:cNvGrpSpPr/>
          <p:nvPr/>
        </p:nvGrpSpPr>
        <p:grpSpPr>
          <a:xfrm>
            <a:off x="6927258" y="2699832"/>
            <a:ext cx="1716710" cy="849522"/>
            <a:chOff x="7216040" y="2724279"/>
            <a:chExt cx="1441451" cy="924578"/>
          </a:xfrm>
          <a:solidFill>
            <a:schemeClr val="tx1"/>
          </a:solidFill>
        </p:grpSpPr>
        <p:sp>
          <p:nvSpPr>
            <p:cNvPr id="133" name="Rounded Rectangle 132">
              <a:extLst>
                <a:ext uri="{FF2B5EF4-FFF2-40B4-BE49-F238E27FC236}">
                  <a16:creationId xmlns:a16="http://schemas.microsoft.com/office/drawing/2014/main" xmlns="" id="{A72C86B9-E0C6-1648-851B-49B83212E496}"/>
                </a:ext>
              </a:extLst>
            </p:cNvPr>
            <p:cNvSpPr/>
            <p:nvPr/>
          </p:nvSpPr>
          <p:spPr>
            <a:xfrm>
              <a:off x="8030158" y="3221549"/>
              <a:ext cx="625320" cy="18923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800" b="1" dirty="0">
                  <a:solidFill>
                    <a:srgbClr val="FFFFFF"/>
                  </a:solidFill>
                </a:rPr>
                <a:t>Data</a:t>
              </a:r>
            </a:p>
          </p:txBody>
        </p:sp>
        <p:sp>
          <p:nvSpPr>
            <p:cNvPr id="135" name="Rounded Rectangle 134">
              <a:extLst>
                <a:ext uri="{FF2B5EF4-FFF2-40B4-BE49-F238E27FC236}">
                  <a16:creationId xmlns:a16="http://schemas.microsoft.com/office/drawing/2014/main" xmlns="" id="{9B6F3B88-95E3-DB4A-B076-DA50E420B041}"/>
                </a:ext>
              </a:extLst>
            </p:cNvPr>
            <p:cNvSpPr/>
            <p:nvPr/>
          </p:nvSpPr>
          <p:spPr>
            <a:xfrm>
              <a:off x="7216040" y="3459621"/>
              <a:ext cx="1434965" cy="18923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FFFF"/>
                  </a:solidFill>
                </a:rPr>
                <a:t>Source System Uplifts</a:t>
              </a:r>
            </a:p>
          </p:txBody>
        </p:sp>
        <p:sp>
          <p:nvSpPr>
            <p:cNvPr id="169" name="Rounded Rectangle 168">
              <a:extLst>
                <a:ext uri="{FF2B5EF4-FFF2-40B4-BE49-F238E27FC236}">
                  <a16:creationId xmlns:a16="http://schemas.microsoft.com/office/drawing/2014/main" xmlns="" id="{A72C86B9-E0C6-1648-851B-49B83212E496}"/>
                </a:ext>
              </a:extLst>
            </p:cNvPr>
            <p:cNvSpPr/>
            <p:nvPr/>
          </p:nvSpPr>
          <p:spPr>
            <a:xfrm>
              <a:off x="7221477" y="3221790"/>
              <a:ext cx="748842" cy="18923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800" b="1" dirty="0">
                  <a:solidFill>
                    <a:srgbClr val="FFFFFF"/>
                  </a:solidFill>
                </a:rPr>
                <a:t>Integration</a:t>
              </a:r>
            </a:p>
          </p:txBody>
        </p:sp>
        <p:sp>
          <p:nvSpPr>
            <p:cNvPr id="170" name="Rounded Rectangle 169">
              <a:extLst>
                <a:ext uri="{FF2B5EF4-FFF2-40B4-BE49-F238E27FC236}">
                  <a16:creationId xmlns:a16="http://schemas.microsoft.com/office/drawing/2014/main" xmlns="" id="{9B6F3B88-95E3-DB4A-B076-DA50E420B041}"/>
                </a:ext>
              </a:extLst>
            </p:cNvPr>
            <p:cNvSpPr/>
            <p:nvPr/>
          </p:nvSpPr>
          <p:spPr>
            <a:xfrm>
              <a:off x="7222526" y="2969567"/>
              <a:ext cx="1434965" cy="18923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FFFF"/>
                  </a:solidFill>
                </a:rPr>
                <a:t>Product Implementation</a:t>
              </a:r>
            </a:p>
          </p:txBody>
        </p:sp>
        <p:sp>
          <p:nvSpPr>
            <p:cNvPr id="171" name="Rounded Rectangle 170">
              <a:extLst>
                <a:ext uri="{FF2B5EF4-FFF2-40B4-BE49-F238E27FC236}">
                  <a16:creationId xmlns:a16="http://schemas.microsoft.com/office/drawing/2014/main" xmlns="" id="{A72C86B9-E0C6-1648-851B-49B83212E496}"/>
                </a:ext>
              </a:extLst>
            </p:cNvPr>
            <p:cNvSpPr/>
            <p:nvPr/>
          </p:nvSpPr>
          <p:spPr>
            <a:xfrm>
              <a:off x="7221477" y="2726030"/>
              <a:ext cx="428459" cy="18923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800" b="1" dirty="0">
                  <a:solidFill>
                    <a:srgbClr val="FFFFFF"/>
                  </a:solidFill>
                </a:rPr>
                <a:t>PMO</a:t>
              </a:r>
            </a:p>
          </p:txBody>
        </p:sp>
        <p:sp>
          <p:nvSpPr>
            <p:cNvPr id="172" name="Rounded Rectangle 171">
              <a:extLst>
                <a:ext uri="{FF2B5EF4-FFF2-40B4-BE49-F238E27FC236}">
                  <a16:creationId xmlns:a16="http://schemas.microsoft.com/office/drawing/2014/main" xmlns="" id="{A72C86B9-E0C6-1648-851B-49B83212E496}"/>
                </a:ext>
              </a:extLst>
            </p:cNvPr>
            <p:cNvSpPr/>
            <p:nvPr/>
          </p:nvSpPr>
          <p:spPr>
            <a:xfrm>
              <a:off x="7699857" y="2724279"/>
              <a:ext cx="944438" cy="18923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800" b="1" dirty="0">
                  <a:solidFill>
                    <a:srgbClr val="FFFFFF"/>
                  </a:solidFill>
                </a:rPr>
                <a:t>Business Analysis</a:t>
              </a:r>
            </a:p>
          </p:txBody>
        </p:sp>
      </p:grpSp>
      <p:grpSp>
        <p:nvGrpSpPr>
          <p:cNvPr id="173" name="Group 172"/>
          <p:cNvGrpSpPr/>
          <p:nvPr/>
        </p:nvGrpSpPr>
        <p:grpSpPr>
          <a:xfrm>
            <a:off x="1960104" y="1800980"/>
            <a:ext cx="751186" cy="614574"/>
            <a:chOff x="11435870" y="2563861"/>
            <a:chExt cx="554489" cy="197047"/>
          </a:xfrm>
          <a:solidFill>
            <a:schemeClr val="bg1">
              <a:lumMod val="85000"/>
            </a:schemeClr>
          </a:solidFill>
        </p:grpSpPr>
        <p:sp>
          <p:nvSpPr>
            <p:cNvPr id="174" name="Chevron 173"/>
            <p:cNvSpPr/>
            <p:nvPr/>
          </p:nvSpPr>
          <p:spPr>
            <a:xfrm>
              <a:off x="11435870" y="2563861"/>
              <a:ext cx="197047" cy="197047"/>
            </a:xfrm>
            <a:prstGeom prst="chevron">
              <a:avLst/>
            </a:prstGeom>
            <a:grpFill/>
            <a:ln w="9525" cap="flat" cmpd="sng" algn="ctr">
              <a:noFill/>
              <a:prstDash val="solid"/>
            </a:ln>
            <a:effectLst/>
          </p:spPr>
          <p:txBody>
            <a:bodyPr rtlCol="0" anchor="ctr"/>
            <a:lstStyle/>
            <a:p>
              <a:pPr algn="ctr" defTabSz="685800">
                <a:defRPr/>
              </a:pPr>
              <a:endParaRPr lang="en-US" sz="1350" kern="0" dirty="0">
                <a:solidFill>
                  <a:srgbClr val="50B3CF"/>
                </a:solidFill>
                <a:latin typeface="Arial"/>
                <a:ea typeface="ＭＳ Ｐゴシック" pitchFamily="34" charset="-128"/>
              </a:endParaRPr>
            </a:p>
          </p:txBody>
        </p:sp>
        <p:sp>
          <p:nvSpPr>
            <p:cNvPr id="175" name="Chevron 174"/>
            <p:cNvSpPr/>
            <p:nvPr/>
          </p:nvSpPr>
          <p:spPr>
            <a:xfrm>
              <a:off x="11614591" y="2563861"/>
              <a:ext cx="197047" cy="197047"/>
            </a:xfrm>
            <a:prstGeom prst="chevron">
              <a:avLst/>
            </a:prstGeom>
            <a:grpFill/>
            <a:ln w="9525" cap="flat" cmpd="sng" algn="ctr">
              <a:noFill/>
              <a:prstDash val="solid"/>
            </a:ln>
            <a:effectLst/>
          </p:spPr>
          <p:txBody>
            <a:bodyPr rtlCol="0" anchor="ctr"/>
            <a:lstStyle/>
            <a:p>
              <a:pPr algn="ctr" defTabSz="685800">
                <a:defRPr/>
              </a:pPr>
              <a:endParaRPr lang="en-US" sz="1350" kern="0" dirty="0">
                <a:solidFill>
                  <a:srgbClr val="50B3CF"/>
                </a:solidFill>
                <a:latin typeface="Arial"/>
                <a:ea typeface="ＭＳ Ｐゴシック" pitchFamily="34" charset="-128"/>
              </a:endParaRPr>
            </a:p>
          </p:txBody>
        </p:sp>
        <p:sp>
          <p:nvSpPr>
            <p:cNvPr id="176" name="Chevron 175"/>
            <p:cNvSpPr/>
            <p:nvPr/>
          </p:nvSpPr>
          <p:spPr>
            <a:xfrm>
              <a:off x="11793312" y="2563861"/>
              <a:ext cx="197047" cy="197047"/>
            </a:xfrm>
            <a:prstGeom prst="chevron">
              <a:avLst/>
            </a:prstGeom>
            <a:grpFill/>
            <a:ln w="9525" cap="flat" cmpd="sng" algn="ctr">
              <a:noFill/>
              <a:prstDash val="solid"/>
            </a:ln>
            <a:effectLst/>
          </p:spPr>
          <p:txBody>
            <a:bodyPr rtlCol="0" anchor="ctr"/>
            <a:lstStyle/>
            <a:p>
              <a:pPr algn="ctr" defTabSz="685800">
                <a:defRPr/>
              </a:pPr>
              <a:endParaRPr lang="en-US" sz="1350" kern="0" dirty="0">
                <a:solidFill>
                  <a:srgbClr val="50B3CF"/>
                </a:solidFill>
                <a:latin typeface="Arial"/>
                <a:ea typeface="ＭＳ Ｐゴシック" pitchFamily="34" charset="-128"/>
              </a:endParaRPr>
            </a:p>
          </p:txBody>
        </p:sp>
      </p:grpSp>
      <p:sp>
        <p:nvSpPr>
          <p:cNvPr id="84" name="TextBox 83">
            <a:extLst>
              <a:ext uri="{FF2B5EF4-FFF2-40B4-BE49-F238E27FC236}">
                <a16:creationId xmlns:a16="http://schemas.microsoft.com/office/drawing/2014/main" xmlns="" id="{B4DCAACF-CCF3-6A45-A1F5-BCDA1A7867D0}"/>
              </a:ext>
            </a:extLst>
          </p:cNvPr>
          <p:cNvSpPr txBox="1"/>
          <p:nvPr/>
        </p:nvSpPr>
        <p:spPr>
          <a:xfrm>
            <a:off x="6978089" y="2456560"/>
            <a:ext cx="1777698" cy="153888"/>
          </a:xfrm>
          <a:prstGeom prst="rect">
            <a:avLst/>
          </a:prstGeom>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FFFFFF"/>
                </a:solidFill>
                <a:effectLst/>
                <a:uLnTx/>
                <a:uFillTx/>
                <a:latin typeface="Arial" panose="020B0604020202020204"/>
                <a:ea typeface="+mn-ea"/>
                <a:cs typeface="+mn-cs"/>
              </a:rPr>
              <a:t>Implementation services</a:t>
            </a:r>
          </a:p>
        </p:txBody>
      </p:sp>
      <p:sp>
        <p:nvSpPr>
          <p:cNvPr id="16" name="Freeform 15"/>
          <p:cNvSpPr/>
          <p:nvPr/>
        </p:nvSpPr>
        <p:spPr>
          <a:xfrm>
            <a:off x="6299083" y="3745057"/>
            <a:ext cx="216709" cy="503682"/>
          </a:xfrm>
          <a:custGeom>
            <a:avLst/>
            <a:gdLst>
              <a:gd name="connsiteX0" fmla="*/ 0 w 205409"/>
              <a:gd name="connsiteY0" fmla="*/ 212035 h 496957"/>
              <a:gd name="connsiteX1" fmla="*/ 178904 w 205409"/>
              <a:gd name="connsiteY1" fmla="*/ 496957 h 496957"/>
              <a:gd name="connsiteX2" fmla="*/ 205409 w 205409"/>
              <a:gd name="connsiteY2" fmla="*/ 0 h 496957"/>
              <a:gd name="connsiteX3" fmla="*/ 0 w 205409"/>
              <a:gd name="connsiteY3" fmla="*/ 212035 h 496957"/>
              <a:gd name="connsiteX0" fmla="*/ 0 w 212521"/>
              <a:gd name="connsiteY0" fmla="*/ 212035 h 523852"/>
              <a:gd name="connsiteX1" fmla="*/ 212521 w 212521"/>
              <a:gd name="connsiteY1" fmla="*/ 523852 h 523852"/>
              <a:gd name="connsiteX2" fmla="*/ 205409 w 212521"/>
              <a:gd name="connsiteY2" fmla="*/ 0 h 523852"/>
              <a:gd name="connsiteX3" fmla="*/ 0 w 212521"/>
              <a:gd name="connsiteY3" fmla="*/ 212035 h 523852"/>
              <a:gd name="connsiteX0" fmla="*/ 0 w 239415"/>
              <a:gd name="connsiteY0" fmla="*/ 212035 h 530576"/>
              <a:gd name="connsiteX1" fmla="*/ 239415 w 239415"/>
              <a:gd name="connsiteY1" fmla="*/ 530576 h 530576"/>
              <a:gd name="connsiteX2" fmla="*/ 205409 w 239415"/>
              <a:gd name="connsiteY2" fmla="*/ 0 h 530576"/>
              <a:gd name="connsiteX3" fmla="*/ 0 w 239415"/>
              <a:gd name="connsiteY3" fmla="*/ 212035 h 530576"/>
              <a:gd name="connsiteX0" fmla="*/ 0 w 256376"/>
              <a:gd name="connsiteY0" fmla="*/ 212035 h 523852"/>
              <a:gd name="connsiteX1" fmla="*/ 256376 w 256376"/>
              <a:gd name="connsiteY1" fmla="*/ 523852 h 523852"/>
              <a:gd name="connsiteX2" fmla="*/ 205409 w 256376"/>
              <a:gd name="connsiteY2" fmla="*/ 0 h 523852"/>
              <a:gd name="connsiteX3" fmla="*/ 0 w 256376"/>
              <a:gd name="connsiteY3" fmla="*/ 212035 h 523852"/>
              <a:gd name="connsiteX0" fmla="*/ 0 w 273338"/>
              <a:gd name="connsiteY0" fmla="*/ 212035 h 503682"/>
              <a:gd name="connsiteX1" fmla="*/ 273338 w 273338"/>
              <a:gd name="connsiteY1" fmla="*/ 503682 h 503682"/>
              <a:gd name="connsiteX2" fmla="*/ 205409 w 273338"/>
              <a:gd name="connsiteY2" fmla="*/ 0 h 503682"/>
              <a:gd name="connsiteX3" fmla="*/ 0 w 273338"/>
              <a:gd name="connsiteY3" fmla="*/ 212035 h 503682"/>
            </a:gdLst>
            <a:ahLst/>
            <a:cxnLst>
              <a:cxn ang="0">
                <a:pos x="connsiteX0" y="connsiteY0"/>
              </a:cxn>
              <a:cxn ang="0">
                <a:pos x="connsiteX1" y="connsiteY1"/>
              </a:cxn>
              <a:cxn ang="0">
                <a:pos x="connsiteX2" y="connsiteY2"/>
              </a:cxn>
              <a:cxn ang="0">
                <a:pos x="connsiteX3" y="connsiteY3"/>
              </a:cxn>
            </a:cxnLst>
            <a:rect l="l" t="t" r="r" b="b"/>
            <a:pathLst>
              <a:path w="273338" h="503682">
                <a:moveTo>
                  <a:pt x="0" y="212035"/>
                </a:moveTo>
                <a:lnTo>
                  <a:pt x="273338" y="503682"/>
                </a:lnTo>
                <a:cubicBezTo>
                  <a:pt x="270967" y="329065"/>
                  <a:pt x="207780" y="174617"/>
                  <a:pt x="205409" y="0"/>
                </a:cubicBezTo>
                <a:lnTo>
                  <a:pt x="0" y="21203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a:extLst>
              <a:ext uri="{FF2B5EF4-FFF2-40B4-BE49-F238E27FC236}">
                <a16:creationId xmlns:a16="http://schemas.microsoft.com/office/drawing/2014/main" xmlns="" id="{0FCB63FA-E267-D641-A394-0FE742651E1E}"/>
              </a:ext>
            </a:extLst>
          </p:cNvPr>
          <p:cNvSpPr/>
          <p:nvPr/>
        </p:nvSpPr>
        <p:spPr>
          <a:xfrm>
            <a:off x="5497943" y="2623528"/>
            <a:ext cx="1371600" cy="1371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Services</a:t>
            </a:r>
          </a:p>
        </p:txBody>
      </p:sp>
      <p:sp>
        <p:nvSpPr>
          <p:cNvPr id="228" name="Rounded Rectangle 227">
            <a:extLst>
              <a:ext uri="{FF2B5EF4-FFF2-40B4-BE49-F238E27FC236}">
                <a16:creationId xmlns:a16="http://schemas.microsoft.com/office/drawing/2014/main" xmlns="" id="{840A7C6E-865C-7042-8F8A-45B6170D2719}"/>
              </a:ext>
            </a:extLst>
          </p:cNvPr>
          <p:cNvSpPr/>
          <p:nvPr/>
        </p:nvSpPr>
        <p:spPr>
          <a:xfrm flipV="1">
            <a:off x="6447846" y="416983"/>
            <a:ext cx="2289023" cy="1228709"/>
          </a:xfrm>
          <a:prstGeom prst="roundRect">
            <a:avLst>
              <a:gd name="adj" fmla="val 694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FFFFFF"/>
              </a:solidFill>
            </a:endParaRPr>
          </a:p>
        </p:txBody>
      </p:sp>
      <p:sp>
        <p:nvSpPr>
          <p:cNvPr id="229" name="Freeform 228"/>
          <p:cNvSpPr/>
          <p:nvPr/>
        </p:nvSpPr>
        <p:spPr>
          <a:xfrm>
            <a:off x="6011817" y="428814"/>
            <a:ext cx="477079" cy="521937"/>
          </a:xfrm>
          <a:custGeom>
            <a:avLst/>
            <a:gdLst>
              <a:gd name="connsiteX0" fmla="*/ 0 w 795131"/>
              <a:gd name="connsiteY0" fmla="*/ 463827 h 655983"/>
              <a:gd name="connsiteX1" fmla="*/ 795131 w 795131"/>
              <a:gd name="connsiteY1" fmla="*/ 0 h 655983"/>
              <a:gd name="connsiteX2" fmla="*/ 795131 w 795131"/>
              <a:gd name="connsiteY2" fmla="*/ 655983 h 655983"/>
              <a:gd name="connsiteX3" fmla="*/ 0 w 795131"/>
              <a:gd name="connsiteY3" fmla="*/ 463827 h 655983"/>
              <a:gd name="connsiteX0" fmla="*/ 0 w 477079"/>
              <a:gd name="connsiteY0" fmla="*/ 549966 h 655983"/>
              <a:gd name="connsiteX1" fmla="*/ 477079 w 477079"/>
              <a:gd name="connsiteY1" fmla="*/ 0 h 655983"/>
              <a:gd name="connsiteX2" fmla="*/ 477079 w 477079"/>
              <a:gd name="connsiteY2" fmla="*/ 655983 h 655983"/>
              <a:gd name="connsiteX3" fmla="*/ 0 w 477079"/>
              <a:gd name="connsiteY3" fmla="*/ 549966 h 655983"/>
              <a:gd name="connsiteX0" fmla="*/ 0 w 477079"/>
              <a:gd name="connsiteY0" fmla="*/ 549966 h 569844"/>
              <a:gd name="connsiteX1" fmla="*/ 477079 w 477079"/>
              <a:gd name="connsiteY1" fmla="*/ 0 h 569844"/>
              <a:gd name="connsiteX2" fmla="*/ 470453 w 477079"/>
              <a:gd name="connsiteY2" fmla="*/ 569844 h 569844"/>
              <a:gd name="connsiteX3" fmla="*/ 0 w 477079"/>
              <a:gd name="connsiteY3" fmla="*/ 549966 h 569844"/>
            </a:gdLst>
            <a:ahLst/>
            <a:cxnLst>
              <a:cxn ang="0">
                <a:pos x="connsiteX0" y="connsiteY0"/>
              </a:cxn>
              <a:cxn ang="0">
                <a:pos x="connsiteX1" y="connsiteY1"/>
              </a:cxn>
              <a:cxn ang="0">
                <a:pos x="connsiteX2" y="connsiteY2"/>
              </a:cxn>
              <a:cxn ang="0">
                <a:pos x="connsiteX3" y="connsiteY3"/>
              </a:cxn>
            </a:cxnLst>
            <a:rect l="l" t="t" r="r" b="b"/>
            <a:pathLst>
              <a:path w="477079" h="569844">
                <a:moveTo>
                  <a:pt x="0" y="549966"/>
                </a:moveTo>
                <a:lnTo>
                  <a:pt x="477079" y="0"/>
                </a:lnTo>
                <a:cubicBezTo>
                  <a:pt x="474870" y="189948"/>
                  <a:pt x="472662" y="379896"/>
                  <a:pt x="470453" y="569844"/>
                </a:cubicBezTo>
                <a:lnTo>
                  <a:pt x="0" y="54996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Rounded Rectangle 229">
            <a:extLst>
              <a:ext uri="{FF2B5EF4-FFF2-40B4-BE49-F238E27FC236}">
                <a16:creationId xmlns:a16="http://schemas.microsoft.com/office/drawing/2014/main" xmlns="" id="{B6AB4E17-5AF9-5A4C-AF08-086DB9A11D6D}"/>
              </a:ext>
            </a:extLst>
          </p:cNvPr>
          <p:cNvSpPr/>
          <p:nvPr/>
        </p:nvSpPr>
        <p:spPr>
          <a:xfrm>
            <a:off x="6461201" y="1713100"/>
            <a:ext cx="2284235" cy="560993"/>
          </a:xfrm>
          <a:prstGeom prst="roundRect">
            <a:avLst>
              <a:gd name="adj" fmla="val 154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1" name="TextBox 230">
            <a:extLst>
              <a:ext uri="{FF2B5EF4-FFF2-40B4-BE49-F238E27FC236}">
                <a16:creationId xmlns:a16="http://schemas.microsoft.com/office/drawing/2014/main" xmlns="" id="{012E61A3-ADBA-0549-921C-32CB8FD76055}"/>
              </a:ext>
            </a:extLst>
          </p:cNvPr>
          <p:cNvSpPr txBox="1"/>
          <p:nvPr/>
        </p:nvSpPr>
        <p:spPr>
          <a:xfrm>
            <a:off x="6799562" y="1788982"/>
            <a:ext cx="1797898" cy="153888"/>
          </a:xfrm>
          <a:prstGeom prst="rect">
            <a:avLst/>
          </a:prstGeom>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i="1" dirty="0">
                <a:solidFill>
                  <a:srgbClr val="FFFFFF"/>
                </a:solidFill>
                <a:latin typeface="Arial" panose="020B0604020202020204"/>
              </a:rPr>
              <a:t>For Facets &amp; Qnxt customers</a:t>
            </a:r>
            <a:endParaRPr kumimoji="0" lang="en-US" sz="1000" b="1"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3" name="Rounded Rectangle 232">
            <a:extLst>
              <a:ext uri="{FF2B5EF4-FFF2-40B4-BE49-F238E27FC236}">
                <a16:creationId xmlns:a16="http://schemas.microsoft.com/office/drawing/2014/main" xmlns="" id="{54E7E4A4-D5CE-6044-B71F-C9B1826D929A}"/>
              </a:ext>
            </a:extLst>
          </p:cNvPr>
          <p:cNvSpPr/>
          <p:nvPr/>
        </p:nvSpPr>
        <p:spPr>
          <a:xfrm>
            <a:off x="6929807" y="2018768"/>
            <a:ext cx="1702510" cy="193320"/>
          </a:xfrm>
          <a:prstGeom prst="roundRect">
            <a:avLst/>
          </a:prstGeom>
          <a:solidFill>
            <a:srgbClr val="000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800" b="1" dirty="0">
                <a:solidFill>
                  <a:srgbClr val="FFFFFF"/>
                </a:solidFill>
              </a:rPr>
              <a:t>FHIR Adapters</a:t>
            </a:r>
          </a:p>
        </p:txBody>
      </p:sp>
      <p:grpSp>
        <p:nvGrpSpPr>
          <p:cNvPr id="235" name="Group 234"/>
          <p:cNvGrpSpPr/>
          <p:nvPr/>
        </p:nvGrpSpPr>
        <p:grpSpPr>
          <a:xfrm>
            <a:off x="6929808" y="821792"/>
            <a:ext cx="1721628" cy="660551"/>
            <a:chOff x="7221477" y="2726030"/>
            <a:chExt cx="1445580" cy="718911"/>
          </a:xfrm>
          <a:solidFill>
            <a:srgbClr val="000063"/>
          </a:solidFill>
        </p:grpSpPr>
        <p:sp>
          <p:nvSpPr>
            <p:cNvPr id="238" name="Rounded Rectangle 237">
              <a:extLst>
                <a:ext uri="{FF2B5EF4-FFF2-40B4-BE49-F238E27FC236}">
                  <a16:creationId xmlns:a16="http://schemas.microsoft.com/office/drawing/2014/main" xmlns="" id="{A72C86B9-E0C6-1648-851B-49B83212E496}"/>
                </a:ext>
              </a:extLst>
            </p:cNvPr>
            <p:cNvSpPr/>
            <p:nvPr/>
          </p:nvSpPr>
          <p:spPr>
            <a:xfrm>
              <a:off x="7221477" y="3221789"/>
              <a:ext cx="1445580" cy="22315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800" b="1" dirty="0">
                  <a:solidFill>
                    <a:srgbClr val="FFFFFF"/>
                  </a:solidFill>
                </a:rPr>
                <a:t>Privacy &amp; Consent Engine</a:t>
              </a:r>
            </a:p>
          </p:txBody>
        </p:sp>
        <p:sp>
          <p:nvSpPr>
            <p:cNvPr id="239" name="Rounded Rectangle 238">
              <a:extLst>
                <a:ext uri="{FF2B5EF4-FFF2-40B4-BE49-F238E27FC236}">
                  <a16:creationId xmlns:a16="http://schemas.microsoft.com/office/drawing/2014/main" xmlns="" id="{9B6F3B88-95E3-DB4A-B076-DA50E420B041}"/>
                </a:ext>
              </a:extLst>
            </p:cNvPr>
            <p:cNvSpPr/>
            <p:nvPr/>
          </p:nvSpPr>
          <p:spPr>
            <a:xfrm>
              <a:off x="7222526" y="2969567"/>
              <a:ext cx="1434965" cy="18923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FFFF"/>
                  </a:solidFill>
                </a:rPr>
                <a:t>Data Hub</a:t>
              </a:r>
            </a:p>
          </p:txBody>
        </p:sp>
        <p:sp>
          <p:nvSpPr>
            <p:cNvPr id="240" name="Rounded Rectangle 239">
              <a:extLst>
                <a:ext uri="{FF2B5EF4-FFF2-40B4-BE49-F238E27FC236}">
                  <a16:creationId xmlns:a16="http://schemas.microsoft.com/office/drawing/2014/main" xmlns="" id="{A72C86B9-E0C6-1648-851B-49B83212E496}"/>
                </a:ext>
              </a:extLst>
            </p:cNvPr>
            <p:cNvSpPr/>
            <p:nvPr/>
          </p:nvSpPr>
          <p:spPr>
            <a:xfrm>
              <a:off x="7221477" y="2726030"/>
              <a:ext cx="1432823" cy="18923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800" b="1" dirty="0">
                  <a:solidFill>
                    <a:srgbClr val="FFFFFF"/>
                  </a:solidFill>
                </a:rPr>
                <a:t>API Gateway</a:t>
              </a:r>
            </a:p>
          </p:txBody>
        </p:sp>
      </p:grpSp>
      <p:sp>
        <p:nvSpPr>
          <p:cNvPr id="242" name="TextBox 241">
            <a:extLst>
              <a:ext uri="{FF2B5EF4-FFF2-40B4-BE49-F238E27FC236}">
                <a16:creationId xmlns:a16="http://schemas.microsoft.com/office/drawing/2014/main" xmlns="" id="{B4DCAACF-CCF3-6A45-A1F5-BCDA1A7867D0}"/>
              </a:ext>
            </a:extLst>
          </p:cNvPr>
          <p:cNvSpPr txBox="1"/>
          <p:nvPr/>
        </p:nvSpPr>
        <p:spPr>
          <a:xfrm>
            <a:off x="6611116" y="469693"/>
            <a:ext cx="2243642" cy="307777"/>
          </a:xfrm>
          <a:prstGeom prst="rect">
            <a:avLst/>
          </a:prstGeom>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FFFFFF"/>
                </a:solidFill>
                <a:effectLst/>
                <a:uLnTx/>
                <a:uFillTx/>
                <a:latin typeface="Arial" panose="020B0604020202020204"/>
                <a:ea typeface="+mn-ea"/>
                <a:cs typeface="+mn-cs"/>
              </a:rPr>
              <a:t>Connected Interop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800" b="1" i="1" u="none" strike="noStrike" kern="1200" cap="none" spc="0" normalizeH="0" baseline="0" noProof="0" dirty="0">
                <a:ln>
                  <a:noFill/>
                </a:ln>
                <a:solidFill>
                  <a:srgbClr val="FFFFFF"/>
                </a:solidFill>
                <a:effectLst/>
                <a:uLnTx/>
                <a:uFillTx/>
                <a:latin typeface="Arial" panose="020B0604020202020204"/>
                <a:ea typeface="+mn-ea"/>
                <a:cs typeface="+mn-cs"/>
              </a:rPr>
              <a:t>(</a:t>
            </a:r>
            <a:r>
              <a:rPr kumimoji="0" lang="en-US" sz="800" i="1" u="none" strike="noStrike" kern="1200" cap="none" spc="0" normalizeH="0" baseline="0" noProof="0" dirty="0">
                <a:ln>
                  <a:noFill/>
                </a:ln>
                <a:solidFill>
                  <a:srgbClr val="FFFFFF"/>
                </a:solidFill>
                <a:effectLst/>
                <a:uLnTx/>
                <a:uFillTx/>
                <a:latin typeface="Arial" panose="020B0604020202020204"/>
                <a:ea typeface="+mn-ea"/>
                <a:cs typeface="+mn-cs"/>
              </a:rPr>
              <a:t>For all customers)</a:t>
            </a:r>
            <a:endParaRPr kumimoji="0" lang="en-US" sz="100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43" name="Freeform 242"/>
          <p:cNvSpPr/>
          <p:nvPr/>
        </p:nvSpPr>
        <p:spPr>
          <a:xfrm>
            <a:off x="6219082" y="1758189"/>
            <a:ext cx="336359" cy="495733"/>
          </a:xfrm>
          <a:custGeom>
            <a:avLst/>
            <a:gdLst>
              <a:gd name="connsiteX0" fmla="*/ 0 w 205409"/>
              <a:gd name="connsiteY0" fmla="*/ 212035 h 496957"/>
              <a:gd name="connsiteX1" fmla="*/ 178904 w 205409"/>
              <a:gd name="connsiteY1" fmla="*/ 496957 h 496957"/>
              <a:gd name="connsiteX2" fmla="*/ 205409 w 205409"/>
              <a:gd name="connsiteY2" fmla="*/ 0 h 496957"/>
              <a:gd name="connsiteX3" fmla="*/ 0 w 205409"/>
              <a:gd name="connsiteY3" fmla="*/ 212035 h 496957"/>
              <a:gd name="connsiteX0" fmla="*/ 0 w 205409"/>
              <a:gd name="connsiteY0" fmla="*/ 212035 h 516387"/>
              <a:gd name="connsiteX1" fmla="*/ 173598 w 205409"/>
              <a:gd name="connsiteY1" fmla="*/ 516387 h 516387"/>
              <a:gd name="connsiteX2" fmla="*/ 205409 w 205409"/>
              <a:gd name="connsiteY2" fmla="*/ 0 h 516387"/>
              <a:gd name="connsiteX3" fmla="*/ 0 w 205409"/>
              <a:gd name="connsiteY3" fmla="*/ 212035 h 516387"/>
              <a:gd name="connsiteX0" fmla="*/ 0 w 205409"/>
              <a:gd name="connsiteY0" fmla="*/ 212035 h 503434"/>
              <a:gd name="connsiteX1" fmla="*/ 200129 w 205409"/>
              <a:gd name="connsiteY1" fmla="*/ 503434 h 503434"/>
              <a:gd name="connsiteX2" fmla="*/ 205409 w 205409"/>
              <a:gd name="connsiteY2" fmla="*/ 0 h 503434"/>
              <a:gd name="connsiteX3" fmla="*/ 0 w 205409"/>
              <a:gd name="connsiteY3" fmla="*/ 212035 h 503434"/>
              <a:gd name="connsiteX0" fmla="*/ 0 w 205409"/>
              <a:gd name="connsiteY0" fmla="*/ 212035 h 445144"/>
              <a:gd name="connsiteX1" fmla="*/ 171387 w 205409"/>
              <a:gd name="connsiteY1" fmla="*/ 445144 h 445144"/>
              <a:gd name="connsiteX2" fmla="*/ 205409 w 205409"/>
              <a:gd name="connsiteY2" fmla="*/ 0 h 445144"/>
              <a:gd name="connsiteX3" fmla="*/ 0 w 205409"/>
              <a:gd name="connsiteY3" fmla="*/ 212035 h 445144"/>
              <a:gd name="connsiteX0" fmla="*/ 0 w 205409"/>
              <a:gd name="connsiteY0" fmla="*/ 212035 h 477526"/>
              <a:gd name="connsiteX1" fmla="*/ 171387 w 205409"/>
              <a:gd name="connsiteY1" fmla="*/ 477526 h 477526"/>
              <a:gd name="connsiteX2" fmla="*/ 205409 w 205409"/>
              <a:gd name="connsiteY2" fmla="*/ 0 h 477526"/>
              <a:gd name="connsiteX3" fmla="*/ 0 w 205409"/>
              <a:gd name="connsiteY3" fmla="*/ 212035 h 477526"/>
            </a:gdLst>
            <a:ahLst/>
            <a:cxnLst>
              <a:cxn ang="0">
                <a:pos x="connsiteX0" y="connsiteY0"/>
              </a:cxn>
              <a:cxn ang="0">
                <a:pos x="connsiteX1" y="connsiteY1"/>
              </a:cxn>
              <a:cxn ang="0">
                <a:pos x="connsiteX2" y="connsiteY2"/>
              </a:cxn>
              <a:cxn ang="0">
                <a:pos x="connsiteX3" y="connsiteY3"/>
              </a:cxn>
            </a:cxnLst>
            <a:rect l="l" t="t" r="r" b="b"/>
            <a:pathLst>
              <a:path w="205409" h="477526">
                <a:moveTo>
                  <a:pt x="0" y="212035"/>
                </a:moveTo>
                <a:lnTo>
                  <a:pt x="171387" y="477526"/>
                </a:lnTo>
                <a:lnTo>
                  <a:pt x="205409" y="0"/>
                </a:lnTo>
                <a:lnTo>
                  <a:pt x="0" y="21203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Oval 243">
            <a:extLst>
              <a:ext uri="{FF2B5EF4-FFF2-40B4-BE49-F238E27FC236}">
                <a16:creationId xmlns:a16="http://schemas.microsoft.com/office/drawing/2014/main" xmlns="" id="{0FCB63FA-E267-D641-A394-0FE742651E1E}"/>
              </a:ext>
            </a:extLst>
          </p:cNvPr>
          <p:cNvSpPr/>
          <p:nvPr/>
        </p:nvSpPr>
        <p:spPr>
          <a:xfrm>
            <a:off x="5494017" y="636661"/>
            <a:ext cx="1371600" cy="1371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Products</a:t>
            </a:r>
          </a:p>
        </p:txBody>
      </p:sp>
    </p:spTree>
    <p:extLst>
      <p:ext uri="{BB962C8B-B14F-4D97-AF65-F5344CB8AC3E}">
        <p14:creationId xmlns:p14="http://schemas.microsoft.com/office/powerpoint/2010/main" val="3161649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2672862" cy="5143500"/>
          </a:xfrm>
          <a:prstGeom prst="rect">
            <a:avLst/>
          </a:prstGeom>
          <a:solidFill>
            <a:srgbClr val="002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330" t="5144" r="18063" b="4082"/>
          <a:stretch/>
        </p:blipFill>
        <p:spPr>
          <a:xfrm>
            <a:off x="34010" y="1491047"/>
            <a:ext cx="2638852" cy="2739048"/>
          </a:xfrm>
          <a:prstGeom prst="rect">
            <a:avLst/>
          </a:prstGeom>
        </p:spPr>
      </p:pic>
      <p:sp>
        <p:nvSpPr>
          <p:cNvPr id="5" name="object 5"/>
          <p:cNvSpPr/>
          <p:nvPr/>
        </p:nvSpPr>
        <p:spPr>
          <a:xfrm>
            <a:off x="12912" y="4863292"/>
            <a:ext cx="2468880" cy="0"/>
          </a:xfrm>
          <a:custGeom>
            <a:avLst/>
            <a:gdLst/>
            <a:ahLst/>
            <a:cxnLst/>
            <a:rect l="l" t="t" r="r" b="b"/>
            <a:pathLst>
              <a:path w="3288665">
                <a:moveTo>
                  <a:pt x="0" y="0"/>
                </a:moveTo>
                <a:lnTo>
                  <a:pt x="3288648" y="0"/>
                </a:lnTo>
              </a:path>
            </a:pathLst>
          </a:custGeom>
          <a:ln w="38100">
            <a:solidFill>
              <a:srgbClr val="44A3DB"/>
            </a:solidFill>
          </a:ln>
        </p:spPr>
        <p:txBody>
          <a:bodyPr wrap="square" lIns="0" tIns="0" rIns="0" bIns="0" rtlCol="0"/>
          <a:lstStyle/>
          <a:p>
            <a:endParaRPr sz="1224"/>
          </a:p>
        </p:txBody>
      </p:sp>
      <p:sp>
        <p:nvSpPr>
          <p:cNvPr id="9" name="TextBox 8">
            <a:extLst>
              <a:ext uri="{FF2B5EF4-FFF2-40B4-BE49-F238E27FC236}">
                <a16:creationId xmlns:a16="http://schemas.microsoft.com/office/drawing/2014/main" xmlns="" id="{366252E6-9EC5-48EE-A215-BE519A8F71F1}"/>
              </a:ext>
            </a:extLst>
          </p:cNvPr>
          <p:cNvSpPr txBox="1"/>
          <p:nvPr/>
        </p:nvSpPr>
        <p:spPr>
          <a:xfrm>
            <a:off x="3158599" y="1491047"/>
            <a:ext cx="4759716" cy="2289858"/>
          </a:xfrm>
          <a:prstGeom prst="rect">
            <a:avLst/>
          </a:prstGeom>
          <a:noFill/>
        </p:spPr>
        <p:txBody>
          <a:bodyPr wrap="square" lIns="0" tIns="0" rIns="0" bIns="0" rtlCol="0">
            <a:spAutoFit/>
          </a:bodyPr>
          <a:lstStyle/>
          <a:p>
            <a:pPr defTabSz="685800">
              <a:lnSpc>
                <a:spcPct val="110000"/>
              </a:lnSpc>
              <a:spcAft>
                <a:spcPts val="900"/>
              </a:spcAft>
              <a:defRPr/>
            </a:pPr>
            <a:r>
              <a:rPr lang="en-US" b="1" dirty="0">
                <a:solidFill>
                  <a:srgbClr val="0033A0"/>
                </a:solidFill>
                <a:latin typeface="+mj-lt"/>
              </a:rPr>
              <a:t>Product Portfolio Strategy </a:t>
            </a:r>
            <a:endParaRPr lang="en-US" b="1" dirty="0" smtClean="0">
              <a:solidFill>
                <a:srgbClr val="0033A0"/>
              </a:solidFill>
              <a:latin typeface="+mj-lt"/>
            </a:endParaRPr>
          </a:p>
          <a:p>
            <a:pPr defTabSz="685800">
              <a:lnSpc>
                <a:spcPct val="110000"/>
              </a:lnSpc>
              <a:spcAft>
                <a:spcPts val="900"/>
              </a:spcAft>
              <a:defRPr/>
            </a:pPr>
            <a:r>
              <a:rPr lang="en-US" dirty="0" smtClean="0">
                <a:solidFill>
                  <a:srgbClr val="0033A0"/>
                </a:solidFill>
                <a:latin typeface="+mj-lt"/>
              </a:rPr>
              <a:t>– </a:t>
            </a:r>
            <a:r>
              <a:rPr lang="en-US" dirty="0">
                <a:solidFill>
                  <a:srgbClr val="0033A0"/>
                </a:solidFill>
                <a:latin typeface="+mj-lt"/>
              </a:rPr>
              <a:t>Diana </a:t>
            </a:r>
            <a:r>
              <a:rPr lang="en-US" dirty="0" err="1" smtClean="0">
                <a:solidFill>
                  <a:srgbClr val="0033A0"/>
                </a:solidFill>
                <a:latin typeface="+mj-lt"/>
              </a:rPr>
              <a:t>Benli</a:t>
            </a:r>
            <a:r>
              <a:rPr lang="en-US" dirty="0" smtClean="0">
                <a:solidFill>
                  <a:srgbClr val="0033A0"/>
                </a:solidFill>
                <a:latin typeface="+mj-lt"/>
              </a:rPr>
              <a:t>, Chief Product Officer, TriZetto</a:t>
            </a:r>
            <a:endParaRPr lang="en-US" dirty="0">
              <a:solidFill>
                <a:srgbClr val="0033A0"/>
              </a:solidFill>
              <a:latin typeface="+mj-lt"/>
            </a:endParaRPr>
          </a:p>
          <a:p>
            <a:pPr defTabSz="685800">
              <a:lnSpc>
                <a:spcPct val="110000"/>
              </a:lnSpc>
              <a:spcAft>
                <a:spcPts val="900"/>
              </a:spcAft>
              <a:defRPr/>
            </a:pPr>
            <a:r>
              <a:rPr lang="en-US" b="1" dirty="0">
                <a:solidFill>
                  <a:srgbClr val="0033A0"/>
                </a:solidFill>
                <a:latin typeface="+mj-lt"/>
              </a:rPr>
              <a:t>Technical Highlights </a:t>
            </a:r>
            <a:endParaRPr lang="en-US" b="1" dirty="0" smtClean="0">
              <a:solidFill>
                <a:srgbClr val="0033A0"/>
              </a:solidFill>
              <a:latin typeface="+mj-lt"/>
            </a:endParaRPr>
          </a:p>
          <a:p>
            <a:pPr defTabSz="685800">
              <a:lnSpc>
                <a:spcPct val="110000"/>
              </a:lnSpc>
              <a:spcAft>
                <a:spcPts val="900"/>
              </a:spcAft>
              <a:defRPr/>
            </a:pPr>
            <a:r>
              <a:rPr lang="en-US" dirty="0" smtClean="0">
                <a:solidFill>
                  <a:srgbClr val="0033A0"/>
                </a:solidFill>
                <a:latin typeface="+mj-lt"/>
              </a:rPr>
              <a:t>– </a:t>
            </a:r>
            <a:r>
              <a:rPr lang="en-US" dirty="0">
                <a:solidFill>
                  <a:srgbClr val="0033A0"/>
                </a:solidFill>
                <a:latin typeface="+mj-lt"/>
              </a:rPr>
              <a:t>Scott </a:t>
            </a:r>
            <a:r>
              <a:rPr lang="en-US" dirty="0" smtClean="0">
                <a:solidFill>
                  <a:srgbClr val="0033A0"/>
                </a:solidFill>
                <a:latin typeface="+mj-lt"/>
              </a:rPr>
              <a:t>Johnson, CTO TriZetto</a:t>
            </a:r>
            <a:endParaRPr lang="en-US" dirty="0">
              <a:solidFill>
                <a:srgbClr val="0033A0"/>
              </a:solidFill>
              <a:latin typeface="+mj-lt"/>
            </a:endParaRPr>
          </a:p>
          <a:p>
            <a:pPr defTabSz="685800">
              <a:lnSpc>
                <a:spcPct val="110000"/>
              </a:lnSpc>
              <a:spcAft>
                <a:spcPts val="900"/>
              </a:spcAft>
              <a:defRPr/>
            </a:pPr>
            <a:r>
              <a:rPr lang="en-US" b="1" dirty="0">
                <a:solidFill>
                  <a:srgbClr val="0033A0"/>
                </a:solidFill>
                <a:latin typeface="+mj-lt"/>
              </a:rPr>
              <a:t>Partner Program and Consulting Solutions </a:t>
            </a:r>
            <a:r>
              <a:rPr lang="en-US" dirty="0">
                <a:solidFill>
                  <a:srgbClr val="0033A0"/>
                </a:solidFill>
                <a:latin typeface="+mj-lt"/>
              </a:rPr>
              <a:t>– John </a:t>
            </a:r>
            <a:r>
              <a:rPr lang="en-US" dirty="0" smtClean="0">
                <a:solidFill>
                  <a:srgbClr val="0033A0"/>
                </a:solidFill>
                <a:latin typeface="+mj-lt"/>
              </a:rPr>
              <a:t>Wilson, Chief Services Officer, TriZetto</a:t>
            </a:r>
            <a:endParaRPr lang="en-US" dirty="0">
              <a:solidFill>
                <a:srgbClr val="0033A0"/>
              </a:solidFill>
              <a:latin typeface="+mj-lt"/>
            </a:endParaRPr>
          </a:p>
        </p:txBody>
      </p:sp>
      <p:sp>
        <p:nvSpPr>
          <p:cNvPr id="6" name="object 6"/>
          <p:cNvSpPr txBox="1"/>
          <p:nvPr/>
        </p:nvSpPr>
        <p:spPr>
          <a:xfrm>
            <a:off x="3158599" y="783073"/>
            <a:ext cx="3520196" cy="427767"/>
          </a:xfrm>
          <a:prstGeom prst="rect">
            <a:avLst/>
          </a:prstGeom>
        </p:spPr>
        <p:txBody>
          <a:bodyPr vert="horz" wrap="square" lIns="0" tIns="57870" rIns="0" bIns="0" rtlCol="0">
            <a:spAutoFit/>
          </a:bodyPr>
          <a:lstStyle/>
          <a:p>
            <a:pPr marL="8637">
              <a:spcBef>
                <a:spcPts val="456"/>
              </a:spcBef>
            </a:pPr>
            <a:r>
              <a:rPr lang="en-US" sz="2400" b="1" spc="-14" dirty="0">
                <a:latin typeface="+mj-lt"/>
                <a:cs typeface="Arial"/>
              </a:rPr>
              <a:t>What is coming?</a:t>
            </a:r>
            <a:endParaRPr sz="2400" dirty="0">
              <a:latin typeface="+mj-lt"/>
              <a:cs typeface="Arial"/>
            </a:endParaRPr>
          </a:p>
        </p:txBody>
      </p:sp>
      <p:sp>
        <p:nvSpPr>
          <p:cNvPr id="8" name="Rectangle 7"/>
          <p:cNvSpPr/>
          <p:nvPr/>
        </p:nvSpPr>
        <p:spPr>
          <a:xfrm>
            <a:off x="19003" y="3156437"/>
            <a:ext cx="2653859" cy="2058617"/>
          </a:xfrm>
          <a:prstGeom prst="rect">
            <a:avLst/>
          </a:prstGeom>
          <a:gradFill flip="none" rotWithShape="1">
            <a:gsLst>
              <a:gs pos="83000">
                <a:schemeClr val="accent1"/>
              </a:gs>
              <a:gs pos="45000">
                <a:srgbClr val="1530AC">
                  <a:alpha val="70000"/>
                </a:srgbClr>
              </a:gs>
              <a:gs pos="12000">
                <a:schemeClr val="accent3">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1116" t="13236" r="6042" b="18887"/>
          <a:stretch/>
        </p:blipFill>
        <p:spPr>
          <a:xfrm>
            <a:off x="236884" y="439615"/>
            <a:ext cx="2194420" cy="1239716"/>
          </a:xfrm>
          <a:prstGeom prst="rect">
            <a:avLst/>
          </a:prstGeom>
        </p:spPr>
      </p:pic>
    </p:spTree>
    <p:extLst>
      <p:ext uri="{BB962C8B-B14F-4D97-AF65-F5344CB8AC3E}">
        <p14:creationId xmlns:p14="http://schemas.microsoft.com/office/powerpoint/2010/main" val="2626160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68900" y="1984165"/>
            <a:ext cx="2393284" cy="169277"/>
          </a:xfrm>
          <a:prstGeom prst="rect">
            <a:avLst/>
          </a:prstGeom>
        </p:spPr>
        <p:txBody>
          <a:bodyPr wrap="none" lIns="0" tIns="0" rIns="0" bIns="0" rtlCol="0">
            <a:spAutoFit/>
          </a:bodyPr>
          <a:lstStyle/>
          <a:p>
            <a:r>
              <a:rPr lang="en-US" sz="1100" b="1" cap="all" dirty="0">
                <a:solidFill>
                  <a:schemeClr val="accent4"/>
                </a:solidFill>
              </a:rPr>
              <a:t>Product Portfolio Strategy </a:t>
            </a:r>
            <a:endParaRPr lang="en-US" sz="1100" b="1" cap="all" dirty="0" smtClean="0">
              <a:solidFill>
                <a:schemeClr val="accent4"/>
              </a:solidFill>
            </a:endParaRPr>
          </a:p>
        </p:txBody>
      </p:sp>
      <p:sp>
        <p:nvSpPr>
          <p:cNvPr id="3" name="Rectangle 2"/>
          <p:cNvSpPr/>
          <p:nvPr/>
        </p:nvSpPr>
        <p:spPr>
          <a:xfrm>
            <a:off x="2971800" y="2279565"/>
            <a:ext cx="4572000" cy="759182"/>
          </a:xfrm>
          <a:prstGeom prst="rect">
            <a:avLst/>
          </a:prstGeom>
        </p:spPr>
        <p:txBody>
          <a:bodyPr>
            <a:spAutoFit/>
          </a:bodyPr>
          <a:lstStyle/>
          <a:p>
            <a:pPr>
              <a:lnSpc>
                <a:spcPts val="2600"/>
              </a:lnSpc>
            </a:pPr>
            <a:r>
              <a:rPr lang="en-US" sz="2800" b="1" dirty="0">
                <a:solidFill>
                  <a:schemeClr val="bg2"/>
                </a:solidFill>
              </a:rPr>
              <a:t>Diana </a:t>
            </a:r>
            <a:r>
              <a:rPr lang="en-US" sz="2800" b="1" dirty="0" err="1">
                <a:solidFill>
                  <a:schemeClr val="bg2"/>
                </a:solidFill>
              </a:rPr>
              <a:t>Benli</a:t>
            </a:r>
            <a:r>
              <a:rPr lang="en-US" sz="2800" b="1" dirty="0">
                <a:solidFill>
                  <a:schemeClr val="bg2"/>
                </a:solidFill>
              </a:rPr>
              <a:t>             </a:t>
            </a:r>
          </a:p>
          <a:p>
            <a:pPr>
              <a:lnSpc>
                <a:spcPts val="2600"/>
              </a:lnSpc>
            </a:pPr>
            <a:r>
              <a:rPr lang="en-US" dirty="0" smtClean="0">
                <a:solidFill>
                  <a:schemeClr val="bg2"/>
                </a:solidFill>
              </a:rPr>
              <a:t>Chief Product Officer, TriZetto</a:t>
            </a:r>
            <a:r>
              <a:rPr lang="en-US" sz="2800" dirty="0" smtClean="0">
                <a:solidFill>
                  <a:schemeClr val="bg2"/>
                </a:solidFill>
              </a:rPr>
              <a:t>  </a:t>
            </a:r>
            <a:endParaRPr lang="en-US" sz="2800" dirty="0">
              <a:solidFill>
                <a:schemeClr val="bg2"/>
              </a:solidFill>
            </a:endParaRPr>
          </a:p>
        </p:txBody>
      </p:sp>
      <p:sp>
        <p:nvSpPr>
          <p:cNvPr id="8" name="Oval 7"/>
          <p:cNvSpPr/>
          <p:nvPr/>
        </p:nvSpPr>
        <p:spPr>
          <a:xfrm>
            <a:off x="706482" y="1477022"/>
            <a:ext cx="2008558" cy="1987198"/>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rrowheads="1"/>
          </p:cNvPicPr>
          <p:nvPr/>
        </p:nvPicPr>
        <p:blipFill>
          <a:blip r:embed="rId2">
            <a:extLst>
              <a:ext uri="{28A0092B-C50C-407E-A947-70E740481C1C}">
                <a14:useLocalDpi xmlns:a14="http://schemas.microsoft.com/office/drawing/2010/main" val="0"/>
              </a:ext>
            </a:extLst>
          </a:blip>
          <a:stretch>
            <a:fillRect/>
          </a:stretch>
        </p:blipFill>
        <p:spPr bwMode="auto">
          <a:xfrm rot="21280652">
            <a:off x="756271" y="1510501"/>
            <a:ext cx="1904427" cy="192024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304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68" y="-603215"/>
            <a:ext cx="9539591" cy="6362907"/>
          </a:xfrm>
          <a:prstGeom prst="rect">
            <a:avLst/>
          </a:prstGeom>
        </p:spPr>
      </p:pic>
      <p:sp>
        <p:nvSpPr>
          <p:cNvPr id="2" name="Footer Placeholder 1"/>
          <p:cNvSpPr>
            <a:spLocks noGrp="1"/>
          </p:cNvSpPr>
          <p:nvPr>
            <p:ph type="ftr" sz="quarter" idx="4294967295"/>
          </p:nvPr>
        </p:nvSpPr>
        <p:spPr>
          <a:xfrm>
            <a:off x="0" y="4695825"/>
            <a:ext cx="4572000" cy="187325"/>
          </a:xfrm>
        </p:spPr>
        <p:txBody>
          <a:bodyPr/>
          <a:lstStyle/>
          <a:p>
            <a:r>
              <a:rPr lang="en-US" smtClean="0"/>
              <a:t>© 2020 Cognizant</a:t>
            </a:r>
            <a:endParaRPr lang="en-US" dirty="0"/>
          </a:p>
        </p:txBody>
      </p:sp>
      <p:sp>
        <p:nvSpPr>
          <p:cNvPr id="4" name="Title 1"/>
          <p:cNvSpPr txBox="1">
            <a:spLocks/>
          </p:cNvSpPr>
          <p:nvPr/>
        </p:nvSpPr>
        <p:spPr>
          <a:xfrm>
            <a:off x="384048" y="274321"/>
            <a:ext cx="8378952" cy="621030"/>
          </a:xfrm>
          <a:prstGeom prst="rect">
            <a:avLst/>
          </a:prstGeom>
        </p:spPr>
        <p:txBody>
          <a:bodyPr/>
          <a:lstStyle>
            <a:lvl1pPr algn="l" defTabSz="914378"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endParaRPr lang="en-US" sz="1600" dirty="0"/>
          </a:p>
        </p:txBody>
      </p:sp>
      <p:sp>
        <p:nvSpPr>
          <p:cNvPr id="5" name="Title 8">
            <a:extLst>
              <a:ext uri="{FF2B5EF4-FFF2-40B4-BE49-F238E27FC236}">
                <a16:creationId xmlns:a16="http://schemas.microsoft.com/office/drawing/2014/main" xmlns="" id="{0BD5F253-9BCF-4741-B957-6240EC1D3039}"/>
              </a:ext>
            </a:extLst>
          </p:cNvPr>
          <p:cNvSpPr txBox="1">
            <a:spLocks/>
          </p:cNvSpPr>
          <p:nvPr/>
        </p:nvSpPr>
        <p:spPr>
          <a:xfrm>
            <a:off x="581208" y="1864520"/>
            <a:ext cx="8416925" cy="620712"/>
          </a:xfrm>
          <a:prstGeom prst="rect">
            <a:avLst/>
          </a:prstGeom>
        </p:spPr>
        <p:txBody>
          <a:bodyPr vert="horz" lIns="0" tIns="0" rIns="0" bIns="0" rtlCol="0" anchor="t" anchorCtr="0">
            <a:noAutofit/>
          </a:bodyPr>
          <a:lstStyle>
            <a:lvl1pPr algn="l" defTabSz="914378"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en-US" sz="2800" dirty="0" smtClean="0">
                <a:solidFill>
                  <a:schemeClr val="bg2"/>
                </a:solidFill>
              </a:rPr>
              <a:t>A </a:t>
            </a:r>
            <a:r>
              <a:rPr lang="en-US" sz="2800" dirty="0">
                <a:solidFill>
                  <a:schemeClr val="bg2"/>
                </a:solidFill>
              </a:rPr>
              <a:t>foundation for growth and innovation</a:t>
            </a:r>
          </a:p>
        </p:txBody>
      </p:sp>
      <p:sp>
        <p:nvSpPr>
          <p:cNvPr id="6" name="Rectangle 5"/>
          <p:cNvSpPr/>
          <p:nvPr/>
        </p:nvSpPr>
        <p:spPr>
          <a:xfrm>
            <a:off x="581208" y="2361427"/>
            <a:ext cx="6998711" cy="830997"/>
          </a:xfrm>
          <a:prstGeom prst="rect">
            <a:avLst/>
          </a:prstGeom>
          <a:solidFill>
            <a:schemeClr val="bg1"/>
          </a:solidFill>
        </p:spPr>
        <p:txBody>
          <a:bodyPr wrap="none">
            <a:spAutoFit/>
          </a:bodyPr>
          <a:lstStyle/>
          <a:p>
            <a:r>
              <a:rPr lang="en-US" sz="4800" b="1" dirty="0"/>
              <a:t>TriZetto Product House</a:t>
            </a:r>
          </a:p>
        </p:txBody>
      </p:sp>
    </p:spTree>
    <p:extLst>
      <p:ext uri="{BB962C8B-B14F-4D97-AF65-F5344CB8AC3E}">
        <p14:creationId xmlns:p14="http://schemas.microsoft.com/office/powerpoint/2010/main" val="3548039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2">
            <a:extLst>
              <a:ext uri="{28A0092B-C50C-407E-A947-70E740481C1C}">
                <a14:useLocalDpi xmlns:a14="http://schemas.microsoft.com/office/drawing/2010/main" val="0"/>
              </a:ext>
            </a:extLst>
          </a:blip>
          <a:srcRect l="906" t="7883" r="2107" b="8401"/>
          <a:stretch/>
        </p:blipFill>
        <p:spPr>
          <a:xfrm>
            <a:off x="-101600" y="-101600"/>
            <a:ext cx="9252085" cy="5326744"/>
          </a:xfrm>
          <a:prstGeom prst="rect">
            <a:avLst/>
          </a:prstGeom>
        </p:spPr>
      </p:pic>
      <p:sp>
        <p:nvSpPr>
          <p:cNvPr id="32" name="Rectangle 31"/>
          <p:cNvSpPr/>
          <p:nvPr/>
        </p:nvSpPr>
        <p:spPr>
          <a:xfrm flipH="1">
            <a:off x="4090707" y="-101601"/>
            <a:ext cx="5053290" cy="5326745"/>
          </a:xfrm>
          <a:prstGeom prst="rect">
            <a:avLst/>
          </a:prstGeom>
          <a:gradFill flip="none" rotWithShape="1">
            <a:gsLst>
              <a:gs pos="62000">
                <a:srgbClr val="0033A0">
                  <a:alpha val="38000"/>
                </a:srgbClr>
              </a:gs>
              <a:gs pos="10000">
                <a:schemeClr val="tx1">
                  <a:alpha val="61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384048" y="274321"/>
            <a:ext cx="8378952" cy="621030"/>
          </a:xfrm>
          <a:prstGeom prst="rect">
            <a:avLst/>
          </a:prstGeom>
        </p:spPr>
        <p:txBody>
          <a:bodyPr/>
          <a:lstStyle>
            <a:lvl1pPr algn="l" defTabSz="914378"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endParaRPr lang="en-US" sz="1600" dirty="0"/>
          </a:p>
        </p:txBody>
      </p:sp>
      <p:grpSp>
        <p:nvGrpSpPr>
          <p:cNvPr id="7" name="Group 6"/>
          <p:cNvGrpSpPr/>
          <p:nvPr/>
        </p:nvGrpSpPr>
        <p:grpSpPr>
          <a:xfrm>
            <a:off x="228453" y="273363"/>
            <a:ext cx="4735709" cy="4412580"/>
            <a:chOff x="802172" y="652499"/>
            <a:chExt cx="3898702" cy="3752256"/>
          </a:xfrm>
          <a:effectLst/>
        </p:grpSpPr>
        <p:sp>
          <p:nvSpPr>
            <p:cNvPr id="8" name="Rectangle 7"/>
            <p:cNvSpPr/>
            <p:nvPr/>
          </p:nvSpPr>
          <p:spPr>
            <a:xfrm>
              <a:off x="1144102" y="3367327"/>
              <a:ext cx="3215413" cy="1037428"/>
            </a:xfrm>
            <a:prstGeom prst="rect">
              <a:avLst/>
            </a:prstGeom>
            <a:solidFill>
              <a:srgbClr val="0033A0"/>
            </a:solidFill>
            <a:ln>
              <a:noFill/>
            </a:ln>
            <a:effectLst/>
          </p:spPr>
          <p:style>
            <a:lnRef idx="1">
              <a:schemeClr val="accent4"/>
            </a:lnRef>
            <a:fillRef idx="2">
              <a:schemeClr val="accent4"/>
            </a:fillRef>
            <a:effectRef idx="1">
              <a:schemeClr val="accent4"/>
            </a:effectRef>
            <a:fontRef idx="minor">
              <a:schemeClr val="dk1"/>
            </a:fontRef>
          </p:style>
          <p:txBody>
            <a:bodyPr wrap="none" rtlCol="0" anchor="t"/>
            <a:lstStyle/>
            <a:p>
              <a:pPr algn="ctr" defTabSz="812740"/>
              <a:r>
                <a:rPr lang="en-US" sz="1000" b="1" dirty="0">
                  <a:solidFill>
                    <a:srgbClr val="FFFFFF"/>
                  </a:solidFill>
                  <a:latin typeface="Arial" panose="020B0604020202020204"/>
                </a:rPr>
                <a:t>Product &amp; Technology Foundations Across the Portfolio</a:t>
              </a:r>
            </a:p>
          </p:txBody>
        </p:sp>
        <p:sp>
          <p:nvSpPr>
            <p:cNvPr id="9" name="Rectangle 8"/>
            <p:cNvSpPr/>
            <p:nvPr/>
          </p:nvSpPr>
          <p:spPr>
            <a:xfrm>
              <a:off x="1144102" y="2292439"/>
              <a:ext cx="3215413" cy="982939"/>
            </a:xfrm>
            <a:prstGeom prst="rect">
              <a:avLst/>
            </a:prstGeom>
            <a:solidFill>
              <a:srgbClr val="0033A0"/>
            </a:solidFill>
            <a:ln>
              <a:noFill/>
            </a:ln>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62560" tIns="81280" rIns="162560" bIns="81280" numCol="1" spcCol="0" rtlCol="0" fromWordArt="0" anchor="t" anchorCtr="0" forceAA="0" compatLnSpc="1">
              <a:prstTxWarp prst="textNoShape">
                <a:avLst/>
              </a:prstTxWarp>
              <a:noAutofit/>
            </a:bodyPr>
            <a:lstStyle/>
            <a:p>
              <a:pPr algn="ctr" defTabSz="812740"/>
              <a:r>
                <a:rPr lang="en-US" sz="1000" b="1" dirty="0">
                  <a:solidFill>
                    <a:srgbClr val="FFFFFF"/>
                  </a:solidFill>
                  <a:latin typeface="Arial" panose="020B0604020202020204"/>
                </a:rPr>
                <a:t>Product &amp; Portfolio Families</a:t>
              </a:r>
            </a:p>
          </p:txBody>
        </p:sp>
        <p:sp>
          <p:nvSpPr>
            <p:cNvPr id="10" name="Rectangle 9"/>
            <p:cNvSpPr/>
            <p:nvPr/>
          </p:nvSpPr>
          <p:spPr>
            <a:xfrm>
              <a:off x="1144102" y="1811582"/>
              <a:ext cx="3215413" cy="426840"/>
            </a:xfrm>
            <a:prstGeom prst="rect">
              <a:avLst/>
            </a:prstGeom>
            <a:solidFill>
              <a:srgbClr val="0033A0"/>
            </a:solidFill>
            <a:ln>
              <a:noFill/>
            </a:ln>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62560" tIns="81280" rIns="162560" bIns="81280" numCol="1" spcCol="0" rtlCol="0" fromWordArt="0" anchor="t" anchorCtr="0" forceAA="0" compatLnSpc="1">
              <a:prstTxWarp prst="textNoShape">
                <a:avLst/>
              </a:prstTxWarp>
              <a:noAutofit/>
            </a:bodyPr>
            <a:lstStyle/>
            <a:p>
              <a:pPr algn="ctr" defTabSz="812740"/>
              <a:endParaRPr lang="en-US" sz="800" b="1" dirty="0">
                <a:solidFill>
                  <a:srgbClr val="0033A0"/>
                </a:solidFill>
                <a:latin typeface="Arial" panose="020B0604020202020204"/>
              </a:endParaRPr>
            </a:p>
          </p:txBody>
        </p:sp>
        <p:sp>
          <p:nvSpPr>
            <p:cNvPr id="11" name="Isosceles Triangle 10"/>
            <p:cNvSpPr/>
            <p:nvPr/>
          </p:nvSpPr>
          <p:spPr>
            <a:xfrm>
              <a:off x="1144102" y="652499"/>
              <a:ext cx="3215413" cy="1064825"/>
            </a:xfrm>
            <a:prstGeom prst="triangle">
              <a:avLst>
                <a:gd name="adj" fmla="val 49478"/>
              </a:avLst>
            </a:prstGeom>
            <a:solidFill>
              <a:schemeClr val="tx1"/>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none" lIns="0" rIns="0" rtlCol="0" anchor="ctr"/>
            <a:lstStyle/>
            <a:p>
              <a:pPr algn="ctr" defTabSz="812740"/>
              <a:endParaRPr lang="en-US" sz="800" b="1" dirty="0">
                <a:solidFill>
                  <a:srgbClr val="FFFFFF"/>
                </a:solidFill>
                <a:latin typeface="Arial" panose="020B0604020202020204"/>
              </a:endParaRPr>
            </a:p>
          </p:txBody>
        </p:sp>
        <p:sp>
          <p:nvSpPr>
            <p:cNvPr id="12" name="Rectangle 11"/>
            <p:cNvSpPr/>
            <p:nvPr/>
          </p:nvSpPr>
          <p:spPr>
            <a:xfrm>
              <a:off x="1216782" y="1866819"/>
              <a:ext cx="1508760" cy="308923"/>
            </a:xfrm>
            <a:prstGeom prst="rect">
              <a:avLst/>
            </a:prstGeom>
            <a:solidFill>
              <a:srgbClr val="0033A0"/>
            </a:solidFill>
            <a:ln>
              <a:solidFill>
                <a:schemeClr val="tx1">
                  <a:lumMod val="40000"/>
                  <a:lumOff val="60000"/>
                </a:schemeClr>
              </a:solidFill>
              <a:prstDash val="sysDot"/>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812740"/>
              <a:r>
                <a:rPr lang="en-US" sz="1000" b="1" dirty="0" smtClean="0">
                  <a:solidFill>
                    <a:srgbClr val="FFFFFF"/>
                  </a:solidFill>
                  <a:latin typeface="Arial" panose="020B0604020202020204"/>
                </a:rPr>
                <a:t>Client  </a:t>
              </a:r>
              <a:r>
                <a:rPr lang="en-US" sz="1000" b="1" dirty="0">
                  <a:solidFill>
                    <a:srgbClr val="FFFFFF"/>
                  </a:solidFill>
                  <a:latin typeface="Arial" panose="020B0604020202020204"/>
                </a:rPr>
                <a:t>Experience</a:t>
              </a:r>
            </a:p>
          </p:txBody>
        </p:sp>
        <p:sp>
          <p:nvSpPr>
            <p:cNvPr id="13" name="Rectangle 12"/>
            <p:cNvSpPr/>
            <p:nvPr/>
          </p:nvSpPr>
          <p:spPr>
            <a:xfrm>
              <a:off x="2770566" y="1865726"/>
              <a:ext cx="1508760" cy="308923"/>
            </a:xfrm>
            <a:prstGeom prst="rect">
              <a:avLst/>
            </a:prstGeom>
            <a:solidFill>
              <a:srgbClr val="0033A0"/>
            </a:solidFill>
            <a:ln>
              <a:solidFill>
                <a:schemeClr val="tx1">
                  <a:lumMod val="40000"/>
                  <a:lumOff val="60000"/>
                </a:schemeClr>
              </a:solidFill>
              <a:prstDash val="sysDot"/>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812740"/>
              <a:r>
                <a:rPr lang="en-US" sz="1000" b="1" dirty="0">
                  <a:solidFill>
                    <a:srgbClr val="FFFFFF"/>
                  </a:solidFill>
                  <a:latin typeface="Arial" panose="020B0604020202020204"/>
                </a:rPr>
                <a:t>Enterprise Architecture</a:t>
              </a:r>
            </a:p>
          </p:txBody>
        </p:sp>
        <p:sp>
          <p:nvSpPr>
            <p:cNvPr id="14" name="Rectangle 13"/>
            <p:cNvSpPr/>
            <p:nvPr/>
          </p:nvSpPr>
          <p:spPr>
            <a:xfrm>
              <a:off x="1227112" y="3675655"/>
              <a:ext cx="1005840" cy="272367"/>
            </a:xfrm>
            <a:prstGeom prst="rect">
              <a:avLst/>
            </a:prstGeom>
            <a:solidFill>
              <a:srgbClr val="0033A0"/>
            </a:solidFill>
            <a:ln>
              <a:solidFill>
                <a:schemeClr val="tx1">
                  <a:lumMod val="40000"/>
                  <a:lumOff val="60000"/>
                </a:schemeClr>
              </a:solidFill>
              <a:prstDash val="sysDot"/>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812740"/>
              <a:r>
                <a:rPr lang="en-US" sz="800" b="1" dirty="0">
                  <a:solidFill>
                    <a:srgbClr val="FFFFFF"/>
                  </a:solidFill>
                  <a:latin typeface="Arial" panose="020B0604020202020204"/>
                </a:rPr>
                <a:t>Shared </a:t>
              </a:r>
              <a:r>
                <a:rPr lang="en-US" sz="800" b="1" dirty="0" smtClean="0">
                  <a:solidFill>
                    <a:srgbClr val="FFFFFF"/>
                  </a:solidFill>
                  <a:latin typeface="Arial" panose="020B0604020202020204"/>
                </a:rPr>
                <a:t>Capabilities</a:t>
              </a:r>
              <a:r>
                <a:rPr lang="en-US" sz="800" b="1" dirty="0" smtClean="0">
                  <a:solidFill>
                    <a:srgbClr val="FFFF00"/>
                  </a:solidFill>
                  <a:latin typeface="Arial" panose="020B0604020202020204"/>
                </a:rPr>
                <a:t>*</a:t>
              </a:r>
              <a:endParaRPr lang="en-US" sz="800" b="1" dirty="0">
                <a:solidFill>
                  <a:srgbClr val="FFFF00"/>
                </a:solidFill>
                <a:latin typeface="Arial" panose="020B0604020202020204"/>
              </a:endParaRPr>
            </a:p>
          </p:txBody>
        </p:sp>
        <p:sp>
          <p:nvSpPr>
            <p:cNvPr id="15" name="Rectangle 14"/>
            <p:cNvSpPr/>
            <p:nvPr/>
          </p:nvSpPr>
          <p:spPr>
            <a:xfrm>
              <a:off x="1227111" y="3978025"/>
              <a:ext cx="1005840" cy="272367"/>
            </a:xfrm>
            <a:prstGeom prst="rect">
              <a:avLst/>
            </a:prstGeom>
            <a:solidFill>
              <a:srgbClr val="0033A0"/>
            </a:solidFill>
            <a:ln>
              <a:solidFill>
                <a:schemeClr val="tx1">
                  <a:lumMod val="40000"/>
                  <a:lumOff val="60000"/>
                </a:schemeClr>
              </a:solidFill>
              <a:prstDash val="sysDot"/>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812740"/>
              <a:r>
                <a:rPr lang="en-US" sz="800" b="1" dirty="0" smtClean="0">
                  <a:solidFill>
                    <a:srgbClr val="FFFFFF"/>
                  </a:solidFill>
                  <a:latin typeface="Arial" panose="020B0604020202020204"/>
                </a:rPr>
                <a:t>Regulatory</a:t>
              </a:r>
              <a:r>
                <a:rPr lang="en-US" sz="800" b="1" dirty="0" smtClean="0">
                  <a:solidFill>
                    <a:srgbClr val="FFFF00"/>
                  </a:solidFill>
                  <a:latin typeface="Arial" panose="020B0604020202020204"/>
                </a:rPr>
                <a:t>*</a:t>
              </a:r>
              <a:endParaRPr lang="en-US" sz="800" b="1" dirty="0">
                <a:solidFill>
                  <a:srgbClr val="FFFF00"/>
                </a:solidFill>
                <a:latin typeface="Arial" panose="020B0604020202020204"/>
              </a:endParaRPr>
            </a:p>
          </p:txBody>
        </p:sp>
        <p:sp>
          <p:nvSpPr>
            <p:cNvPr id="16" name="Rectangle 15"/>
            <p:cNvSpPr/>
            <p:nvPr/>
          </p:nvSpPr>
          <p:spPr>
            <a:xfrm>
              <a:off x="2265476" y="3675655"/>
              <a:ext cx="1005840" cy="272367"/>
            </a:xfrm>
            <a:prstGeom prst="rect">
              <a:avLst/>
            </a:prstGeom>
            <a:solidFill>
              <a:srgbClr val="0033A0"/>
            </a:solidFill>
            <a:ln>
              <a:solidFill>
                <a:schemeClr val="tx1">
                  <a:lumMod val="40000"/>
                  <a:lumOff val="60000"/>
                </a:schemeClr>
              </a:solidFill>
              <a:prstDash val="sysDot"/>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812740"/>
              <a:r>
                <a:rPr lang="en-US" sz="800" b="1" dirty="0" smtClean="0">
                  <a:solidFill>
                    <a:srgbClr val="FFFFFF"/>
                  </a:solidFill>
                  <a:latin typeface="Arial" panose="020B0604020202020204"/>
                </a:rPr>
                <a:t>Cloud</a:t>
              </a:r>
              <a:r>
                <a:rPr lang="en-US" sz="800" b="1" dirty="0" smtClean="0">
                  <a:solidFill>
                    <a:srgbClr val="FFFF00"/>
                  </a:solidFill>
                  <a:latin typeface="Arial" panose="020B0604020202020204"/>
                </a:rPr>
                <a:t>*</a:t>
              </a:r>
              <a:endParaRPr lang="en-US" sz="800" b="1" dirty="0">
                <a:solidFill>
                  <a:srgbClr val="FFFF00"/>
                </a:solidFill>
                <a:latin typeface="Arial" panose="020B0604020202020204"/>
              </a:endParaRPr>
            </a:p>
          </p:txBody>
        </p:sp>
        <p:sp>
          <p:nvSpPr>
            <p:cNvPr id="17" name="Rectangle 16"/>
            <p:cNvSpPr/>
            <p:nvPr/>
          </p:nvSpPr>
          <p:spPr>
            <a:xfrm>
              <a:off x="2267715" y="3976290"/>
              <a:ext cx="1005840" cy="272367"/>
            </a:xfrm>
            <a:prstGeom prst="rect">
              <a:avLst/>
            </a:prstGeom>
            <a:solidFill>
              <a:srgbClr val="0033A0"/>
            </a:solidFill>
            <a:ln>
              <a:solidFill>
                <a:schemeClr val="tx1">
                  <a:lumMod val="40000"/>
                  <a:lumOff val="60000"/>
                </a:schemeClr>
              </a:solidFill>
              <a:prstDash val="sysDot"/>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812740"/>
              <a:r>
                <a:rPr lang="en-US" sz="800" b="1" dirty="0">
                  <a:solidFill>
                    <a:srgbClr val="FFFFFF"/>
                  </a:solidFill>
                  <a:latin typeface="Arial" panose="020B0604020202020204"/>
                </a:rPr>
                <a:t>IoT</a:t>
              </a:r>
            </a:p>
          </p:txBody>
        </p:sp>
        <p:sp>
          <p:nvSpPr>
            <p:cNvPr id="18" name="Rectangle 17"/>
            <p:cNvSpPr/>
            <p:nvPr/>
          </p:nvSpPr>
          <p:spPr>
            <a:xfrm>
              <a:off x="3305152" y="3675655"/>
              <a:ext cx="1005840" cy="272367"/>
            </a:xfrm>
            <a:prstGeom prst="rect">
              <a:avLst/>
            </a:prstGeom>
            <a:solidFill>
              <a:srgbClr val="0033A0"/>
            </a:solidFill>
            <a:ln>
              <a:solidFill>
                <a:schemeClr val="tx1">
                  <a:lumMod val="40000"/>
                  <a:lumOff val="60000"/>
                </a:schemeClr>
              </a:solidFill>
              <a:prstDash val="sysDot"/>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812740"/>
              <a:r>
                <a:rPr lang="en-US" sz="800" b="1" dirty="0" smtClean="0">
                  <a:solidFill>
                    <a:srgbClr val="FFFFFF"/>
                  </a:solidFill>
                  <a:latin typeface="Arial" panose="020B0604020202020204"/>
                </a:rPr>
                <a:t>Integration</a:t>
              </a:r>
              <a:r>
                <a:rPr lang="en-US" sz="800" b="1" dirty="0" smtClean="0">
                  <a:solidFill>
                    <a:srgbClr val="FFFF00"/>
                  </a:solidFill>
                  <a:latin typeface="Arial" panose="020B0604020202020204"/>
                </a:rPr>
                <a:t>*</a:t>
              </a:r>
              <a:endParaRPr lang="en-US" sz="800" b="1" dirty="0">
                <a:solidFill>
                  <a:srgbClr val="FFFF00"/>
                </a:solidFill>
                <a:latin typeface="Arial" panose="020B0604020202020204"/>
              </a:endParaRPr>
            </a:p>
          </p:txBody>
        </p:sp>
        <p:sp>
          <p:nvSpPr>
            <p:cNvPr id="19" name="Rectangle 18"/>
            <p:cNvSpPr/>
            <p:nvPr/>
          </p:nvSpPr>
          <p:spPr>
            <a:xfrm>
              <a:off x="3305152" y="3976290"/>
              <a:ext cx="1005840" cy="272367"/>
            </a:xfrm>
            <a:prstGeom prst="rect">
              <a:avLst/>
            </a:prstGeom>
            <a:solidFill>
              <a:srgbClr val="0033A0"/>
            </a:solidFill>
            <a:ln>
              <a:solidFill>
                <a:schemeClr val="tx1">
                  <a:lumMod val="40000"/>
                  <a:lumOff val="60000"/>
                </a:schemeClr>
              </a:solidFill>
              <a:prstDash val="sysDot"/>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812740"/>
              <a:r>
                <a:rPr lang="en-US" sz="800" b="1" dirty="0">
                  <a:solidFill>
                    <a:srgbClr val="FFFFFF"/>
                  </a:solidFill>
                  <a:latin typeface="Arial" panose="020B0604020202020204"/>
                </a:rPr>
                <a:t>Analytics</a:t>
              </a:r>
            </a:p>
          </p:txBody>
        </p:sp>
        <p:sp>
          <p:nvSpPr>
            <p:cNvPr id="20" name="Rectangle 19"/>
            <p:cNvSpPr/>
            <p:nvPr/>
          </p:nvSpPr>
          <p:spPr>
            <a:xfrm>
              <a:off x="4442524" y="1811582"/>
              <a:ext cx="258350" cy="2593172"/>
            </a:xfrm>
            <a:prstGeom prst="rect">
              <a:avLst/>
            </a:prstGeom>
            <a:solidFill>
              <a:schemeClr val="bg1"/>
            </a:solidFill>
            <a:ln>
              <a:noFill/>
            </a:ln>
          </p:spPr>
          <p:style>
            <a:lnRef idx="1">
              <a:schemeClr val="accent6"/>
            </a:lnRef>
            <a:fillRef idx="3">
              <a:schemeClr val="accent6"/>
            </a:fillRef>
            <a:effectRef idx="2">
              <a:schemeClr val="accent6"/>
            </a:effectRef>
            <a:fontRef idx="minor">
              <a:schemeClr val="lt1"/>
            </a:fontRef>
          </p:style>
          <p:txBody>
            <a:bodyPr vert="vert270" rtlCol="0" anchor="ctr"/>
            <a:lstStyle/>
            <a:p>
              <a:pPr algn="ctr" defTabSz="812740"/>
              <a:r>
                <a:rPr lang="en-US" sz="1000" b="1" dirty="0">
                  <a:solidFill>
                    <a:schemeClr val="tx1"/>
                  </a:solidFill>
                  <a:latin typeface="Arial" panose="020B0604020202020204"/>
                </a:rPr>
                <a:t>Hosting and Business Processing</a:t>
              </a:r>
            </a:p>
          </p:txBody>
        </p:sp>
        <p:sp>
          <p:nvSpPr>
            <p:cNvPr id="21" name="Rectangle 20"/>
            <p:cNvSpPr/>
            <p:nvPr/>
          </p:nvSpPr>
          <p:spPr>
            <a:xfrm>
              <a:off x="802172" y="1811582"/>
              <a:ext cx="258922" cy="2593172"/>
            </a:xfrm>
            <a:prstGeom prst="rect">
              <a:avLst/>
            </a:prstGeom>
            <a:solidFill>
              <a:schemeClr val="bg1"/>
            </a:solidFill>
            <a:ln>
              <a:noFill/>
            </a:ln>
          </p:spPr>
          <p:style>
            <a:lnRef idx="1">
              <a:schemeClr val="accent6"/>
            </a:lnRef>
            <a:fillRef idx="3">
              <a:schemeClr val="accent6"/>
            </a:fillRef>
            <a:effectRef idx="2">
              <a:schemeClr val="accent6"/>
            </a:effectRef>
            <a:fontRef idx="minor">
              <a:schemeClr val="lt1"/>
            </a:fontRef>
          </p:style>
          <p:txBody>
            <a:bodyPr vert="vert270" rtlCol="0" anchor="ctr"/>
            <a:lstStyle/>
            <a:p>
              <a:pPr algn="ctr" defTabSz="812740"/>
              <a:r>
                <a:rPr lang="en-US" sz="1000" b="1" dirty="0">
                  <a:solidFill>
                    <a:schemeClr val="tx1"/>
                  </a:solidFill>
                  <a:latin typeface="Arial" panose="020B0604020202020204"/>
                </a:rPr>
                <a:t>Client Business Solutions</a:t>
              </a:r>
            </a:p>
          </p:txBody>
        </p:sp>
        <p:sp>
          <p:nvSpPr>
            <p:cNvPr id="22" name="Rectangle 21"/>
            <p:cNvSpPr/>
            <p:nvPr/>
          </p:nvSpPr>
          <p:spPr>
            <a:xfrm>
              <a:off x="1227111" y="2570222"/>
              <a:ext cx="1005840" cy="269601"/>
            </a:xfrm>
            <a:prstGeom prst="rect">
              <a:avLst/>
            </a:prstGeom>
            <a:solidFill>
              <a:srgbClr val="0033A0"/>
            </a:solidFill>
            <a:ln>
              <a:solidFill>
                <a:schemeClr val="accent4"/>
              </a:solidFill>
            </a:ln>
            <a:effectLst>
              <a:outerShdw blurRad="63500" sx="102000" sy="102000" algn="ctr"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812740">
                <a:lnSpc>
                  <a:spcPts val="1000"/>
                </a:lnSpc>
              </a:pPr>
              <a:r>
                <a:rPr lang="en-US" sz="800" b="1" dirty="0">
                  <a:solidFill>
                    <a:srgbClr val="FFFFFF"/>
                  </a:solidFill>
                  <a:latin typeface="Arial" panose="020B0604020202020204"/>
                </a:rPr>
                <a:t>Core Enterprise Solutions</a:t>
              </a:r>
            </a:p>
          </p:txBody>
        </p:sp>
        <p:sp>
          <p:nvSpPr>
            <p:cNvPr id="23" name="Rectangle 22"/>
            <p:cNvSpPr/>
            <p:nvPr/>
          </p:nvSpPr>
          <p:spPr>
            <a:xfrm>
              <a:off x="2264171" y="2570222"/>
              <a:ext cx="1005840" cy="269601"/>
            </a:xfrm>
            <a:prstGeom prst="rect">
              <a:avLst/>
            </a:prstGeom>
            <a:solidFill>
              <a:srgbClr val="0033A0"/>
            </a:solidFill>
            <a:ln>
              <a:solidFill>
                <a:schemeClr val="tx1">
                  <a:lumMod val="40000"/>
                  <a:lumOff val="60000"/>
                </a:schemeClr>
              </a:solidFill>
              <a:prstDash val="sysDot"/>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812740">
                <a:lnSpc>
                  <a:spcPts val="1000"/>
                </a:lnSpc>
              </a:pPr>
              <a:r>
                <a:rPr lang="en-US" sz="800" b="1" dirty="0">
                  <a:solidFill>
                    <a:srgbClr val="FFFFFF"/>
                  </a:solidFill>
                  <a:latin typeface="Arial" panose="020B0604020202020204"/>
                </a:rPr>
                <a:t>Government Solutions</a:t>
              </a:r>
            </a:p>
          </p:txBody>
        </p:sp>
        <p:sp>
          <p:nvSpPr>
            <p:cNvPr id="24" name="Rectangle 23"/>
            <p:cNvSpPr/>
            <p:nvPr/>
          </p:nvSpPr>
          <p:spPr>
            <a:xfrm>
              <a:off x="3305509" y="2568776"/>
              <a:ext cx="1005840" cy="269601"/>
            </a:xfrm>
            <a:prstGeom prst="rect">
              <a:avLst/>
            </a:prstGeom>
            <a:solidFill>
              <a:srgbClr val="0033A0"/>
            </a:solidFill>
            <a:ln>
              <a:solidFill>
                <a:schemeClr val="tx1">
                  <a:lumMod val="40000"/>
                  <a:lumOff val="60000"/>
                </a:schemeClr>
              </a:solidFill>
              <a:prstDash val="sysDot"/>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812740">
                <a:lnSpc>
                  <a:spcPts val="1000"/>
                </a:lnSpc>
              </a:pPr>
              <a:r>
                <a:rPr lang="en-US" sz="800" b="1" dirty="0">
                  <a:solidFill>
                    <a:srgbClr val="FFFFFF"/>
                  </a:solidFill>
                  <a:latin typeface="Arial" panose="020B0604020202020204"/>
                </a:rPr>
                <a:t>Payer Provider Solutions</a:t>
              </a:r>
            </a:p>
          </p:txBody>
        </p:sp>
        <p:sp>
          <p:nvSpPr>
            <p:cNvPr id="25" name="Rectangle 24"/>
            <p:cNvSpPr/>
            <p:nvPr/>
          </p:nvSpPr>
          <p:spPr>
            <a:xfrm>
              <a:off x="1227111" y="2871750"/>
              <a:ext cx="1005840" cy="269601"/>
            </a:xfrm>
            <a:prstGeom prst="rect">
              <a:avLst/>
            </a:prstGeom>
            <a:solidFill>
              <a:srgbClr val="0033A0"/>
            </a:solidFill>
            <a:ln>
              <a:solidFill>
                <a:schemeClr val="tx1">
                  <a:lumMod val="40000"/>
                  <a:lumOff val="60000"/>
                </a:schemeClr>
              </a:solidFill>
              <a:prstDash val="sysDot"/>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812740">
                <a:lnSpc>
                  <a:spcPts val="1000"/>
                </a:lnSpc>
              </a:pPr>
              <a:r>
                <a:rPr lang="en-US" sz="800" b="1" dirty="0">
                  <a:solidFill>
                    <a:srgbClr val="FFFFFF"/>
                  </a:solidFill>
                  <a:latin typeface="Arial" panose="020B0604020202020204"/>
                </a:rPr>
                <a:t>Payer Care Solutions</a:t>
              </a:r>
            </a:p>
          </p:txBody>
        </p:sp>
        <p:sp>
          <p:nvSpPr>
            <p:cNvPr id="26" name="Rectangle 25"/>
            <p:cNvSpPr/>
            <p:nvPr/>
          </p:nvSpPr>
          <p:spPr>
            <a:xfrm>
              <a:off x="2264171" y="2871750"/>
              <a:ext cx="1005840" cy="269601"/>
            </a:xfrm>
            <a:prstGeom prst="rect">
              <a:avLst/>
            </a:prstGeom>
            <a:solidFill>
              <a:srgbClr val="0033A0"/>
            </a:solidFill>
            <a:ln>
              <a:solidFill>
                <a:schemeClr val="tx1">
                  <a:lumMod val="40000"/>
                  <a:lumOff val="60000"/>
                </a:schemeClr>
              </a:solidFill>
              <a:prstDash val="sysDot"/>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812740"/>
              <a:r>
                <a:rPr lang="en-US" sz="800" b="1" dirty="0">
                  <a:solidFill>
                    <a:srgbClr val="FFFFFF"/>
                  </a:solidFill>
                  <a:latin typeface="Arial" panose="020B0604020202020204"/>
                </a:rPr>
                <a:t>Systems of Engagement</a:t>
              </a:r>
            </a:p>
          </p:txBody>
        </p:sp>
        <p:sp>
          <p:nvSpPr>
            <p:cNvPr id="27" name="Rectangle 26"/>
            <p:cNvSpPr/>
            <p:nvPr/>
          </p:nvSpPr>
          <p:spPr>
            <a:xfrm>
              <a:off x="3304674" y="2871750"/>
              <a:ext cx="1005840" cy="269601"/>
            </a:xfrm>
            <a:prstGeom prst="rect">
              <a:avLst/>
            </a:prstGeom>
            <a:solidFill>
              <a:srgbClr val="0033A0"/>
            </a:solidFill>
            <a:ln>
              <a:solidFill>
                <a:schemeClr val="tx1">
                  <a:lumMod val="40000"/>
                  <a:lumOff val="60000"/>
                </a:schemeClr>
              </a:solidFill>
              <a:prstDash val="sysDot"/>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812740">
                <a:lnSpc>
                  <a:spcPts val="1000"/>
                </a:lnSpc>
              </a:pPr>
              <a:r>
                <a:rPr lang="en-US" sz="800" b="1" dirty="0">
                  <a:solidFill>
                    <a:srgbClr val="FFFFFF"/>
                  </a:solidFill>
                  <a:latin typeface="Arial" panose="020B0604020202020204"/>
                </a:rPr>
                <a:t>Payer Platform Solutions</a:t>
              </a:r>
            </a:p>
          </p:txBody>
        </p:sp>
      </p:grpSp>
      <p:sp>
        <p:nvSpPr>
          <p:cNvPr id="28" name="Rectangle 27"/>
          <p:cNvSpPr/>
          <p:nvPr/>
        </p:nvSpPr>
        <p:spPr>
          <a:xfrm>
            <a:off x="1381843" y="596321"/>
            <a:ext cx="2365812" cy="830997"/>
          </a:xfrm>
          <a:prstGeom prst="rect">
            <a:avLst/>
          </a:prstGeom>
          <a:effectLst/>
        </p:spPr>
        <p:txBody>
          <a:bodyPr wrap="square">
            <a:spAutoFit/>
          </a:bodyPr>
          <a:lstStyle/>
          <a:p>
            <a:pPr algn="ctr" defTabSz="812740"/>
            <a:endParaRPr lang="en-US" sz="1600" b="1" dirty="0">
              <a:solidFill>
                <a:srgbClr val="FFFFFF"/>
              </a:solidFill>
            </a:endParaRPr>
          </a:p>
          <a:p>
            <a:pPr algn="ctr" defTabSz="812740"/>
            <a:r>
              <a:rPr lang="en-US" sz="1600" b="1" dirty="0">
                <a:solidFill>
                  <a:srgbClr val="FFFFFF"/>
                </a:solidFill>
              </a:rPr>
              <a:t>Product and </a:t>
            </a:r>
          </a:p>
          <a:p>
            <a:pPr algn="ctr" defTabSz="812740"/>
            <a:r>
              <a:rPr lang="en-US" sz="1600" b="1" dirty="0">
                <a:solidFill>
                  <a:srgbClr val="FFFFFF"/>
                </a:solidFill>
              </a:rPr>
              <a:t>Portfolio Strategy</a:t>
            </a:r>
          </a:p>
        </p:txBody>
      </p:sp>
      <p:sp>
        <p:nvSpPr>
          <p:cNvPr id="29" name="TextBox 28"/>
          <p:cNvSpPr txBox="1"/>
          <p:nvPr/>
        </p:nvSpPr>
        <p:spPr>
          <a:xfrm>
            <a:off x="6042921" y="1202410"/>
            <a:ext cx="2737369" cy="861774"/>
          </a:xfrm>
          <a:prstGeom prst="rect">
            <a:avLst/>
          </a:prstGeom>
        </p:spPr>
        <p:txBody>
          <a:bodyPr wrap="square" lIns="0" tIns="0" rIns="0" bIns="0" rtlCol="0">
            <a:spAutoFit/>
          </a:bodyPr>
          <a:lstStyle/>
          <a:p>
            <a:pPr defTabSz="812740">
              <a:buSzPct val="80000"/>
            </a:pPr>
            <a:r>
              <a:rPr lang="en-US" sz="1400" b="1" dirty="0">
                <a:solidFill>
                  <a:srgbClr val="FFFFFF"/>
                </a:solidFill>
                <a:latin typeface="Arial" panose="020B0604020202020204"/>
                <a:cs typeface="Calibri" panose="020F0502020204030204" pitchFamily="34" charset="0"/>
              </a:rPr>
              <a:t>One Unified Product House </a:t>
            </a:r>
            <a:r>
              <a:rPr lang="en-US" sz="1400" b="1" dirty="0" smtClean="0">
                <a:solidFill>
                  <a:srgbClr val="FFFFFF"/>
                </a:solidFill>
                <a:latin typeface="Arial" panose="020B0604020202020204"/>
                <a:cs typeface="Calibri" panose="020F0502020204030204" pitchFamily="34" charset="0"/>
              </a:rPr>
              <a:t> with </a:t>
            </a:r>
            <a:r>
              <a:rPr lang="en-US" sz="1400" b="1" dirty="0">
                <a:solidFill>
                  <a:srgbClr val="FFFFFF"/>
                </a:solidFill>
                <a:latin typeface="Arial" panose="020B0604020202020204"/>
                <a:cs typeface="Calibri" panose="020F0502020204030204" pitchFamily="34" charset="0"/>
              </a:rPr>
              <a:t>deep domain solutions </a:t>
            </a:r>
            <a:r>
              <a:rPr lang="en-US" sz="1400" b="1" dirty="0" smtClean="0">
                <a:solidFill>
                  <a:srgbClr val="FFFFFF"/>
                </a:solidFill>
                <a:latin typeface="Arial" panose="020B0604020202020204"/>
                <a:cs typeface="Calibri" panose="020F0502020204030204" pitchFamily="34" charset="0"/>
              </a:rPr>
              <a:t> and </a:t>
            </a:r>
            <a:r>
              <a:rPr lang="en-US" sz="1400" b="1" dirty="0">
                <a:solidFill>
                  <a:srgbClr val="FFFFFF"/>
                </a:solidFill>
                <a:latin typeface="Arial" panose="020B0604020202020204"/>
                <a:cs typeface="Calibri" panose="020F0502020204030204" pitchFamily="34" charset="0"/>
              </a:rPr>
              <a:t>expertise through product families</a:t>
            </a:r>
          </a:p>
        </p:txBody>
      </p:sp>
      <p:sp>
        <p:nvSpPr>
          <p:cNvPr id="30" name="TextBox 29"/>
          <p:cNvSpPr txBox="1"/>
          <p:nvPr/>
        </p:nvSpPr>
        <p:spPr>
          <a:xfrm>
            <a:off x="6042921" y="2479620"/>
            <a:ext cx="2593576" cy="646331"/>
          </a:xfrm>
          <a:prstGeom prst="rect">
            <a:avLst/>
          </a:prstGeom>
        </p:spPr>
        <p:txBody>
          <a:bodyPr wrap="square" lIns="0" tIns="0" rIns="0" bIns="0" rtlCol="0">
            <a:spAutoFit/>
          </a:bodyPr>
          <a:lstStyle/>
          <a:p>
            <a:pPr defTabSz="812740">
              <a:buSzPct val="80000"/>
            </a:pPr>
            <a:r>
              <a:rPr lang="en-US" sz="1400" b="1" dirty="0">
                <a:solidFill>
                  <a:srgbClr val="FFFFFF"/>
                </a:solidFill>
                <a:latin typeface="Arial" panose="020B0604020202020204"/>
                <a:cs typeface="Calibri" panose="020F0502020204030204" pitchFamily="34" charset="0"/>
              </a:rPr>
              <a:t>Horizontal focus on improving the value and relationships with our clients</a:t>
            </a:r>
          </a:p>
        </p:txBody>
      </p:sp>
      <p:sp>
        <p:nvSpPr>
          <p:cNvPr id="31" name="TextBox 30"/>
          <p:cNvSpPr txBox="1"/>
          <p:nvPr/>
        </p:nvSpPr>
        <p:spPr>
          <a:xfrm>
            <a:off x="6042921" y="3668823"/>
            <a:ext cx="2672872" cy="646331"/>
          </a:xfrm>
          <a:prstGeom prst="rect">
            <a:avLst/>
          </a:prstGeom>
        </p:spPr>
        <p:txBody>
          <a:bodyPr wrap="square" lIns="0" tIns="0" rIns="0" bIns="0" rtlCol="0">
            <a:spAutoFit/>
          </a:bodyPr>
          <a:lstStyle/>
          <a:p>
            <a:pPr defTabSz="812740">
              <a:buSzPct val="80000"/>
            </a:pPr>
            <a:r>
              <a:rPr lang="en-US" sz="1400" b="1" dirty="0">
                <a:solidFill>
                  <a:srgbClr val="FFFFFF"/>
                </a:solidFill>
                <a:latin typeface="Arial" panose="020B0604020202020204"/>
                <a:cs typeface="Calibri" panose="020F0502020204030204" pitchFamily="34" charset="0"/>
              </a:rPr>
              <a:t>Enabling shared technology standards and strategies across the entire portfolio</a:t>
            </a:r>
          </a:p>
        </p:txBody>
      </p:sp>
      <p:sp>
        <p:nvSpPr>
          <p:cNvPr id="33" name="Oval 32"/>
          <p:cNvSpPr/>
          <p:nvPr/>
        </p:nvSpPr>
        <p:spPr>
          <a:xfrm>
            <a:off x="5308499" y="1354017"/>
            <a:ext cx="458839" cy="45883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effectLst>
                <a:outerShdw blurRad="38100" dist="38100" dir="2700000" algn="tl">
                  <a:srgbClr val="000000">
                    <a:alpha val="43137"/>
                  </a:srgbClr>
                </a:outerShdw>
              </a:effectLst>
            </a:endParaRPr>
          </a:p>
        </p:txBody>
      </p:sp>
      <p:sp>
        <p:nvSpPr>
          <p:cNvPr id="34" name="Freeform 6"/>
          <p:cNvSpPr>
            <a:spLocks/>
          </p:cNvSpPr>
          <p:nvPr/>
        </p:nvSpPr>
        <p:spPr bwMode="auto">
          <a:xfrm>
            <a:off x="5379834" y="1273655"/>
            <a:ext cx="518366" cy="418604"/>
          </a:xfrm>
          <a:custGeom>
            <a:avLst/>
            <a:gdLst>
              <a:gd name="T0" fmla="*/ 0 w 2120"/>
              <a:gd name="T1" fmla="*/ 1091 h 1712"/>
              <a:gd name="T2" fmla="*/ 334 w 2120"/>
              <a:gd name="T3" fmla="*/ 778 h 1712"/>
              <a:gd name="T4" fmla="*/ 663 w 2120"/>
              <a:gd name="T5" fmla="*/ 1086 h 1712"/>
              <a:gd name="T6" fmla="*/ 1789 w 2120"/>
              <a:gd name="T7" fmla="*/ 0 h 1712"/>
              <a:gd name="T8" fmla="*/ 2120 w 2120"/>
              <a:gd name="T9" fmla="*/ 313 h 1712"/>
              <a:gd name="T10" fmla="*/ 663 w 2120"/>
              <a:gd name="T11" fmla="*/ 1712 h 1712"/>
              <a:gd name="T12" fmla="*/ 0 w 2120"/>
              <a:gd name="T13" fmla="*/ 1091 h 1712"/>
            </a:gdLst>
            <a:ahLst/>
            <a:cxnLst>
              <a:cxn ang="0">
                <a:pos x="T0" y="T1"/>
              </a:cxn>
              <a:cxn ang="0">
                <a:pos x="T2" y="T3"/>
              </a:cxn>
              <a:cxn ang="0">
                <a:pos x="T4" y="T5"/>
              </a:cxn>
              <a:cxn ang="0">
                <a:pos x="T6" y="T7"/>
              </a:cxn>
              <a:cxn ang="0">
                <a:pos x="T8" y="T9"/>
              </a:cxn>
              <a:cxn ang="0">
                <a:pos x="T10" y="T11"/>
              </a:cxn>
              <a:cxn ang="0">
                <a:pos x="T12" y="T13"/>
              </a:cxn>
            </a:cxnLst>
            <a:rect l="0" t="0" r="r" b="b"/>
            <a:pathLst>
              <a:path w="2120" h="1712">
                <a:moveTo>
                  <a:pt x="0" y="1091"/>
                </a:moveTo>
                <a:lnTo>
                  <a:pt x="334" y="778"/>
                </a:lnTo>
                <a:lnTo>
                  <a:pt x="663" y="1086"/>
                </a:lnTo>
                <a:lnTo>
                  <a:pt x="1789" y="0"/>
                </a:lnTo>
                <a:lnTo>
                  <a:pt x="2120" y="313"/>
                </a:lnTo>
                <a:lnTo>
                  <a:pt x="663" y="1712"/>
                </a:lnTo>
                <a:lnTo>
                  <a:pt x="0" y="1091"/>
                </a:lnTo>
                <a:close/>
              </a:path>
            </a:pathLst>
          </a:custGeom>
          <a:solidFill>
            <a:schemeClr val="accent4"/>
          </a:solidFill>
          <a:ln>
            <a:noFill/>
          </a:ln>
        </p:spPr>
        <p:txBody>
          <a:bodyPr vert="horz" wrap="square" lIns="40640" tIns="20320" rIns="40640" bIns="20320" numCol="1" anchor="t" anchorCtr="0" compatLnSpc="1">
            <a:prstTxWarp prst="textNoShape">
              <a:avLst/>
            </a:prstTxWarp>
          </a:bodyPr>
          <a:lstStyle/>
          <a:p>
            <a:endParaRPr lang="en-US" sz="1067">
              <a:effectLst>
                <a:outerShdw blurRad="38100" dist="38100" dir="2700000" algn="tl">
                  <a:srgbClr val="000000">
                    <a:alpha val="43137"/>
                  </a:srgbClr>
                </a:outerShdw>
              </a:effectLst>
            </a:endParaRPr>
          </a:p>
        </p:txBody>
      </p:sp>
      <p:sp>
        <p:nvSpPr>
          <p:cNvPr id="35" name="Oval 34"/>
          <p:cNvSpPr/>
          <p:nvPr/>
        </p:nvSpPr>
        <p:spPr>
          <a:xfrm>
            <a:off x="5308499" y="2617303"/>
            <a:ext cx="458839" cy="45883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effectLst>
                <a:outerShdw blurRad="38100" dist="38100" dir="2700000" algn="tl">
                  <a:srgbClr val="000000">
                    <a:alpha val="43137"/>
                  </a:srgbClr>
                </a:outerShdw>
              </a:effectLst>
            </a:endParaRPr>
          </a:p>
        </p:txBody>
      </p:sp>
      <p:sp>
        <p:nvSpPr>
          <p:cNvPr id="36" name="Freeform 6"/>
          <p:cNvSpPr>
            <a:spLocks/>
          </p:cNvSpPr>
          <p:nvPr/>
        </p:nvSpPr>
        <p:spPr bwMode="auto">
          <a:xfrm>
            <a:off x="5379834" y="2593484"/>
            <a:ext cx="518366" cy="418604"/>
          </a:xfrm>
          <a:custGeom>
            <a:avLst/>
            <a:gdLst>
              <a:gd name="T0" fmla="*/ 0 w 2120"/>
              <a:gd name="T1" fmla="*/ 1091 h 1712"/>
              <a:gd name="T2" fmla="*/ 334 w 2120"/>
              <a:gd name="T3" fmla="*/ 778 h 1712"/>
              <a:gd name="T4" fmla="*/ 663 w 2120"/>
              <a:gd name="T5" fmla="*/ 1086 h 1712"/>
              <a:gd name="T6" fmla="*/ 1789 w 2120"/>
              <a:gd name="T7" fmla="*/ 0 h 1712"/>
              <a:gd name="T8" fmla="*/ 2120 w 2120"/>
              <a:gd name="T9" fmla="*/ 313 h 1712"/>
              <a:gd name="T10" fmla="*/ 663 w 2120"/>
              <a:gd name="T11" fmla="*/ 1712 h 1712"/>
              <a:gd name="T12" fmla="*/ 0 w 2120"/>
              <a:gd name="T13" fmla="*/ 1091 h 1712"/>
            </a:gdLst>
            <a:ahLst/>
            <a:cxnLst>
              <a:cxn ang="0">
                <a:pos x="T0" y="T1"/>
              </a:cxn>
              <a:cxn ang="0">
                <a:pos x="T2" y="T3"/>
              </a:cxn>
              <a:cxn ang="0">
                <a:pos x="T4" y="T5"/>
              </a:cxn>
              <a:cxn ang="0">
                <a:pos x="T6" y="T7"/>
              </a:cxn>
              <a:cxn ang="0">
                <a:pos x="T8" y="T9"/>
              </a:cxn>
              <a:cxn ang="0">
                <a:pos x="T10" y="T11"/>
              </a:cxn>
              <a:cxn ang="0">
                <a:pos x="T12" y="T13"/>
              </a:cxn>
            </a:cxnLst>
            <a:rect l="0" t="0" r="r" b="b"/>
            <a:pathLst>
              <a:path w="2120" h="1712">
                <a:moveTo>
                  <a:pt x="0" y="1091"/>
                </a:moveTo>
                <a:lnTo>
                  <a:pt x="334" y="778"/>
                </a:lnTo>
                <a:lnTo>
                  <a:pt x="663" y="1086"/>
                </a:lnTo>
                <a:lnTo>
                  <a:pt x="1789" y="0"/>
                </a:lnTo>
                <a:lnTo>
                  <a:pt x="2120" y="313"/>
                </a:lnTo>
                <a:lnTo>
                  <a:pt x="663" y="1712"/>
                </a:lnTo>
                <a:lnTo>
                  <a:pt x="0" y="1091"/>
                </a:lnTo>
                <a:close/>
              </a:path>
            </a:pathLst>
          </a:custGeom>
          <a:solidFill>
            <a:schemeClr val="accent4"/>
          </a:solidFill>
          <a:ln>
            <a:noFill/>
          </a:ln>
        </p:spPr>
        <p:txBody>
          <a:bodyPr vert="horz" wrap="square" lIns="40640" tIns="20320" rIns="40640" bIns="20320" numCol="1" anchor="t" anchorCtr="0" compatLnSpc="1">
            <a:prstTxWarp prst="textNoShape">
              <a:avLst/>
            </a:prstTxWarp>
          </a:bodyPr>
          <a:lstStyle/>
          <a:p>
            <a:endParaRPr lang="en-US" sz="1067">
              <a:effectLst>
                <a:outerShdw blurRad="38100" dist="38100" dir="2700000" algn="tl">
                  <a:srgbClr val="000000">
                    <a:alpha val="43137"/>
                  </a:srgbClr>
                </a:outerShdw>
              </a:effectLst>
            </a:endParaRPr>
          </a:p>
        </p:txBody>
      </p:sp>
      <p:sp>
        <p:nvSpPr>
          <p:cNvPr id="37" name="Oval 36"/>
          <p:cNvSpPr/>
          <p:nvPr/>
        </p:nvSpPr>
        <p:spPr>
          <a:xfrm>
            <a:off x="5308499" y="3849335"/>
            <a:ext cx="458839" cy="45883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effectLst>
                <a:outerShdw blurRad="38100" dist="38100" dir="2700000" algn="tl">
                  <a:srgbClr val="000000">
                    <a:alpha val="43137"/>
                  </a:srgbClr>
                </a:outerShdw>
              </a:effectLst>
            </a:endParaRPr>
          </a:p>
        </p:txBody>
      </p:sp>
      <p:sp>
        <p:nvSpPr>
          <p:cNvPr id="38" name="Freeform 6"/>
          <p:cNvSpPr>
            <a:spLocks/>
          </p:cNvSpPr>
          <p:nvPr/>
        </p:nvSpPr>
        <p:spPr bwMode="auto">
          <a:xfrm>
            <a:off x="5379834" y="3802310"/>
            <a:ext cx="518366" cy="418604"/>
          </a:xfrm>
          <a:custGeom>
            <a:avLst/>
            <a:gdLst>
              <a:gd name="T0" fmla="*/ 0 w 2120"/>
              <a:gd name="T1" fmla="*/ 1091 h 1712"/>
              <a:gd name="T2" fmla="*/ 334 w 2120"/>
              <a:gd name="T3" fmla="*/ 778 h 1712"/>
              <a:gd name="T4" fmla="*/ 663 w 2120"/>
              <a:gd name="T5" fmla="*/ 1086 h 1712"/>
              <a:gd name="T6" fmla="*/ 1789 w 2120"/>
              <a:gd name="T7" fmla="*/ 0 h 1712"/>
              <a:gd name="T8" fmla="*/ 2120 w 2120"/>
              <a:gd name="T9" fmla="*/ 313 h 1712"/>
              <a:gd name="T10" fmla="*/ 663 w 2120"/>
              <a:gd name="T11" fmla="*/ 1712 h 1712"/>
              <a:gd name="T12" fmla="*/ 0 w 2120"/>
              <a:gd name="T13" fmla="*/ 1091 h 1712"/>
            </a:gdLst>
            <a:ahLst/>
            <a:cxnLst>
              <a:cxn ang="0">
                <a:pos x="T0" y="T1"/>
              </a:cxn>
              <a:cxn ang="0">
                <a:pos x="T2" y="T3"/>
              </a:cxn>
              <a:cxn ang="0">
                <a:pos x="T4" y="T5"/>
              </a:cxn>
              <a:cxn ang="0">
                <a:pos x="T6" y="T7"/>
              </a:cxn>
              <a:cxn ang="0">
                <a:pos x="T8" y="T9"/>
              </a:cxn>
              <a:cxn ang="0">
                <a:pos x="T10" y="T11"/>
              </a:cxn>
              <a:cxn ang="0">
                <a:pos x="T12" y="T13"/>
              </a:cxn>
            </a:cxnLst>
            <a:rect l="0" t="0" r="r" b="b"/>
            <a:pathLst>
              <a:path w="2120" h="1712">
                <a:moveTo>
                  <a:pt x="0" y="1091"/>
                </a:moveTo>
                <a:lnTo>
                  <a:pt x="334" y="778"/>
                </a:lnTo>
                <a:lnTo>
                  <a:pt x="663" y="1086"/>
                </a:lnTo>
                <a:lnTo>
                  <a:pt x="1789" y="0"/>
                </a:lnTo>
                <a:lnTo>
                  <a:pt x="2120" y="313"/>
                </a:lnTo>
                <a:lnTo>
                  <a:pt x="663" y="1712"/>
                </a:lnTo>
                <a:lnTo>
                  <a:pt x="0" y="1091"/>
                </a:lnTo>
                <a:close/>
              </a:path>
            </a:pathLst>
          </a:custGeom>
          <a:solidFill>
            <a:schemeClr val="accent4"/>
          </a:solidFill>
          <a:ln>
            <a:noFill/>
          </a:ln>
        </p:spPr>
        <p:txBody>
          <a:bodyPr vert="horz" wrap="square" lIns="40640" tIns="20320" rIns="40640" bIns="20320" numCol="1" anchor="t" anchorCtr="0" compatLnSpc="1">
            <a:prstTxWarp prst="textNoShape">
              <a:avLst/>
            </a:prstTxWarp>
          </a:bodyPr>
          <a:lstStyle/>
          <a:p>
            <a:endParaRPr lang="en-US" sz="1067">
              <a:effectLst>
                <a:outerShdw blurRad="38100" dist="38100" dir="2700000" algn="tl">
                  <a:srgbClr val="000000">
                    <a:alpha val="43137"/>
                  </a:srgbClr>
                </a:outerShdw>
              </a:effectLst>
            </a:endParaRPr>
          </a:p>
        </p:txBody>
      </p:sp>
      <p:sp>
        <p:nvSpPr>
          <p:cNvPr id="2" name="TextBox 1"/>
          <p:cNvSpPr txBox="1"/>
          <p:nvPr/>
        </p:nvSpPr>
        <p:spPr>
          <a:xfrm>
            <a:off x="3384852" y="4584941"/>
            <a:ext cx="1336834" cy="76944"/>
          </a:xfrm>
          <a:prstGeom prst="rect">
            <a:avLst/>
          </a:prstGeom>
        </p:spPr>
        <p:txBody>
          <a:bodyPr wrap="square" lIns="0" tIns="0" rIns="0" bIns="0" rtlCol="0">
            <a:spAutoFit/>
          </a:bodyPr>
          <a:lstStyle/>
          <a:p>
            <a:pPr algn="l"/>
            <a:r>
              <a:rPr lang="en-US" sz="500" i="1" dirty="0" smtClean="0">
                <a:solidFill>
                  <a:srgbClr val="FFFF00"/>
                </a:solidFill>
              </a:rPr>
              <a:t>* Current 2020 priority initiatives</a:t>
            </a:r>
          </a:p>
        </p:txBody>
      </p:sp>
    </p:spTree>
    <p:extLst>
      <p:ext uri="{BB962C8B-B14F-4D97-AF65-F5344CB8AC3E}">
        <p14:creationId xmlns:p14="http://schemas.microsoft.com/office/powerpoint/2010/main" val="360996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274321"/>
            <a:ext cx="8375750" cy="621030"/>
          </a:xfrm>
        </p:spPr>
        <p:txBody>
          <a:bodyPr/>
          <a:lstStyle/>
          <a:p>
            <a:r>
              <a:rPr lang="en-US" dirty="0" smtClean="0"/>
              <a:t>TriZetto Product House</a:t>
            </a:r>
            <a:br>
              <a:rPr lang="en-US" dirty="0" smtClean="0"/>
            </a:br>
            <a:r>
              <a:rPr lang="en-US" sz="1600" dirty="0" smtClean="0"/>
              <a:t>Solutions that enhance revenue growth, drive administration efficiency, improve cost </a:t>
            </a:r>
            <a:br>
              <a:rPr lang="en-US" sz="1600" dirty="0" smtClean="0"/>
            </a:br>
            <a:r>
              <a:rPr lang="en-US" sz="1600" dirty="0" smtClean="0"/>
              <a:t>and quality of care, and enrich the member and patient experience</a:t>
            </a:r>
            <a:endParaRPr lang="en-US" sz="1600" dirty="0"/>
          </a:p>
        </p:txBody>
      </p:sp>
      <p:sp>
        <p:nvSpPr>
          <p:cNvPr id="33" name="TextBox 32">
            <a:extLst>
              <a:ext uri="{FF2B5EF4-FFF2-40B4-BE49-F238E27FC236}">
                <a16:creationId xmlns:a16="http://schemas.microsoft.com/office/drawing/2014/main" xmlns="" id="{B7AFA2CB-9C20-A942-B5C3-DBC60D6B472D}"/>
              </a:ext>
            </a:extLst>
          </p:cNvPr>
          <p:cNvSpPr txBox="1"/>
          <p:nvPr/>
        </p:nvSpPr>
        <p:spPr>
          <a:xfrm>
            <a:off x="598157" y="1185291"/>
            <a:ext cx="29177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chemeClr val="accent4"/>
                </a:solidFill>
                <a:effectLst/>
                <a:uLnTx/>
                <a:uFillTx/>
                <a:latin typeface="Arial" panose="020B0604020202020204"/>
                <a:ea typeface="+mn-ea"/>
                <a:cs typeface="+mn-cs"/>
              </a:rPr>
              <a:t>Product Lines - Key </a:t>
            </a:r>
            <a:r>
              <a:rPr kumimoji="0" lang="en-US" sz="1400" b="1" i="0" u="none" strike="noStrike" kern="1200" cap="none" spc="0" normalizeH="0" baseline="0" noProof="0" dirty="0">
                <a:ln>
                  <a:noFill/>
                </a:ln>
                <a:solidFill>
                  <a:schemeClr val="accent4"/>
                </a:solidFill>
                <a:effectLst/>
                <a:uLnTx/>
                <a:uFillTx/>
                <a:latin typeface="Arial" panose="020B0604020202020204"/>
                <a:ea typeface="+mn-ea"/>
                <a:cs typeface="+mn-cs"/>
              </a:rPr>
              <a:t>Capabilities</a:t>
            </a:r>
          </a:p>
        </p:txBody>
      </p:sp>
      <p:sp>
        <p:nvSpPr>
          <p:cNvPr id="34" name="Rectangle 33">
            <a:extLst>
              <a:ext uri="{FF2B5EF4-FFF2-40B4-BE49-F238E27FC236}">
                <a16:creationId xmlns:a16="http://schemas.microsoft.com/office/drawing/2014/main" xmlns="" id="{17506E87-5C32-AE48-9E5B-90A93BBE067E}"/>
              </a:ext>
            </a:extLst>
          </p:cNvPr>
          <p:cNvSpPr/>
          <p:nvPr/>
        </p:nvSpPr>
        <p:spPr>
          <a:xfrm>
            <a:off x="6396973" y="3782749"/>
            <a:ext cx="2484271" cy="822960"/>
          </a:xfrm>
          <a:prstGeom prst="rect">
            <a:avLst/>
          </a:prstGeom>
          <a:noFill/>
          <a:ln w="19050" cmpd="sng">
            <a:noFill/>
            <a:bevel/>
          </a:ln>
          <a:effectLst/>
        </p:spPr>
        <p:txBody>
          <a:bodyPr wrap="square" lIns="0" tIns="342900" rIns="0" bIns="342900" anchor="ctr">
            <a:noAutofit/>
          </a:bodyPr>
          <a:lstStyle/>
          <a:p>
            <a:pPr algn="ctr" defTabSz="642929">
              <a:defRPr/>
            </a:pPr>
            <a:r>
              <a:rPr lang="en-US" sz="1200" b="1" dirty="0">
                <a:solidFill>
                  <a:schemeClr val="accent4">
                    <a:lumMod val="40000"/>
                    <a:lumOff val="60000"/>
                  </a:schemeClr>
                </a:solidFill>
                <a:latin typeface="Arial" panose="020B0604020202020204"/>
              </a:rPr>
              <a:t>Serving </a:t>
            </a:r>
            <a:r>
              <a:rPr lang="en-US" sz="1200" b="1" dirty="0" smtClean="0">
                <a:solidFill>
                  <a:schemeClr val="accent4">
                    <a:lumMod val="40000"/>
                    <a:lumOff val="60000"/>
                  </a:schemeClr>
                </a:solidFill>
                <a:latin typeface="Arial" panose="020B0604020202020204"/>
              </a:rPr>
              <a:t>         of </a:t>
            </a:r>
            <a:r>
              <a:rPr lang="en-US" sz="1200" b="1" dirty="0">
                <a:solidFill>
                  <a:schemeClr val="accent4">
                    <a:lumMod val="40000"/>
                    <a:lumOff val="60000"/>
                  </a:schemeClr>
                </a:solidFill>
                <a:latin typeface="Arial" panose="020B0604020202020204"/>
              </a:rPr>
              <a:t>the </a:t>
            </a:r>
            <a:r>
              <a:rPr lang="en-US" sz="1200" b="1" dirty="0">
                <a:solidFill>
                  <a:schemeClr val="accent2">
                    <a:lumMod val="20000"/>
                    <a:lumOff val="80000"/>
                  </a:schemeClr>
                </a:solidFill>
                <a:latin typeface="Arial" panose="020B0604020202020204"/>
              </a:rPr>
              <a:t>top </a:t>
            </a:r>
          </a:p>
          <a:p>
            <a:pPr algn="ctr" defTabSz="642929">
              <a:spcBef>
                <a:spcPts val="600"/>
              </a:spcBef>
              <a:defRPr/>
            </a:pPr>
            <a:r>
              <a:rPr lang="en-US" sz="1200" b="1" dirty="0" smtClean="0">
                <a:solidFill>
                  <a:schemeClr val="accent2">
                    <a:lumMod val="20000"/>
                    <a:lumOff val="80000"/>
                  </a:schemeClr>
                </a:solidFill>
                <a:latin typeface="Arial" panose="020B0604020202020204"/>
              </a:rPr>
              <a:t>          Health </a:t>
            </a:r>
            <a:r>
              <a:rPr lang="en-US" sz="1200" b="1" dirty="0">
                <a:solidFill>
                  <a:schemeClr val="accent2">
                    <a:lumMod val="20000"/>
                    <a:lumOff val="80000"/>
                  </a:schemeClr>
                </a:solidFill>
                <a:latin typeface="Arial" panose="020B0604020202020204"/>
              </a:rPr>
              <a:t>Plans</a:t>
            </a:r>
          </a:p>
        </p:txBody>
      </p:sp>
      <p:sp>
        <p:nvSpPr>
          <p:cNvPr id="35" name="Rectangle 34">
            <a:extLst>
              <a:ext uri="{FF2B5EF4-FFF2-40B4-BE49-F238E27FC236}">
                <a16:creationId xmlns:a16="http://schemas.microsoft.com/office/drawing/2014/main" xmlns="" id="{E7756F52-3084-5141-8B4E-B11434F8CB01}"/>
              </a:ext>
            </a:extLst>
          </p:cNvPr>
          <p:cNvSpPr/>
          <p:nvPr/>
        </p:nvSpPr>
        <p:spPr>
          <a:xfrm>
            <a:off x="6396972" y="1496877"/>
            <a:ext cx="2484272" cy="822960"/>
          </a:xfrm>
          <a:prstGeom prst="rect">
            <a:avLst/>
          </a:prstGeom>
          <a:noFill/>
          <a:ln w="19050" cmpd="sng">
            <a:noFill/>
            <a:bevel/>
          </a:ln>
          <a:effectLst/>
        </p:spPr>
        <p:txBody>
          <a:bodyPr wrap="square" lIns="0" tIns="342900" rIns="0" bIns="342900" anchor="ctr">
            <a:noAutofit/>
          </a:bodyPr>
          <a:lstStyle/>
          <a:p>
            <a:pPr algn="ctr" defTabSz="642929">
              <a:defRPr/>
            </a:pPr>
            <a:r>
              <a:rPr lang="en-US" sz="1200" b="1" dirty="0">
                <a:solidFill>
                  <a:schemeClr val="accent4">
                    <a:lumMod val="40000"/>
                    <a:lumOff val="60000"/>
                  </a:schemeClr>
                </a:solidFill>
                <a:latin typeface="Arial" panose="020B0604020202020204"/>
              </a:rPr>
              <a:t>Core Administration Platform of choice for</a:t>
            </a:r>
          </a:p>
          <a:p>
            <a:pPr algn="ctr" defTabSz="642929">
              <a:defRPr/>
            </a:pPr>
            <a:r>
              <a:rPr lang="en-US" sz="2667" b="1" dirty="0">
                <a:solidFill>
                  <a:schemeClr val="bg1"/>
                </a:solidFill>
                <a:latin typeface="Arial" panose="020B0604020202020204"/>
              </a:rPr>
              <a:t>150+ </a:t>
            </a:r>
            <a:r>
              <a:rPr lang="en-US" sz="1400" b="1" dirty="0">
                <a:solidFill>
                  <a:schemeClr val="bg1"/>
                </a:solidFill>
                <a:latin typeface="Arial" panose="020B0604020202020204"/>
              </a:rPr>
              <a:t>Payers</a:t>
            </a:r>
          </a:p>
        </p:txBody>
      </p:sp>
      <p:sp>
        <p:nvSpPr>
          <p:cNvPr id="36" name="Rectangle 35">
            <a:extLst>
              <a:ext uri="{FF2B5EF4-FFF2-40B4-BE49-F238E27FC236}">
                <a16:creationId xmlns:a16="http://schemas.microsoft.com/office/drawing/2014/main" xmlns="" id="{BA369950-B6A1-E747-A06A-6EB3BD00563D}"/>
              </a:ext>
            </a:extLst>
          </p:cNvPr>
          <p:cNvSpPr/>
          <p:nvPr/>
        </p:nvSpPr>
        <p:spPr>
          <a:xfrm>
            <a:off x="6396973" y="3003732"/>
            <a:ext cx="2484271" cy="822960"/>
          </a:xfrm>
          <a:prstGeom prst="rect">
            <a:avLst/>
          </a:prstGeom>
          <a:noFill/>
          <a:ln w="19050" cmpd="sng">
            <a:noFill/>
            <a:bevel/>
          </a:ln>
          <a:effectLst/>
        </p:spPr>
        <p:txBody>
          <a:bodyPr wrap="square" lIns="0" tIns="342900" rIns="0" bIns="342900" anchor="ctr">
            <a:noAutofit/>
          </a:bodyPr>
          <a:lstStyle/>
          <a:p>
            <a:pPr algn="ctr" defTabSz="642929">
              <a:defRPr/>
            </a:pPr>
            <a:r>
              <a:rPr lang="en-US" sz="2667" b="1" dirty="0">
                <a:solidFill>
                  <a:schemeClr val="bg1"/>
                </a:solidFill>
                <a:latin typeface="Arial" panose="020B0604020202020204"/>
              </a:rPr>
              <a:t>200 M+</a:t>
            </a:r>
          </a:p>
          <a:p>
            <a:pPr algn="ctr" defTabSz="642929">
              <a:defRPr/>
            </a:pPr>
            <a:r>
              <a:rPr lang="en-US" sz="1200" b="1" dirty="0">
                <a:solidFill>
                  <a:schemeClr val="accent4">
                    <a:lumMod val="40000"/>
                    <a:lumOff val="60000"/>
                  </a:schemeClr>
                </a:solidFill>
                <a:latin typeface="Arial" panose="020B0604020202020204"/>
              </a:rPr>
              <a:t>Total lives managed</a:t>
            </a:r>
          </a:p>
        </p:txBody>
      </p:sp>
      <p:sp>
        <p:nvSpPr>
          <p:cNvPr id="37" name="Rectangle 36">
            <a:extLst>
              <a:ext uri="{FF2B5EF4-FFF2-40B4-BE49-F238E27FC236}">
                <a16:creationId xmlns:a16="http://schemas.microsoft.com/office/drawing/2014/main" xmlns="" id="{3DA71349-5165-8741-838F-B21540E3AD18}"/>
              </a:ext>
            </a:extLst>
          </p:cNvPr>
          <p:cNvSpPr/>
          <p:nvPr/>
        </p:nvSpPr>
        <p:spPr>
          <a:xfrm>
            <a:off x="6396972" y="2309462"/>
            <a:ext cx="2484273" cy="822960"/>
          </a:xfrm>
          <a:prstGeom prst="rect">
            <a:avLst/>
          </a:prstGeom>
          <a:noFill/>
          <a:ln w="19050" cmpd="sng">
            <a:noFill/>
            <a:bevel/>
          </a:ln>
          <a:effectLst/>
        </p:spPr>
        <p:txBody>
          <a:bodyPr wrap="square" lIns="0" tIns="342900" rIns="0" bIns="342900" anchor="ctr">
            <a:noAutofit/>
          </a:bodyPr>
          <a:lstStyle/>
          <a:p>
            <a:pPr algn="ctr" defTabSz="642929">
              <a:defRPr/>
            </a:pPr>
            <a:r>
              <a:rPr lang="en-US" sz="2667" b="1" dirty="0">
                <a:solidFill>
                  <a:schemeClr val="bg1"/>
                </a:solidFill>
                <a:latin typeface="Arial" panose="020B0604020202020204"/>
              </a:rPr>
              <a:t>360+ </a:t>
            </a:r>
          </a:p>
          <a:p>
            <a:pPr algn="ctr" defTabSz="642929">
              <a:defRPr/>
            </a:pPr>
            <a:r>
              <a:rPr lang="en-US" sz="1200" b="1" dirty="0">
                <a:solidFill>
                  <a:schemeClr val="accent4">
                    <a:lumMod val="40000"/>
                    <a:lumOff val="60000"/>
                  </a:schemeClr>
                </a:solidFill>
                <a:latin typeface="Arial" panose="020B0604020202020204"/>
              </a:rPr>
              <a:t>Payer Clients</a:t>
            </a:r>
          </a:p>
        </p:txBody>
      </p:sp>
      <p:sp>
        <p:nvSpPr>
          <p:cNvPr id="38" name="TextBox 37">
            <a:extLst>
              <a:ext uri="{FF2B5EF4-FFF2-40B4-BE49-F238E27FC236}">
                <a16:creationId xmlns:a16="http://schemas.microsoft.com/office/drawing/2014/main" xmlns="" id="{5F8FFA06-F23C-BC42-B418-87CEEA81A2DA}"/>
              </a:ext>
            </a:extLst>
          </p:cNvPr>
          <p:cNvSpPr txBox="1"/>
          <p:nvPr/>
        </p:nvSpPr>
        <p:spPr>
          <a:xfrm>
            <a:off x="600496" y="1544445"/>
            <a:ext cx="2717666" cy="770882"/>
          </a:xfrm>
          <a:prstGeom prst="rect">
            <a:avLst/>
          </a:prstGeom>
          <a:solidFill>
            <a:schemeClr val="bg1"/>
          </a:solidFill>
        </p:spPr>
        <p:txBody>
          <a:bodyPr wrap="square" lIns="55931" tIns="55931" rIns="55931" bIns="55931" rtlCol="0" anchor="ctr">
            <a:noAutofit/>
          </a:bodyPr>
          <a:lstStyle/>
          <a:p>
            <a:pPr algn="ctr" defTabSz="609555">
              <a:defRPr/>
            </a:pPr>
            <a:endParaRPr lang="en-US" sz="1000" kern="0" dirty="0">
              <a:solidFill>
                <a:schemeClr val="bg2"/>
              </a:solidFill>
              <a:latin typeface="Arial" panose="020B0604020202020204"/>
            </a:endParaRPr>
          </a:p>
        </p:txBody>
      </p:sp>
      <p:sp>
        <p:nvSpPr>
          <p:cNvPr id="39" name="TextBox 38">
            <a:extLst>
              <a:ext uri="{FF2B5EF4-FFF2-40B4-BE49-F238E27FC236}">
                <a16:creationId xmlns:a16="http://schemas.microsoft.com/office/drawing/2014/main" xmlns="" id="{5F8FFA06-F23C-BC42-B418-87CEEA81A2DA}"/>
              </a:ext>
            </a:extLst>
          </p:cNvPr>
          <p:cNvSpPr txBox="1"/>
          <p:nvPr/>
        </p:nvSpPr>
        <p:spPr>
          <a:xfrm>
            <a:off x="3420431" y="1544445"/>
            <a:ext cx="2717666" cy="770882"/>
          </a:xfrm>
          <a:prstGeom prst="rect">
            <a:avLst/>
          </a:prstGeom>
          <a:solidFill>
            <a:schemeClr val="bg1"/>
          </a:solidFill>
        </p:spPr>
        <p:txBody>
          <a:bodyPr wrap="square" lIns="55931" tIns="55931" rIns="55931" bIns="55931" rtlCol="0" anchor="ctr">
            <a:noAutofit/>
          </a:bodyPr>
          <a:lstStyle/>
          <a:p>
            <a:pPr algn="ctr" defTabSz="609555">
              <a:defRPr/>
            </a:pPr>
            <a:endParaRPr lang="en-US" sz="1000" kern="0" dirty="0">
              <a:solidFill>
                <a:schemeClr val="bg2"/>
              </a:solidFill>
              <a:latin typeface="Arial" panose="020B0604020202020204"/>
            </a:endParaRPr>
          </a:p>
        </p:txBody>
      </p:sp>
      <p:sp>
        <p:nvSpPr>
          <p:cNvPr id="40" name="TextBox 39">
            <a:extLst>
              <a:ext uri="{FF2B5EF4-FFF2-40B4-BE49-F238E27FC236}">
                <a16:creationId xmlns:a16="http://schemas.microsoft.com/office/drawing/2014/main" xmlns="" id="{5F8FFA06-F23C-BC42-B418-87CEEA81A2DA}"/>
              </a:ext>
            </a:extLst>
          </p:cNvPr>
          <p:cNvSpPr txBox="1"/>
          <p:nvPr/>
        </p:nvSpPr>
        <p:spPr>
          <a:xfrm>
            <a:off x="600496" y="2350682"/>
            <a:ext cx="2717666" cy="770882"/>
          </a:xfrm>
          <a:prstGeom prst="rect">
            <a:avLst/>
          </a:prstGeom>
          <a:solidFill>
            <a:schemeClr val="bg1"/>
          </a:solidFill>
        </p:spPr>
        <p:txBody>
          <a:bodyPr wrap="square" lIns="55931" tIns="55931" rIns="55931" bIns="55931" rtlCol="0" anchor="ctr">
            <a:noAutofit/>
          </a:bodyPr>
          <a:lstStyle/>
          <a:p>
            <a:pPr algn="ctr" defTabSz="609555">
              <a:defRPr/>
            </a:pPr>
            <a:endParaRPr lang="en-US" sz="1000" kern="0" dirty="0">
              <a:solidFill>
                <a:schemeClr val="bg2"/>
              </a:solidFill>
              <a:latin typeface="Arial" panose="020B0604020202020204"/>
            </a:endParaRPr>
          </a:p>
        </p:txBody>
      </p:sp>
      <p:sp>
        <p:nvSpPr>
          <p:cNvPr id="41" name="TextBox 40">
            <a:extLst>
              <a:ext uri="{FF2B5EF4-FFF2-40B4-BE49-F238E27FC236}">
                <a16:creationId xmlns:a16="http://schemas.microsoft.com/office/drawing/2014/main" xmlns="" id="{5F8FFA06-F23C-BC42-B418-87CEEA81A2DA}"/>
              </a:ext>
            </a:extLst>
          </p:cNvPr>
          <p:cNvSpPr txBox="1"/>
          <p:nvPr/>
        </p:nvSpPr>
        <p:spPr>
          <a:xfrm>
            <a:off x="3420431" y="2350682"/>
            <a:ext cx="2717666" cy="770882"/>
          </a:xfrm>
          <a:prstGeom prst="rect">
            <a:avLst/>
          </a:prstGeom>
          <a:solidFill>
            <a:schemeClr val="bg1"/>
          </a:solidFill>
        </p:spPr>
        <p:txBody>
          <a:bodyPr wrap="square" lIns="55931" tIns="55931" rIns="55931" bIns="55931" rtlCol="0" anchor="ctr">
            <a:noAutofit/>
          </a:bodyPr>
          <a:lstStyle/>
          <a:p>
            <a:pPr algn="ctr" defTabSz="609555">
              <a:defRPr/>
            </a:pPr>
            <a:endParaRPr lang="en-US" sz="1000" kern="0" dirty="0">
              <a:solidFill>
                <a:schemeClr val="bg2"/>
              </a:solidFill>
              <a:latin typeface="Arial" panose="020B0604020202020204"/>
            </a:endParaRPr>
          </a:p>
        </p:txBody>
      </p:sp>
      <p:sp>
        <p:nvSpPr>
          <p:cNvPr id="42" name="TextBox 41">
            <a:extLst>
              <a:ext uri="{FF2B5EF4-FFF2-40B4-BE49-F238E27FC236}">
                <a16:creationId xmlns:a16="http://schemas.microsoft.com/office/drawing/2014/main" xmlns="" id="{5F8FFA06-F23C-BC42-B418-87CEEA81A2DA}"/>
              </a:ext>
            </a:extLst>
          </p:cNvPr>
          <p:cNvSpPr txBox="1"/>
          <p:nvPr/>
        </p:nvSpPr>
        <p:spPr>
          <a:xfrm>
            <a:off x="600496" y="3146293"/>
            <a:ext cx="2713345" cy="770882"/>
          </a:xfrm>
          <a:prstGeom prst="rect">
            <a:avLst/>
          </a:prstGeom>
          <a:solidFill>
            <a:schemeClr val="bg1"/>
          </a:solidFill>
        </p:spPr>
        <p:txBody>
          <a:bodyPr wrap="square" lIns="55931" tIns="55931" rIns="55931" bIns="55931" rtlCol="0" anchor="ctr">
            <a:noAutofit/>
          </a:bodyPr>
          <a:lstStyle/>
          <a:p>
            <a:pPr algn="ctr" defTabSz="609555">
              <a:defRPr/>
            </a:pPr>
            <a:endParaRPr lang="en-US" sz="1000" kern="0" dirty="0">
              <a:solidFill>
                <a:schemeClr val="bg2"/>
              </a:solidFill>
              <a:latin typeface="Arial" panose="020B0604020202020204"/>
            </a:endParaRPr>
          </a:p>
        </p:txBody>
      </p:sp>
      <p:sp>
        <p:nvSpPr>
          <p:cNvPr id="43" name="TextBox 42">
            <a:extLst>
              <a:ext uri="{FF2B5EF4-FFF2-40B4-BE49-F238E27FC236}">
                <a16:creationId xmlns:a16="http://schemas.microsoft.com/office/drawing/2014/main" xmlns="" id="{5F8FFA06-F23C-BC42-B418-87CEEA81A2DA}"/>
              </a:ext>
            </a:extLst>
          </p:cNvPr>
          <p:cNvSpPr txBox="1"/>
          <p:nvPr/>
        </p:nvSpPr>
        <p:spPr>
          <a:xfrm>
            <a:off x="3420431" y="3146293"/>
            <a:ext cx="2717666" cy="770882"/>
          </a:xfrm>
          <a:prstGeom prst="rect">
            <a:avLst/>
          </a:prstGeom>
          <a:solidFill>
            <a:schemeClr val="bg1"/>
          </a:solidFill>
        </p:spPr>
        <p:txBody>
          <a:bodyPr wrap="square" lIns="55931" tIns="55931" rIns="55931" bIns="55931" rtlCol="0" anchor="ctr">
            <a:noAutofit/>
          </a:bodyPr>
          <a:lstStyle/>
          <a:p>
            <a:pPr algn="ctr" defTabSz="609555">
              <a:defRPr/>
            </a:pPr>
            <a:endParaRPr lang="en-US" sz="1000" kern="0" dirty="0">
              <a:solidFill>
                <a:schemeClr val="bg2"/>
              </a:solidFill>
              <a:latin typeface="Arial" panose="020B0604020202020204"/>
            </a:endParaRPr>
          </a:p>
        </p:txBody>
      </p:sp>
      <p:sp>
        <p:nvSpPr>
          <p:cNvPr id="44" name="TextBox 43">
            <a:extLst>
              <a:ext uri="{FF2B5EF4-FFF2-40B4-BE49-F238E27FC236}">
                <a16:creationId xmlns:a16="http://schemas.microsoft.com/office/drawing/2014/main" xmlns="" id="{5F8FFA06-F23C-BC42-B418-87CEEA81A2DA}"/>
              </a:ext>
            </a:extLst>
          </p:cNvPr>
          <p:cNvSpPr txBox="1"/>
          <p:nvPr/>
        </p:nvSpPr>
        <p:spPr>
          <a:xfrm>
            <a:off x="598157" y="3943629"/>
            <a:ext cx="2717666" cy="770882"/>
          </a:xfrm>
          <a:prstGeom prst="rect">
            <a:avLst/>
          </a:prstGeom>
          <a:solidFill>
            <a:schemeClr val="bg1"/>
          </a:solidFill>
        </p:spPr>
        <p:txBody>
          <a:bodyPr wrap="square" lIns="55931" tIns="55931" rIns="55931" bIns="55931" rtlCol="0" anchor="ctr">
            <a:noAutofit/>
          </a:bodyPr>
          <a:lstStyle/>
          <a:p>
            <a:pPr algn="ctr" defTabSz="609555">
              <a:defRPr/>
            </a:pPr>
            <a:endParaRPr lang="en-US" sz="1000" kern="0" dirty="0">
              <a:solidFill>
                <a:schemeClr val="bg2"/>
              </a:solidFill>
              <a:latin typeface="Arial" panose="020B0604020202020204"/>
            </a:endParaRPr>
          </a:p>
        </p:txBody>
      </p:sp>
      <p:sp>
        <p:nvSpPr>
          <p:cNvPr id="45" name="TextBox 44">
            <a:extLst>
              <a:ext uri="{FF2B5EF4-FFF2-40B4-BE49-F238E27FC236}">
                <a16:creationId xmlns:a16="http://schemas.microsoft.com/office/drawing/2014/main" xmlns="" id="{5F8FFA06-F23C-BC42-B418-87CEEA81A2DA}"/>
              </a:ext>
            </a:extLst>
          </p:cNvPr>
          <p:cNvSpPr txBox="1"/>
          <p:nvPr/>
        </p:nvSpPr>
        <p:spPr>
          <a:xfrm>
            <a:off x="3420431" y="3943629"/>
            <a:ext cx="2717666" cy="770882"/>
          </a:xfrm>
          <a:prstGeom prst="rect">
            <a:avLst/>
          </a:prstGeom>
          <a:solidFill>
            <a:schemeClr val="bg1"/>
          </a:solidFill>
        </p:spPr>
        <p:txBody>
          <a:bodyPr wrap="square" lIns="55931" tIns="55931" rIns="55931" bIns="55931" rtlCol="0" anchor="ctr">
            <a:noAutofit/>
          </a:bodyPr>
          <a:lstStyle/>
          <a:p>
            <a:pPr algn="ctr" defTabSz="609555">
              <a:defRPr/>
            </a:pPr>
            <a:endParaRPr lang="en-US" sz="1000" kern="0" dirty="0">
              <a:solidFill>
                <a:schemeClr val="bg2"/>
              </a:solidFill>
              <a:latin typeface="Arial" panose="020B0604020202020204"/>
            </a:endParaRPr>
          </a:p>
        </p:txBody>
      </p:sp>
      <p:sp>
        <p:nvSpPr>
          <p:cNvPr id="46" name="Rectangle 45"/>
          <p:cNvSpPr/>
          <p:nvPr/>
        </p:nvSpPr>
        <p:spPr>
          <a:xfrm>
            <a:off x="598157" y="1647199"/>
            <a:ext cx="2381615" cy="246221"/>
          </a:xfrm>
          <a:prstGeom prst="rect">
            <a:avLst/>
          </a:prstGeom>
        </p:spPr>
        <p:txBody>
          <a:bodyPr wrap="square">
            <a:spAutoFit/>
          </a:bodyPr>
          <a:lstStyle/>
          <a:p>
            <a:pPr lvl="0" defTabSz="914378">
              <a:defRPr/>
            </a:pPr>
            <a:r>
              <a:rPr lang="en-US" sz="1000" b="1" kern="0" dirty="0">
                <a:cs typeface="Arial" panose="020B0604020202020204" pitchFamily="34" charset="0"/>
              </a:rPr>
              <a:t>Core Administration Solutions</a:t>
            </a:r>
          </a:p>
        </p:txBody>
      </p:sp>
      <p:sp>
        <p:nvSpPr>
          <p:cNvPr id="47" name="Rectangle 46"/>
          <p:cNvSpPr/>
          <p:nvPr/>
        </p:nvSpPr>
        <p:spPr>
          <a:xfrm>
            <a:off x="666941" y="1859645"/>
            <a:ext cx="2870460" cy="246221"/>
          </a:xfrm>
          <a:prstGeom prst="rect">
            <a:avLst/>
          </a:prstGeom>
        </p:spPr>
        <p:txBody>
          <a:bodyPr wrap="square">
            <a:spAutoFit/>
          </a:bodyPr>
          <a:lstStyle/>
          <a:p>
            <a:pPr defTabSz="1219140" fontAlgn="base">
              <a:spcBef>
                <a:spcPct val="0"/>
              </a:spcBef>
              <a:spcAft>
                <a:spcPts val="400"/>
              </a:spcAft>
              <a:buClr>
                <a:srgbClr val="141414"/>
              </a:buClr>
              <a:buSzPct val="80000"/>
            </a:pPr>
            <a:r>
              <a:rPr lang="en-US" sz="1000" dirty="0">
                <a:solidFill>
                  <a:schemeClr val="accent3"/>
                </a:solidFill>
                <a:cs typeface="Arial" panose="020B0604020202020204" pitchFamily="34" charset="0"/>
              </a:rPr>
              <a:t>QNXT | Facets | QicLink</a:t>
            </a:r>
          </a:p>
        </p:txBody>
      </p:sp>
      <p:sp>
        <p:nvSpPr>
          <p:cNvPr id="48" name="Rectangle 47"/>
          <p:cNvSpPr/>
          <p:nvPr/>
        </p:nvSpPr>
        <p:spPr>
          <a:xfrm>
            <a:off x="3435855" y="3997707"/>
            <a:ext cx="2407653" cy="246221"/>
          </a:xfrm>
          <a:prstGeom prst="rect">
            <a:avLst/>
          </a:prstGeom>
        </p:spPr>
        <p:txBody>
          <a:bodyPr wrap="square">
            <a:spAutoFit/>
          </a:bodyPr>
          <a:lstStyle/>
          <a:p>
            <a:pPr lvl="0" defTabSz="914378">
              <a:defRPr/>
            </a:pPr>
            <a:r>
              <a:rPr lang="en-US" sz="1000" b="1" kern="0" dirty="0">
                <a:cs typeface="Arial" panose="020B0604020202020204" pitchFamily="34" charset="0"/>
              </a:rPr>
              <a:t>Quality Management Solutions</a:t>
            </a:r>
          </a:p>
        </p:txBody>
      </p:sp>
      <p:sp>
        <p:nvSpPr>
          <p:cNvPr id="49" name="Rectangle 48"/>
          <p:cNvSpPr/>
          <p:nvPr/>
        </p:nvSpPr>
        <p:spPr>
          <a:xfrm>
            <a:off x="598157" y="2428121"/>
            <a:ext cx="2221849" cy="246221"/>
          </a:xfrm>
          <a:prstGeom prst="rect">
            <a:avLst/>
          </a:prstGeom>
        </p:spPr>
        <p:txBody>
          <a:bodyPr wrap="square">
            <a:spAutoFit/>
          </a:bodyPr>
          <a:lstStyle/>
          <a:p>
            <a:pPr lvl="0" defTabSz="914378">
              <a:defRPr/>
            </a:pPr>
            <a:r>
              <a:rPr lang="en-US" sz="1000" b="1" kern="0" dirty="0">
                <a:cs typeface="Arial" panose="020B0604020202020204" pitchFamily="34" charset="0"/>
              </a:rPr>
              <a:t>Care Management Solutions</a:t>
            </a:r>
          </a:p>
        </p:txBody>
      </p:sp>
      <p:sp>
        <p:nvSpPr>
          <p:cNvPr id="50" name="Rectangle 49"/>
          <p:cNvSpPr/>
          <p:nvPr/>
        </p:nvSpPr>
        <p:spPr>
          <a:xfrm>
            <a:off x="666942" y="2624325"/>
            <a:ext cx="2870460" cy="451406"/>
          </a:xfrm>
          <a:prstGeom prst="rect">
            <a:avLst/>
          </a:prstGeom>
        </p:spPr>
        <p:txBody>
          <a:bodyPr wrap="square">
            <a:spAutoFit/>
          </a:bodyPr>
          <a:lstStyle/>
          <a:p>
            <a:pPr marL="0" lvl="1" defTabSz="1219140" fontAlgn="base">
              <a:spcBef>
                <a:spcPct val="0"/>
              </a:spcBef>
              <a:spcAft>
                <a:spcPts val="400"/>
              </a:spcAft>
              <a:buClr>
                <a:srgbClr val="141414"/>
              </a:buClr>
              <a:buSzPct val="80000"/>
            </a:pPr>
            <a:r>
              <a:rPr lang="en-US" sz="1000" dirty="0">
                <a:solidFill>
                  <a:schemeClr val="accent3"/>
                </a:solidFill>
                <a:cs typeface="Arial" panose="020B0604020202020204" pitchFamily="34" charset="0"/>
              </a:rPr>
              <a:t>CareAdvance | Value Based </a:t>
            </a:r>
            <a:r>
              <a:rPr lang="en-US" sz="1000" dirty="0" smtClean="0">
                <a:solidFill>
                  <a:schemeClr val="accent3"/>
                </a:solidFill>
                <a:cs typeface="Arial" panose="020B0604020202020204" pitchFamily="34" charset="0"/>
              </a:rPr>
              <a:t>Benefits |</a:t>
            </a:r>
            <a:endParaRPr lang="en-US" sz="1000" dirty="0">
              <a:solidFill>
                <a:schemeClr val="accent3"/>
              </a:solidFill>
              <a:cs typeface="Arial" panose="020B0604020202020204" pitchFamily="34" charset="0"/>
            </a:endParaRPr>
          </a:p>
          <a:p>
            <a:pPr marL="0" lvl="1" defTabSz="1219140" fontAlgn="base">
              <a:spcBef>
                <a:spcPct val="0"/>
              </a:spcBef>
              <a:spcAft>
                <a:spcPts val="400"/>
              </a:spcAft>
              <a:buClr>
                <a:srgbClr val="141414"/>
              </a:buClr>
              <a:buSzPct val="80000"/>
            </a:pPr>
            <a:r>
              <a:rPr lang="en-US" sz="1000" dirty="0">
                <a:solidFill>
                  <a:schemeClr val="accent3"/>
                </a:solidFill>
                <a:cs typeface="Arial" panose="020B0604020202020204" pitchFamily="34" charset="0"/>
              </a:rPr>
              <a:t>Touchless Authorization Processing</a:t>
            </a:r>
          </a:p>
        </p:txBody>
      </p:sp>
      <p:sp>
        <p:nvSpPr>
          <p:cNvPr id="51" name="Rectangle 50"/>
          <p:cNvSpPr/>
          <p:nvPr/>
        </p:nvSpPr>
        <p:spPr>
          <a:xfrm>
            <a:off x="3435855" y="1647199"/>
            <a:ext cx="1817457" cy="246221"/>
          </a:xfrm>
          <a:prstGeom prst="rect">
            <a:avLst/>
          </a:prstGeom>
        </p:spPr>
        <p:txBody>
          <a:bodyPr wrap="square">
            <a:spAutoFit/>
          </a:bodyPr>
          <a:lstStyle/>
          <a:p>
            <a:pPr lvl="0" defTabSz="914378">
              <a:defRPr/>
            </a:pPr>
            <a:r>
              <a:rPr lang="en-US" sz="1000" b="1" kern="0" dirty="0">
                <a:cs typeface="Arial" panose="020B0604020202020204" pitchFamily="34" charset="0"/>
              </a:rPr>
              <a:t>Engagement Solutions</a:t>
            </a:r>
          </a:p>
        </p:txBody>
      </p:sp>
      <p:sp>
        <p:nvSpPr>
          <p:cNvPr id="52" name="Rectangle 51"/>
          <p:cNvSpPr/>
          <p:nvPr/>
        </p:nvSpPr>
        <p:spPr>
          <a:xfrm>
            <a:off x="3435855" y="2428121"/>
            <a:ext cx="1687266" cy="246221"/>
          </a:xfrm>
          <a:prstGeom prst="rect">
            <a:avLst/>
          </a:prstGeom>
        </p:spPr>
        <p:txBody>
          <a:bodyPr wrap="square">
            <a:spAutoFit/>
          </a:bodyPr>
          <a:lstStyle/>
          <a:p>
            <a:pPr lvl="0" defTabSz="914378">
              <a:defRPr/>
            </a:pPr>
            <a:r>
              <a:rPr lang="en-US" sz="1000" b="1" kern="0" dirty="0">
                <a:cs typeface="Arial" panose="020B0604020202020204" pitchFamily="34" charset="0"/>
              </a:rPr>
              <a:t>Connected Solutions</a:t>
            </a:r>
          </a:p>
        </p:txBody>
      </p:sp>
      <p:sp>
        <p:nvSpPr>
          <p:cNvPr id="53" name="Rectangle 52"/>
          <p:cNvSpPr/>
          <p:nvPr/>
        </p:nvSpPr>
        <p:spPr>
          <a:xfrm>
            <a:off x="3435855" y="3233295"/>
            <a:ext cx="1826136" cy="246221"/>
          </a:xfrm>
          <a:prstGeom prst="rect">
            <a:avLst/>
          </a:prstGeom>
        </p:spPr>
        <p:txBody>
          <a:bodyPr wrap="square">
            <a:spAutoFit/>
          </a:bodyPr>
          <a:lstStyle/>
          <a:p>
            <a:pPr lvl="0" defTabSz="914378">
              <a:defRPr/>
            </a:pPr>
            <a:r>
              <a:rPr lang="en-US" sz="1000" b="1" kern="0" dirty="0">
                <a:cs typeface="Arial" panose="020B0604020202020204" pitchFamily="34" charset="0"/>
              </a:rPr>
              <a:t>Optimization Solutions</a:t>
            </a:r>
          </a:p>
        </p:txBody>
      </p:sp>
      <p:sp>
        <p:nvSpPr>
          <p:cNvPr id="54" name="Rectangle 53"/>
          <p:cNvSpPr/>
          <p:nvPr/>
        </p:nvSpPr>
        <p:spPr>
          <a:xfrm>
            <a:off x="598157" y="3233295"/>
            <a:ext cx="1982365" cy="246221"/>
          </a:xfrm>
          <a:prstGeom prst="rect">
            <a:avLst/>
          </a:prstGeom>
        </p:spPr>
        <p:txBody>
          <a:bodyPr wrap="square">
            <a:spAutoFit/>
          </a:bodyPr>
          <a:lstStyle/>
          <a:p>
            <a:pPr lvl="0" defTabSz="914378">
              <a:defRPr/>
            </a:pPr>
            <a:r>
              <a:rPr lang="en-US" sz="1000" b="1" kern="0" dirty="0">
                <a:cs typeface="Arial" panose="020B0604020202020204" pitchFamily="34" charset="0"/>
              </a:rPr>
              <a:t>Payer Provider Solutions</a:t>
            </a:r>
          </a:p>
        </p:txBody>
      </p:sp>
      <p:sp>
        <p:nvSpPr>
          <p:cNvPr id="55" name="Rectangle 54"/>
          <p:cNvSpPr/>
          <p:nvPr/>
        </p:nvSpPr>
        <p:spPr>
          <a:xfrm>
            <a:off x="598157" y="3997707"/>
            <a:ext cx="2268783" cy="246221"/>
          </a:xfrm>
          <a:prstGeom prst="rect">
            <a:avLst/>
          </a:prstGeom>
        </p:spPr>
        <p:txBody>
          <a:bodyPr wrap="square">
            <a:spAutoFit/>
          </a:bodyPr>
          <a:lstStyle/>
          <a:p>
            <a:pPr lvl="0" defTabSz="914378">
              <a:defRPr/>
            </a:pPr>
            <a:r>
              <a:rPr lang="en-US" sz="1000" b="1" kern="0" dirty="0" smtClean="0">
                <a:cs typeface="Arial" panose="020B0604020202020204" pitchFamily="34" charset="0"/>
              </a:rPr>
              <a:t>Government </a:t>
            </a:r>
            <a:r>
              <a:rPr lang="en-US" sz="1000" b="1" kern="0" dirty="0">
                <a:cs typeface="Arial" panose="020B0604020202020204" pitchFamily="34" charset="0"/>
              </a:rPr>
              <a:t>Solutions</a:t>
            </a:r>
          </a:p>
        </p:txBody>
      </p:sp>
      <p:sp>
        <p:nvSpPr>
          <p:cNvPr id="78" name="Rectangle 77"/>
          <p:cNvSpPr/>
          <p:nvPr/>
        </p:nvSpPr>
        <p:spPr>
          <a:xfrm>
            <a:off x="3497210" y="4194229"/>
            <a:ext cx="2628325" cy="246221"/>
          </a:xfrm>
          <a:prstGeom prst="rect">
            <a:avLst/>
          </a:prstGeom>
        </p:spPr>
        <p:txBody>
          <a:bodyPr wrap="square">
            <a:spAutoFit/>
          </a:bodyPr>
          <a:lstStyle/>
          <a:p>
            <a:pPr defTabSz="1219140" fontAlgn="base">
              <a:spcBef>
                <a:spcPct val="0"/>
              </a:spcBef>
              <a:spcAft>
                <a:spcPts val="400"/>
              </a:spcAft>
              <a:buClr>
                <a:srgbClr val="141414"/>
              </a:buClr>
              <a:buSzPct val="80000"/>
            </a:pPr>
            <a:r>
              <a:rPr lang="en-US" sz="1000" dirty="0" err="1">
                <a:solidFill>
                  <a:schemeClr val="accent3"/>
                </a:solidFill>
                <a:cs typeface="Arial" panose="020B0604020202020204" pitchFamily="34" charset="0"/>
              </a:rPr>
              <a:t>ClaimSphere</a:t>
            </a:r>
            <a:r>
              <a:rPr lang="en-US" sz="1000" dirty="0">
                <a:solidFill>
                  <a:schemeClr val="accent3"/>
                </a:solidFill>
                <a:cs typeface="Arial" panose="020B0604020202020204" pitchFamily="34" charset="0"/>
              </a:rPr>
              <a:t> | </a:t>
            </a:r>
            <a:r>
              <a:rPr lang="en-US" sz="1000" dirty="0" err="1">
                <a:solidFill>
                  <a:schemeClr val="accent3"/>
                </a:solidFill>
                <a:cs typeface="Arial" panose="020B0604020202020204" pitchFamily="34" charset="0"/>
              </a:rPr>
              <a:t>StarSERV</a:t>
            </a:r>
            <a:r>
              <a:rPr lang="en-US" sz="1000" dirty="0">
                <a:solidFill>
                  <a:schemeClr val="accent3"/>
                </a:solidFill>
                <a:cs typeface="Arial" panose="020B0604020202020204" pitchFamily="34" charset="0"/>
              </a:rPr>
              <a:t> | Clinical +</a:t>
            </a:r>
          </a:p>
        </p:txBody>
      </p:sp>
      <p:sp>
        <p:nvSpPr>
          <p:cNvPr id="85" name="Rectangle 84"/>
          <p:cNvSpPr/>
          <p:nvPr/>
        </p:nvSpPr>
        <p:spPr>
          <a:xfrm>
            <a:off x="3497210" y="1859645"/>
            <a:ext cx="2401838" cy="246221"/>
          </a:xfrm>
          <a:prstGeom prst="rect">
            <a:avLst/>
          </a:prstGeom>
        </p:spPr>
        <p:txBody>
          <a:bodyPr wrap="square">
            <a:spAutoFit/>
          </a:bodyPr>
          <a:lstStyle/>
          <a:p>
            <a:pPr marL="0" lvl="1" defTabSz="1219140" fontAlgn="base">
              <a:spcBef>
                <a:spcPct val="0"/>
              </a:spcBef>
              <a:spcAft>
                <a:spcPts val="400"/>
              </a:spcAft>
              <a:buClr>
                <a:srgbClr val="141414"/>
              </a:buClr>
              <a:buSzPct val="80000"/>
            </a:pPr>
            <a:r>
              <a:rPr lang="en-US" sz="1000" dirty="0">
                <a:solidFill>
                  <a:schemeClr val="accent3"/>
                </a:solidFill>
                <a:cs typeface="Arial" panose="020B0604020202020204" pitchFamily="34" charset="0"/>
              </a:rPr>
              <a:t>TriZetto Systems of Engagement</a:t>
            </a:r>
          </a:p>
        </p:txBody>
      </p:sp>
      <p:sp>
        <p:nvSpPr>
          <p:cNvPr id="86" name="Rectangle 85"/>
          <p:cNvSpPr/>
          <p:nvPr/>
        </p:nvSpPr>
        <p:spPr>
          <a:xfrm>
            <a:off x="3497210" y="2624325"/>
            <a:ext cx="1149147" cy="246221"/>
          </a:xfrm>
          <a:prstGeom prst="rect">
            <a:avLst/>
          </a:prstGeom>
        </p:spPr>
        <p:txBody>
          <a:bodyPr wrap="square">
            <a:spAutoFit/>
          </a:bodyPr>
          <a:lstStyle/>
          <a:p>
            <a:pPr marL="0" lvl="1" algn="ctr" defTabSz="1219140" fontAlgn="base">
              <a:spcBef>
                <a:spcPct val="0"/>
              </a:spcBef>
              <a:spcAft>
                <a:spcPts val="400"/>
              </a:spcAft>
              <a:buClr>
                <a:srgbClr val="141414"/>
              </a:buClr>
              <a:buSzPct val="80000"/>
            </a:pPr>
            <a:r>
              <a:rPr lang="en-US" sz="1000" dirty="0">
                <a:solidFill>
                  <a:schemeClr val="accent3"/>
                </a:solidFill>
                <a:cs typeface="Arial" panose="020B0604020202020204" pitchFamily="34" charset="0"/>
              </a:rPr>
              <a:t>Interoperability</a:t>
            </a:r>
          </a:p>
        </p:txBody>
      </p:sp>
      <p:sp>
        <p:nvSpPr>
          <p:cNvPr id="87" name="Rectangle 86"/>
          <p:cNvSpPr/>
          <p:nvPr/>
        </p:nvSpPr>
        <p:spPr>
          <a:xfrm>
            <a:off x="3497210" y="3426582"/>
            <a:ext cx="2077100" cy="246221"/>
          </a:xfrm>
          <a:prstGeom prst="rect">
            <a:avLst/>
          </a:prstGeom>
        </p:spPr>
        <p:txBody>
          <a:bodyPr wrap="square">
            <a:spAutoFit/>
          </a:bodyPr>
          <a:lstStyle/>
          <a:p>
            <a:pPr marL="0" lvl="1" defTabSz="1219140" fontAlgn="base">
              <a:spcBef>
                <a:spcPct val="0"/>
              </a:spcBef>
              <a:spcAft>
                <a:spcPts val="400"/>
              </a:spcAft>
              <a:buClr>
                <a:srgbClr val="141414"/>
              </a:buClr>
              <a:buSzPct val="80000"/>
            </a:pPr>
            <a:r>
              <a:rPr lang="en-US" sz="1000" dirty="0">
                <a:solidFill>
                  <a:schemeClr val="accent3"/>
                </a:solidFill>
                <a:cs typeface="Arial" panose="020B0604020202020204" pitchFamily="34" charset="0"/>
              </a:rPr>
              <a:t>AI | Machine Learning | RPA</a:t>
            </a:r>
          </a:p>
        </p:txBody>
      </p:sp>
      <p:sp>
        <p:nvSpPr>
          <p:cNvPr id="88" name="Rectangle 87"/>
          <p:cNvSpPr/>
          <p:nvPr/>
        </p:nvSpPr>
        <p:spPr>
          <a:xfrm>
            <a:off x="666941" y="3426582"/>
            <a:ext cx="2875031" cy="400110"/>
          </a:xfrm>
          <a:prstGeom prst="rect">
            <a:avLst/>
          </a:prstGeom>
        </p:spPr>
        <p:txBody>
          <a:bodyPr wrap="square">
            <a:spAutoFit/>
          </a:bodyPr>
          <a:lstStyle/>
          <a:p>
            <a:r>
              <a:rPr lang="en-US" sz="1000" dirty="0">
                <a:solidFill>
                  <a:schemeClr val="accent3"/>
                </a:solidFill>
                <a:cs typeface="Arial" panose="020B0604020202020204" pitchFamily="34" charset="0"/>
              </a:rPr>
              <a:t>NetworX | </a:t>
            </a:r>
            <a:r>
              <a:rPr lang="en-US" sz="1000" dirty="0" err="1" smtClean="0">
                <a:solidFill>
                  <a:schemeClr val="accent3"/>
                </a:solidFill>
                <a:cs typeface="Arial" panose="020B0604020202020204" pitchFamily="34" charset="0"/>
              </a:rPr>
              <a:t>TruProvider</a:t>
            </a:r>
            <a:r>
              <a:rPr lang="en-US" sz="1000" dirty="0" smtClean="0">
                <a:solidFill>
                  <a:schemeClr val="accent3"/>
                </a:solidFill>
                <a:cs typeface="Arial" panose="020B0604020202020204" pitchFamily="34" charset="0"/>
              </a:rPr>
              <a:t> </a:t>
            </a:r>
            <a:r>
              <a:rPr lang="en-US" sz="1000" dirty="0">
                <a:solidFill>
                  <a:schemeClr val="accent3"/>
                </a:solidFill>
                <a:cs typeface="Arial" panose="020B0604020202020204" pitchFamily="34" charset="0"/>
              </a:rPr>
              <a:t> | </a:t>
            </a:r>
            <a:r>
              <a:rPr lang="en-US" sz="1000" dirty="0" smtClean="0">
                <a:solidFill>
                  <a:schemeClr val="accent3"/>
                </a:solidFill>
                <a:cs typeface="Arial" panose="020B0604020202020204" pitchFamily="34" charset="0"/>
              </a:rPr>
              <a:t>Payment </a:t>
            </a:r>
            <a:r>
              <a:rPr lang="en-US" sz="1000" dirty="0">
                <a:solidFill>
                  <a:schemeClr val="accent3"/>
                </a:solidFill>
                <a:cs typeface="Arial" panose="020B0604020202020204" pitchFamily="34" charset="0"/>
              </a:rPr>
              <a:t>Bundle Administrator</a:t>
            </a:r>
          </a:p>
        </p:txBody>
      </p:sp>
      <p:sp>
        <p:nvSpPr>
          <p:cNvPr id="89" name="Rectangle 88"/>
          <p:cNvSpPr/>
          <p:nvPr/>
        </p:nvSpPr>
        <p:spPr>
          <a:xfrm>
            <a:off x="666941" y="4194229"/>
            <a:ext cx="2870460" cy="400110"/>
          </a:xfrm>
          <a:prstGeom prst="rect">
            <a:avLst/>
          </a:prstGeom>
        </p:spPr>
        <p:txBody>
          <a:bodyPr wrap="square">
            <a:spAutoFit/>
          </a:bodyPr>
          <a:lstStyle/>
          <a:p>
            <a:pPr fontAlgn="base">
              <a:spcBef>
                <a:spcPct val="0"/>
              </a:spcBef>
              <a:spcAft>
                <a:spcPts val="400"/>
              </a:spcAft>
              <a:buClr>
                <a:srgbClr val="141414"/>
              </a:buClr>
              <a:buSzPct val="80000"/>
            </a:pPr>
            <a:r>
              <a:rPr lang="en-US" sz="1000" dirty="0">
                <a:solidFill>
                  <a:schemeClr val="accent3"/>
                </a:solidFill>
                <a:cs typeface="Arial" panose="020B0604020202020204" pitchFamily="34" charset="0"/>
              </a:rPr>
              <a:t>TriZetto </a:t>
            </a:r>
            <a:r>
              <a:rPr lang="en-US" sz="1000" dirty="0" smtClean="0">
                <a:solidFill>
                  <a:schemeClr val="accent3"/>
                </a:solidFill>
                <a:cs typeface="Arial" panose="020B0604020202020204" pitchFamily="34" charset="0"/>
              </a:rPr>
              <a:t>Elements, including Encounter Data Manager (EDM)</a:t>
            </a:r>
            <a:endParaRPr lang="en-US" sz="1000" dirty="0">
              <a:solidFill>
                <a:schemeClr val="accent3"/>
              </a:solidFill>
              <a:cs typeface="Arial" panose="020B0604020202020204" pitchFamily="34" charset="0"/>
            </a:endParaRPr>
          </a:p>
        </p:txBody>
      </p:sp>
      <p:cxnSp>
        <p:nvCxnSpPr>
          <p:cNvPr id="90" name="Straight Connector 89">
            <a:extLst>
              <a:ext uri="{FF2B5EF4-FFF2-40B4-BE49-F238E27FC236}">
                <a16:creationId xmlns:a16="http://schemas.microsoft.com/office/drawing/2014/main" xmlns="" id="{010DD0DB-372F-554C-AC14-50A4A4866945}"/>
              </a:ext>
            </a:extLst>
          </p:cNvPr>
          <p:cNvCxnSpPr>
            <a:cxnSpLocks/>
          </p:cNvCxnSpPr>
          <p:nvPr/>
        </p:nvCxnSpPr>
        <p:spPr>
          <a:xfrm>
            <a:off x="6396972" y="2350682"/>
            <a:ext cx="2608805" cy="0"/>
          </a:xfrm>
          <a:prstGeom prst="line">
            <a:avLst/>
          </a:prstGeom>
          <a:ln>
            <a:solidFill>
              <a:srgbClr val="2D66FF"/>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010DD0DB-372F-554C-AC14-50A4A4866945}"/>
              </a:ext>
            </a:extLst>
          </p:cNvPr>
          <p:cNvCxnSpPr>
            <a:cxnSpLocks/>
          </p:cNvCxnSpPr>
          <p:nvPr/>
        </p:nvCxnSpPr>
        <p:spPr>
          <a:xfrm>
            <a:off x="6396972" y="3075731"/>
            <a:ext cx="2608805" cy="0"/>
          </a:xfrm>
          <a:prstGeom prst="line">
            <a:avLst/>
          </a:prstGeom>
          <a:ln>
            <a:solidFill>
              <a:srgbClr val="2D66FF"/>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010DD0DB-372F-554C-AC14-50A4A4866945}"/>
              </a:ext>
            </a:extLst>
          </p:cNvPr>
          <p:cNvCxnSpPr>
            <a:cxnSpLocks/>
          </p:cNvCxnSpPr>
          <p:nvPr/>
        </p:nvCxnSpPr>
        <p:spPr>
          <a:xfrm>
            <a:off x="6396972" y="3826692"/>
            <a:ext cx="2608805" cy="0"/>
          </a:xfrm>
          <a:prstGeom prst="line">
            <a:avLst/>
          </a:prstGeom>
          <a:ln>
            <a:solidFill>
              <a:srgbClr val="2D66FF"/>
            </a:solidFill>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xmlns="" id="{17506E87-5C32-AE48-9E5B-90A93BBE067E}"/>
              </a:ext>
            </a:extLst>
          </p:cNvPr>
          <p:cNvSpPr/>
          <p:nvPr/>
        </p:nvSpPr>
        <p:spPr>
          <a:xfrm>
            <a:off x="6886611" y="4055592"/>
            <a:ext cx="546932" cy="537161"/>
          </a:xfrm>
          <a:prstGeom prst="rect">
            <a:avLst/>
          </a:prstGeom>
          <a:noFill/>
          <a:ln w="19050" cmpd="sng">
            <a:noFill/>
            <a:bevel/>
          </a:ln>
          <a:effectLst/>
        </p:spPr>
        <p:txBody>
          <a:bodyPr wrap="square" lIns="0" tIns="342900" rIns="0" bIns="342900" anchor="ctr">
            <a:noAutofit/>
          </a:bodyPr>
          <a:lstStyle/>
          <a:p>
            <a:pPr algn="ctr" defTabSz="642929">
              <a:spcAft>
                <a:spcPts val="3000"/>
              </a:spcAft>
              <a:defRPr/>
            </a:pPr>
            <a:r>
              <a:rPr lang="en-US" sz="2667" b="1" dirty="0" smtClean="0">
                <a:solidFill>
                  <a:schemeClr val="bg1"/>
                </a:solidFill>
                <a:latin typeface="Arial" panose="020B0604020202020204"/>
              </a:rPr>
              <a:t>25</a:t>
            </a:r>
            <a:r>
              <a:rPr lang="en-US" sz="1400" b="1" dirty="0" smtClean="0">
                <a:solidFill>
                  <a:schemeClr val="bg1"/>
                </a:solidFill>
                <a:latin typeface="Arial" panose="020B0604020202020204"/>
              </a:rPr>
              <a:t>            </a:t>
            </a:r>
            <a:endParaRPr lang="en-US" sz="1200" b="1" dirty="0">
              <a:solidFill>
                <a:schemeClr val="accent2">
                  <a:lumMod val="20000"/>
                  <a:lumOff val="80000"/>
                </a:schemeClr>
              </a:solidFill>
              <a:latin typeface="Arial" panose="020B0604020202020204"/>
            </a:endParaRPr>
          </a:p>
        </p:txBody>
      </p:sp>
      <p:sp>
        <p:nvSpPr>
          <p:cNvPr id="95" name="Rectangle 94">
            <a:extLst>
              <a:ext uri="{FF2B5EF4-FFF2-40B4-BE49-F238E27FC236}">
                <a16:creationId xmlns:a16="http://schemas.microsoft.com/office/drawing/2014/main" xmlns="" id="{17506E87-5C32-AE48-9E5B-90A93BBE067E}"/>
              </a:ext>
            </a:extLst>
          </p:cNvPr>
          <p:cNvSpPr/>
          <p:nvPr/>
        </p:nvSpPr>
        <p:spPr>
          <a:xfrm>
            <a:off x="7280581" y="3779514"/>
            <a:ext cx="546932" cy="537161"/>
          </a:xfrm>
          <a:prstGeom prst="rect">
            <a:avLst/>
          </a:prstGeom>
          <a:noFill/>
          <a:ln w="19050" cmpd="sng">
            <a:noFill/>
            <a:bevel/>
          </a:ln>
          <a:effectLst/>
        </p:spPr>
        <p:txBody>
          <a:bodyPr wrap="square" lIns="0" tIns="342900" rIns="0" bIns="342900" anchor="ctr">
            <a:noAutofit/>
          </a:bodyPr>
          <a:lstStyle/>
          <a:p>
            <a:pPr algn="ctr" defTabSz="642929">
              <a:spcAft>
                <a:spcPts val="3000"/>
              </a:spcAft>
              <a:defRPr/>
            </a:pPr>
            <a:r>
              <a:rPr lang="en-US" sz="2667" b="1" dirty="0" smtClean="0">
                <a:solidFill>
                  <a:schemeClr val="bg1"/>
                </a:solidFill>
                <a:latin typeface="Arial" panose="020B0604020202020204"/>
              </a:rPr>
              <a:t>20</a:t>
            </a:r>
            <a:r>
              <a:rPr lang="en-US" sz="1400" b="1" dirty="0" smtClean="0">
                <a:solidFill>
                  <a:schemeClr val="bg1"/>
                </a:solidFill>
                <a:latin typeface="Arial" panose="020B0604020202020204"/>
              </a:rPr>
              <a:t>            </a:t>
            </a:r>
            <a:endParaRPr lang="en-US" sz="1200" b="1" dirty="0">
              <a:solidFill>
                <a:schemeClr val="accent2">
                  <a:lumMod val="20000"/>
                  <a:lumOff val="80000"/>
                </a:schemeClr>
              </a:solidFill>
              <a:latin typeface="Arial" panose="020B0604020202020204"/>
            </a:endParaRPr>
          </a:p>
        </p:txBody>
      </p:sp>
    </p:spTree>
    <p:extLst>
      <p:ext uri="{BB962C8B-B14F-4D97-AF65-F5344CB8AC3E}">
        <p14:creationId xmlns:p14="http://schemas.microsoft.com/office/powerpoint/2010/main" val="3169636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3">
            <a:extLst>
              <a:ext uri="{FF2B5EF4-FFF2-40B4-BE49-F238E27FC236}">
                <a16:creationId xmlns:a16="http://schemas.microsoft.com/office/drawing/2014/main" xmlns="" id="{51C6EDFE-171A-C847-A717-2ADF2FB249D8}"/>
              </a:ext>
            </a:extLst>
          </p:cNvPr>
          <p:cNvSpPr>
            <a:spLocks noGrp="1"/>
          </p:cNvSpPr>
          <p:nvPr>
            <p:ph type="title"/>
          </p:nvPr>
        </p:nvSpPr>
        <p:spPr/>
        <p:txBody>
          <a:bodyPr/>
          <a:lstStyle/>
          <a:p>
            <a:r>
              <a:rPr lang="en-US" dirty="0">
                <a:latin typeface="Arial" panose="020B0604020202020204" pitchFamily="34" charset="0"/>
              </a:rPr>
              <a:t>Cognizant snapshot</a:t>
            </a:r>
          </a:p>
        </p:txBody>
      </p:sp>
      <p:grpSp>
        <p:nvGrpSpPr>
          <p:cNvPr id="11" name="Group 10">
            <a:extLst>
              <a:ext uri="{FF2B5EF4-FFF2-40B4-BE49-F238E27FC236}">
                <a16:creationId xmlns:a16="http://schemas.microsoft.com/office/drawing/2014/main" xmlns="" id="{3C5914F0-1C5B-5742-BE60-E0436AA3D221}"/>
              </a:ext>
            </a:extLst>
          </p:cNvPr>
          <p:cNvGrpSpPr/>
          <p:nvPr/>
        </p:nvGrpSpPr>
        <p:grpSpPr>
          <a:xfrm>
            <a:off x="532124" y="1345253"/>
            <a:ext cx="8120899" cy="987661"/>
            <a:chOff x="392642" y="1171921"/>
            <a:chExt cx="8120899" cy="987661"/>
          </a:xfrm>
        </p:grpSpPr>
        <p:sp>
          <p:nvSpPr>
            <p:cNvPr id="84" name="TextBox 83">
              <a:extLst>
                <a:ext uri="{FF2B5EF4-FFF2-40B4-BE49-F238E27FC236}">
                  <a16:creationId xmlns:a16="http://schemas.microsoft.com/office/drawing/2014/main" xmlns="" id="{DB855D6D-87FD-334C-8DAE-7B46DD06DD45}"/>
                </a:ext>
              </a:extLst>
            </p:cNvPr>
            <p:cNvSpPr txBox="1"/>
            <p:nvPr/>
          </p:nvSpPr>
          <p:spPr>
            <a:xfrm>
              <a:off x="7227612" y="1171921"/>
              <a:ext cx="1285929" cy="738664"/>
            </a:xfrm>
            <a:prstGeom prst="rect">
              <a:avLst/>
            </a:prstGeom>
            <a:noFill/>
          </p:spPr>
          <p:txBody>
            <a:bodyPr wrap="none" rtlCol="0">
              <a:spAutoFit/>
            </a:bodyPr>
            <a:lstStyle/>
            <a:p>
              <a:r>
                <a:rPr lang="en-US" sz="1200" b="1" dirty="0">
                  <a:solidFill>
                    <a:schemeClr val="accent4"/>
                  </a:solidFill>
                  <a:latin typeface="Arial" panose="020B0604020202020204" pitchFamily="34" charset="0"/>
                  <a:cs typeface="Arial" panose="020B0604020202020204" pitchFamily="34" charset="0"/>
                </a:rPr>
                <a:t>REVENUE MIX</a:t>
              </a:r>
            </a:p>
            <a:p>
              <a:r>
                <a:rPr lang="en-US" sz="1000" b="1" dirty="0">
                  <a:solidFill>
                    <a:schemeClr val="tx2">
                      <a:lumMod val="75000"/>
                      <a:lumOff val="25000"/>
                    </a:schemeClr>
                  </a:solidFill>
                  <a:latin typeface="Arial" panose="020B0604020202020204" pitchFamily="34" charset="0"/>
                  <a:cs typeface="Arial" panose="020B0604020202020204" pitchFamily="34" charset="0"/>
                </a:rPr>
                <a:t>NA: </a:t>
              </a:r>
              <a:r>
                <a:rPr lang="en-US" sz="1000" dirty="0">
                  <a:solidFill>
                    <a:schemeClr val="tx2">
                      <a:lumMod val="75000"/>
                      <a:lumOff val="25000"/>
                    </a:schemeClr>
                  </a:solidFill>
                  <a:latin typeface="Arial" panose="020B0604020202020204" pitchFamily="34" charset="0"/>
                  <a:cs typeface="Arial" panose="020B0604020202020204" pitchFamily="34" charset="0"/>
                </a:rPr>
                <a:t>75.2%</a:t>
              </a:r>
            </a:p>
            <a:p>
              <a:r>
                <a:rPr lang="en-US" sz="1000" b="1" dirty="0">
                  <a:solidFill>
                    <a:schemeClr val="tx2">
                      <a:lumMod val="75000"/>
                      <a:lumOff val="25000"/>
                    </a:schemeClr>
                  </a:solidFill>
                  <a:latin typeface="Arial" panose="020B0604020202020204" pitchFamily="34" charset="0"/>
                  <a:cs typeface="Arial" panose="020B0604020202020204" pitchFamily="34" charset="0"/>
                </a:rPr>
                <a:t>Europe: </a:t>
              </a:r>
              <a:r>
                <a:rPr lang="en-US" sz="1000" dirty="0">
                  <a:solidFill>
                    <a:schemeClr val="tx2">
                      <a:lumMod val="75000"/>
                      <a:lumOff val="25000"/>
                    </a:schemeClr>
                  </a:solidFill>
                  <a:latin typeface="Arial" panose="020B0604020202020204" pitchFamily="34" charset="0"/>
                  <a:cs typeface="Arial" panose="020B0604020202020204" pitchFamily="34" charset="0"/>
                </a:rPr>
                <a:t>18.3%</a:t>
              </a:r>
            </a:p>
            <a:p>
              <a:r>
                <a:rPr lang="en-US" sz="1000" b="1" dirty="0">
                  <a:solidFill>
                    <a:schemeClr val="tx2">
                      <a:lumMod val="75000"/>
                      <a:lumOff val="25000"/>
                    </a:schemeClr>
                  </a:solidFill>
                  <a:latin typeface="Arial" panose="020B0604020202020204" pitchFamily="34" charset="0"/>
                  <a:cs typeface="Arial" panose="020B0604020202020204" pitchFamily="34" charset="0"/>
                </a:rPr>
                <a:t>RoW: </a:t>
              </a:r>
              <a:r>
                <a:rPr lang="en-US" sz="1000" dirty="0">
                  <a:solidFill>
                    <a:schemeClr val="tx2">
                      <a:lumMod val="75000"/>
                      <a:lumOff val="25000"/>
                    </a:schemeClr>
                  </a:solidFill>
                  <a:latin typeface="Arial" panose="020B0604020202020204" pitchFamily="34" charset="0"/>
                  <a:cs typeface="Arial" panose="020B0604020202020204" pitchFamily="34" charset="0"/>
                </a:rPr>
                <a:t>6.5%</a:t>
              </a:r>
            </a:p>
          </p:txBody>
        </p:sp>
        <p:cxnSp>
          <p:nvCxnSpPr>
            <p:cNvPr id="59" name="Straight Connector 58">
              <a:extLst>
                <a:ext uri="{FF2B5EF4-FFF2-40B4-BE49-F238E27FC236}">
                  <a16:creationId xmlns:a16="http://schemas.microsoft.com/office/drawing/2014/main" xmlns="" id="{A3B1BB65-4691-4A4F-B55E-1595AB533877}"/>
                </a:ext>
              </a:extLst>
            </p:cNvPr>
            <p:cNvCxnSpPr>
              <a:cxnSpLocks/>
            </p:cNvCxnSpPr>
            <p:nvPr/>
          </p:nvCxnSpPr>
          <p:spPr>
            <a:xfrm>
              <a:off x="7208475" y="1245182"/>
              <a:ext cx="0" cy="914400"/>
            </a:xfrm>
            <a:prstGeom prst="line">
              <a:avLst/>
            </a:prstGeom>
            <a:ln w="19050" cap="rnd">
              <a:solidFill>
                <a:schemeClr val="bg2">
                  <a:lumMod val="8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xmlns="" id="{21465A06-5830-F049-8DD6-2AFE411B42BA}"/>
                </a:ext>
              </a:extLst>
            </p:cNvPr>
            <p:cNvSpPr txBox="1"/>
            <p:nvPr/>
          </p:nvSpPr>
          <p:spPr>
            <a:xfrm>
              <a:off x="5755888" y="1171921"/>
              <a:ext cx="1281120" cy="830997"/>
            </a:xfrm>
            <a:prstGeom prst="rect">
              <a:avLst/>
            </a:prstGeom>
            <a:noFill/>
          </p:spPr>
          <p:txBody>
            <a:bodyPr wrap="none" rtlCol="0">
              <a:spAutoFit/>
            </a:bodyPr>
            <a:lstStyle/>
            <a:p>
              <a:r>
                <a:rPr lang="en-US" sz="1200" b="1" dirty="0">
                  <a:solidFill>
                    <a:schemeClr val="accent4"/>
                  </a:solidFill>
                  <a:latin typeface="Arial" panose="020B0604020202020204" pitchFamily="34" charset="0"/>
                  <a:cs typeface="Arial" panose="020B0604020202020204" pitchFamily="34" charset="0"/>
                </a:rPr>
                <a:t>REVENUE</a:t>
              </a:r>
            </a:p>
            <a:p>
              <a:r>
                <a:rPr lang="en-US" sz="1000" b="1" dirty="0">
                  <a:solidFill>
                    <a:schemeClr val="tx2">
                      <a:lumMod val="75000"/>
                      <a:lumOff val="25000"/>
                    </a:schemeClr>
                  </a:solidFill>
                  <a:latin typeface="Arial" panose="020B0604020202020204" pitchFamily="34" charset="0"/>
                  <a:cs typeface="Arial" panose="020B0604020202020204" pitchFamily="34" charset="0"/>
                </a:rPr>
                <a:t>$4 B </a:t>
              </a:r>
              <a:r>
                <a:rPr lang="en-US" sz="1000" dirty="0">
                  <a:solidFill>
                    <a:schemeClr val="tx2">
                      <a:lumMod val="75000"/>
                      <a:lumOff val="25000"/>
                    </a:schemeClr>
                  </a:solidFill>
                  <a:latin typeface="Arial" panose="020B0604020202020204" pitchFamily="34" charset="0"/>
                  <a:cs typeface="Arial" panose="020B0604020202020204" pitchFamily="34" charset="0"/>
                </a:rPr>
                <a:t>in Q2 2020</a:t>
              </a:r>
              <a:br>
                <a:rPr lang="en-US" sz="1000" dirty="0">
                  <a:solidFill>
                    <a:schemeClr val="tx2">
                      <a:lumMod val="75000"/>
                      <a:lumOff val="25000"/>
                    </a:schemeClr>
                  </a:solidFill>
                  <a:latin typeface="Arial" panose="020B0604020202020204" pitchFamily="34" charset="0"/>
                  <a:cs typeface="Arial" panose="020B0604020202020204" pitchFamily="34" charset="0"/>
                </a:rPr>
              </a:br>
              <a:r>
                <a:rPr lang="en-US" sz="800" dirty="0">
                  <a:solidFill>
                    <a:schemeClr val="tx2">
                      <a:lumMod val="75000"/>
                      <a:lumOff val="25000"/>
                    </a:schemeClr>
                  </a:solidFill>
                  <a:latin typeface="Arial" panose="020B0604020202020204" pitchFamily="34" charset="0"/>
                  <a:cs typeface="Arial" panose="020B0604020202020204" pitchFamily="34" charset="0"/>
                </a:rPr>
                <a:t>(down 3.4% YoY)</a:t>
              </a:r>
              <a:endParaRPr lang="en-US" sz="1000" b="1" dirty="0">
                <a:solidFill>
                  <a:schemeClr val="tx2">
                    <a:lumMod val="75000"/>
                    <a:lumOff val="25000"/>
                  </a:schemeClr>
                </a:solidFill>
                <a:latin typeface="Arial" panose="020B0604020202020204" pitchFamily="34" charset="0"/>
                <a:cs typeface="Arial" panose="020B0604020202020204" pitchFamily="34" charset="0"/>
              </a:endParaRPr>
            </a:p>
            <a:p>
              <a:r>
                <a:rPr lang="en-US" sz="1000" b="1" dirty="0">
                  <a:solidFill>
                    <a:schemeClr val="tx2">
                      <a:lumMod val="75000"/>
                      <a:lumOff val="25000"/>
                    </a:schemeClr>
                  </a:solidFill>
                  <a:latin typeface="Arial" panose="020B0604020202020204" pitchFamily="34" charset="0"/>
                  <a:cs typeface="Arial" panose="020B0604020202020204" pitchFamily="34" charset="0"/>
                </a:rPr>
                <a:t>$16.8 B </a:t>
              </a:r>
              <a:r>
                <a:rPr lang="en-US" sz="1000" dirty="0">
                  <a:solidFill>
                    <a:schemeClr val="tx2">
                      <a:lumMod val="75000"/>
                      <a:lumOff val="25000"/>
                    </a:schemeClr>
                  </a:solidFill>
                  <a:latin typeface="Arial" panose="020B0604020202020204" pitchFamily="34" charset="0"/>
                  <a:cs typeface="Arial" panose="020B0604020202020204" pitchFamily="34" charset="0"/>
                </a:rPr>
                <a:t>in FY 2019</a:t>
              </a:r>
              <a:br>
                <a:rPr lang="en-US" sz="1000" dirty="0">
                  <a:solidFill>
                    <a:schemeClr val="tx2">
                      <a:lumMod val="75000"/>
                      <a:lumOff val="25000"/>
                    </a:schemeClr>
                  </a:solidFill>
                  <a:latin typeface="Arial" panose="020B0604020202020204" pitchFamily="34" charset="0"/>
                  <a:cs typeface="Arial" panose="020B0604020202020204" pitchFamily="34" charset="0"/>
                </a:rPr>
              </a:br>
              <a:r>
                <a:rPr lang="en-US" sz="800" dirty="0">
                  <a:solidFill>
                    <a:schemeClr val="tx2">
                      <a:lumMod val="75000"/>
                      <a:lumOff val="25000"/>
                    </a:schemeClr>
                  </a:solidFill>
                  <a:latin typeface="Arial" panose="020B0604020202020204" pitchFamily="34" charset="0"/>
                  <a:cs typeface="Arial" panose="020B0604020202020204" pitchFamily="34" charset="0"/>
                </a:rPr>
                <a:t>(up 4.1% YoY)</a:t>
              </a:r>
            </a:p>
          </p:txBody>
        </p:sp>
        <p:cxnSp>
          <p:nvCxnSpPr>
            <p:cNvPr id="47" name="Straight Connector 46">
              <a:extLst>
                <a:ext uri="{FF2B5EF4-FFF2-40B4-BE49-F238E27FC236}">
                  <a16:creationId xmlns:a16="http://schemas.microsoft.com/office/drawing/2014/main" xmlns="" id="{8C932BB3-D62C-4041-8B10-878A76195F6D}"/>
                </a:ext>
              </a:extLst>
            </p:cNvPr>
            <p:cNvCxnSpPr>
              <a:cxnSpLocks/>
            </p:cNvCxnSpPr>
            <p:nvPr/>
          </p:nvCxnSpPr>
          <p:spPr>
            <a:xfrm>
              <a:off x="5736528" y="1245182"/>
              <a:ext cx="0" cy="914400"/>
            </a:xfrm>
            <a:prstGeom prst="line">
              <a:avLst/>
            </a:prstGeom>
            <a:ln w="19050" cap="rnd">
              <a:solidFill>
                <a:schemeClr val="bg2">
                  <a:lumMod val="8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xmlns="" id="{BBDD8126-AF26-C544-88D7-1C1A10F6D256}"/>
                </a:ext>
              </a:extLst>
            </p:cNvPr>
            <p:cNvSpPr txBox="1"/>
            <p:nvPr/>
          </p:nvSpPr>
          <p:spPr>
            <a:xfrm>
              <a:off x="4579396" y="1171921"/>
              <a:ext cx="989373" cy="615553"/>
            </a:xfrm>
            <a:prstGeom prst="rect">
              <a:avLst/>
            </a:prstGeom>
            <a:noFill/>
          </p:spPr>
          <p:txBody>
            <a:bodyPr wrap="none" rtlCol="0">
              <a:spAutoFit/>
            </a:bodyPr>
            <a:lstStyle/>
            <a:p>
              <a:r>
                <a:rPr lang="en-US" sz="1200" b="1" dirty="0">
                  <a:solidFill>
                    <a:schemeClr val="accent4"/>
                  </a:solidFill>
                  <a:latin typeface="Arial" panose="020B0604020202020204" pitchFamily="34" charset="0"/>
                  <a:cs typeface="Arial" panose="020B0604020202020204" pitchFamily="34" charset="0"/>
                </a:rPr>
                <a:t>281,200</a:t>
              </a:r>
            </a:p>
            <a:p>
              <a:r>
                <a:rPr lang="en-US" sz="1200" dirty="0">
                  <a:solidFill>
                    <a:schemeClr val="tx2">
                      <a:lumMod val="75000"/>
                      <a:lumOff val="25000"/>
                    </a:schemeClr>
                  </a:solidFill>
                  <a:latin typeface="Arial" panose="020B0604020202020204" pitchFamily="34" charset="0"/>
                  <a:cs typeface="Arial" panose="020B0604020202020204" pitchFamily="34" charset="0"/>
                </a:rPr>
                <a:t>Employees</a:t>
              </a:r>
            </a:p>
            <a:p>
              <a:r>
                <a:rPr lang="en-US" sz="1000" dirty="0">
                  <a:solidFill>
                    <a:schemeClr val="tx2">
                      <a:lumMod val="75000"/>
                      <a:lumOff val="25000"/>
                    </a:schemeClr>
                  </a:solidFill>
                  <a:latin typeface="Arial" panose="020B0604020202020204" pitchFamily="34" charset="0"/>
                  <a:cs typeface="Arial" panose="020B0604020202020204" pitchFamily="34" charset="0"/>
                </a:rPr>
                <a:t>June 30, 2020</a:t>
              </a:r>
            </a:p>
          </p:txBody>
        </p:sp>
        <p:cxnSp>
          <p:nvCxnSpPr>
            <p:cNvPr id="50" name="Straight Connector 49">
              <a:extLst>
                <a:ext uri="{FF2B5EF4-FFF2-40B4-BE49-F238E27FC236}">
                  <a16:creationId xmlns:a16="http://schemas.microsoft.com/office/drawing/2014/main" xmlns="" id="{1EFEF81D-AC3D-C14B-8485-5A8600E01FD3}"/>
                </a:ext>
              </a:extLst>
            </p:cNvPr>
            <p:cNvCxnSpPr>
              <a:cxnSpLocks/>
            </p:cNvCxnSpPr>
            <p:nvPr/>
          </p:nvCxnSpPr>
          <p:spPr>
            <a:xfrm>
              <a:off x="4570472" y="1245182"/>
              <a:ext cx="0" cy="914400"/>
            </a:xfrm>
            <a:prstGeom prst="line">
              <a:avLst/>
            </a:prstGeom>
            <a:ln w="19050" cap="rnd">
              <a:solidFill>
                <a:schemeClr val="bg2">
                  <a:lumMod val="8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952F24B6-3AC4-3645-98BC-68AA30C2E76D}"/>
                </a:ext>
              </a:extLst>
            </p:cNvPr>
            <p:cNvSpPr txBox="1"/>
            <p:nvPr/>
          </p:nvSpPr>
          <p:spPr>
            <a:xfrm>
              <a:off x="3309958" y="1171921"/>
              <a:ext cx="661207" cy="646331"/>
            </a:xfrm>
            <a:prstGeom prst="rect">
              <a:avLst/>
            </a:prstGeom>
            <a:noFill/>
          </p:spPr>
          <p:txBody>
            <a:bodyPr wrap="none" rtlCol="0">
              <a:spAutoFit/>
            </a:bodyPr>
            <a:lstStyle/>
            <a:p>
              <a:r>
                <a:rPr lang="en-US" sz="1200" b="1" dirty="0">
                  <a:solidFill>
                    <a:schemeClr val="accent4"/>
                  </a:solidFill>
                  <a:latin typeface="Arial" panose="020B0604020202020204" pitchFamily="34" charset="0"/>
                  <a:cs typeface="Arial" panose="020B0604020202020204" pitchFamily="34" charset="0"/>
                </a:rPr>
                <a:t>270+</a:t>
              </a:r>
            </a:p>
            <a:p>
              <a:r>
                <a:rPr lang="en-US" sz="1200" dirty="0">
                  <a:solidFill>
                    <a:schemeClr val="tx2">
                      <a:lumMod val="75000"/>
                      <a:lumOff val="25000"/>
                    </a:schemeClr>
                  </a:solidFill>
                  <a:latin typeface="Arial" panose="020B0604020202020204" pitchFamily="34" charset="0"/>
                  <a:cs typeface="Arial" panose="020B0604020202020204" pitchFamily="34" charset="0"/>
                </a:rPr>
                <a:t>Global</a:t>
              </a:r>
              <a:br>
                <a:rPr lang="en-US" sz="1200" dirty="0">
                  <a:solidFill>
                    <a:schemeClr val="tx2">
                      <a:lumMod val="75000"/>
                      <a:lumOff val="25000"/>
                    </a:schemeClr>
                  </a:solidFill>
                  <a:latin typeface="Arial" panose="020B0604020202020204" pitchFamily="34" charset="0"/>
                  <a:cs typeface="Arial" panose="020B0604020202020204" pitchFamily="34" charset="0"/>
                </a:rPr>
              </a:br>
              <a:r>
                <a:rPr lang="en-US" sz="1200" dirty="0">
                  <a:solidFill>
                    <a:schemeClr val="tx2">
                      <a:lumMod val="75000"/>
                      <a:lumOff val="25000"/>
                    </a:schemeClr>
                  </a:solidFill>
                  <a:latin typeface="Arial" panose="020B0604020202020204" pitchFamily="34" charset="0"/>
                  <a:cs typeface="Arial" panose="020B0604020202020204" pitchFamily="34" charset="0"/>
                </a:rPr>
                <a:t>Offices</a:t>
              </a:r>
            </a:p>
          </p:txBody>
        </p:sp>
        <p:cxnSp>
          <p:nvCxnSpPr>
            <p:cNvPr id="52" name="Straight Connector 51">
              <a:extLst>
                <a:ext uri="{FF2B5EF4-FFF2-40B4-BE49-F238E27FC236}">
                  <a16:creationId xmlns:a16="http://schemas.microsoft.com/office/drawing/2014/main" xmlns="" id="{107B2A74-DC02-9347-96F1-AF0C21845CFA}"/>
                </a:ext>
              </a:extLst>
            </p:cNvPr>
            <p:cNvCxnSpPr>
              <a:cxnSpLocks/>
            </p:cNvCxnSpPr>
            <p:nvPr/>
          </p:nvCxnSpPr>
          <p:spPr>
            <a:xfrm>
              <a:off x="3301990" y="1245182"/>
              <a:ext cx="0" cy="914400"/>
            </a:xfrm>
            <a:prstGeom prst="line">
              <a:avLst/>
            </a:prstGeom>
            <a:ln w="19050" cap="rnd">
              <a:solidFill>
                <a:schemeClr val="bg2">
                  <a:lumMod val="8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58831" y="1171921"/>
              <a:ext cx="1643976" cy="646331"/>
            </a:xfrm>
            <a:prstGeom prst="rect">
              <a:avLst/>
            </a:prstGeom>
            <a:noFill/>
          </p:spPr>
          <p:txBody>
            <a:bodyPr wrap="none" rtlCol="0">
              <a:spAutoFit/>
            </a:bodyPr>
            <a:lstStyle/>
            <a:p>
              <a:r>
                <a:rPr lang="en-US" sz="1200" b="1" dirty="0">
                  <a:solidFill>
                    <a:schemeClr val="accent4"/>
                  </a:solidFill>
                  <a:latin typeface="Arial" panose="020B0604020202020204" pitchFamily="34" charset="0"/>
                  <a:cs typeface="Arial" panose="020B0604020202020204" pitchFamily="34" charset="0"/>
                </a:rPr>
                <a:t>GLOBAL</a:t>
              </a:r>
            </a:p>
            <a:p>
              <a:r>
                <a:rPr lang="en-US" sz="1200" b="1" dirty="0">
                  <a:solidFill>
                    <a:schemeClr val="accent4"/>
                  </a:solidFill>
                  <a:latin typeface="Arial" panose="020B0604020202020204" pitchFamily="34" charset="0"/>
                  <a:cs typeface="Arial" panose="020B0604020202020204" pitchFamily="34" charset="0"/>
                </a:rPr>
                <a:t>HEADQUARTERS</a:t>
              </a:r>
            </a:p>
            <a:p>
              <a:r>
                <a:rPr lang="en-US" sz="1200" dirty="0">
                  <a:solidFill>
                    <a:schemeClr val="tx2">
                      <a:lumMod val="75000"/>
                      <a:lumOff val="25000"/>
                    </a:schemeClr>
                  </a:solidFill>
                  <a:latin typeface="Arial" panose="020B0604020202020204" pitchFamily="34" charset="0"/>
                  <a:cs typeface="Arial" panose="020B0604020202020204" pitchFamily="34" charset="0"/>
                </a:rPr>
                <a:t>Teaneck, New Jersey</a:t>
              </a:r>
            </a:p>
          </p:txBody>
        </p:sp>
        <p:cxnSp>
          <p:nvCxnSpPr>
            <p:cNvPr id="61" name="Straight Connector 60">
              <a:extLst>
                <a:ext uri="{FF2B5EF4-FFF2-40B4-BE49-F238E27FC236}">
                  <a16:creationId xmlns:a16="http://schemas.microsoft.com/office/drawing/2014/main" xmlns="" id="{067E3DE1-26B0-8640-AA63-416D16141DFB}"/>
                </a:ext>
              </a:extLst>
            </p:cNvPr>
            <p:cNvCxnSpPr>
              <a:cxnSpLocks/>
            </p:cNvCxnSpPr>
            <p:nvPr/>
          </p:nvCxnSpPr>
          <p:spPr>
            <a:xfrm>
              <a:off x="1551896" y="1245182"/>
              <a:ext cx="0" cy="914400"/>
            </a:xfrm>
            <a:prstGeom prst="line">
              <a:avLst/>
            </a:prstGeom>
            <a:ln w="19050" cap="rnd">
              <a:solidFill>
                <a:schemeClr val="bg2">
                  <a:lumMod val="8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xmlns="" id="{5F8FFA06-F23C-BC42-B418-87CEEA81A2DA}"/>
                </a:ext>
              </a:extLst>
            </p:cNvPr>
            <p:cNvSpPr txBox="1"/>
            <p:nvPr/>
          </p:nvSpPr>
          <p:spPr>
            <a:xfrm>
              <a:off x="404028" y="1171921"/>
              <a:ext cx="944489" cy="584775"/>
            </a:xfrm>
            <a:prstGeom prst="rect">
              <a:avLst/>
            </a:prstGeom>
            <a:noFill/>
          </p:spPr>
          <p:txBody>
            <a:bodyPr wrap="none" rtlCol="0">
              <a:spAutoFit/>
            </a:bodyPr>
            <a:lstStyle/>
            <a:p>
              <a:r>
                <a:rPr lang="en-US" sz="1200" b="1" dirty="0">
                  <a:solidFill>
                    <a:schemeClr val="accent4"/>
                  </a:solidFill>
                  <a:latin typeface="Arial" panose="020B0604020202020204" pitchFamily="34" charset="0"/>
                  <a:cs typeface="Arial" panose="020B0604020202020204" pitchFamily="34" charset="0"/>
                </a:rPr>
                <a:t>FOUNDED</a:t>
              </a:r>
            </a:p>
            <a:p>
              <a:r>
                <a:rPr lang="en-US" sz="1200" dirty="0">
                  <a:solidFill>
                    <a:schemeClr val="tx2">
                      <a:lumMod val="75000"/>
                      <a:lumOff val="25000"/>
                    </a:schemeClr>
                  </a:solidFill>
                  <a:latin typeface="Arial" panose="020B0604020202020204" pitchFamily="34" charset="0"/>
                  <a:cs typeface="Arial" panose="020B0604020202020204" pitchFamily="34" charset="0"/>
                </a:rPr>
                <a:t>1994</a:t>
              </a:r>
              <a:r>
                <a:rPr lang="en-US" sz="1200" b="1" dirty="0">
                  <a:solidFill>
                    <a:schemeClr val="tx2">
                      <a:lumMod val="75000"/>
                      <a:lumOff val="25000"/>
                    </a:schemeClr>
                  </a:solidFill>
                  <a:latin typeface="Arial" panose="020B0604020202020204" pitchFamily="34" charset="0"/>
                  <a:cs typeface="Arial" panose="020B0604020202020204" pitchFamily="34" charset="0"/>
                </a:rPr>
                <a:t> </a:t>
              </a:r>
            </a:p>
            <a:p>
              <a:r>
                <a:rPr lang="en-US" sz="800" dirty="0">
                  <a:solidFill>
                    <a:schemeClr val="tx2">
                      <a:lumMod val="75000"/>
                      <a:lumOff val="25000"/>
                    </a:schemeClr>
                  </a:solidFill>
                  <a:latin typeface="Arial" panose="020B0604020202020204" pitchFamily="34" charset="0"/>
                  <a:cs typeface="Arial" panose="020B0604020202020204" pitchFamily="34" charset="0"/>
                </a:rPr>
                <a:t>(Nasdaq: CTSH)</a:t>
              </a:r>
            </a:p>
          </p:txBody>
        </p:sp>
        <p:cxnSp>
          <p:nvCxnSpPr>
            <p:cNvPr id="63" name="Straight Connector 62">
              <a:extLst>
                <a:ext uri="{FF2B5EF4-FFF2-40B4-BE49-F238E27FC236}">
                  <a16:creationId xmlns:a16="http://schemas.microsoft.com/office/drawing/2014/main" xmlns="" id="{18DD2F6C-D7DD-6246-BA52-EA9BB3552081}"/>
                </a:ext>
              </a:extLst>
            </p:cNvPr>
            <p:cNvCxnSpPr>
              <a:cxnSpLocks/>
            </p:cNvCxnSpPr>
            <p:nvPr/>
          </p:nvCxnSpPr>
          <p:spPr>
            <a:xfrm>
              <a:off x="392642" y="1245182"/>
              <a:ext cx="0" cy="914400"/>
            </a:xfrm>
            <a:prstGeom prst="line">
              <a:avLst/>
            </a:prstGeom>
            <a:ln w="19050" cap="rnd">
              <a:solidFill>
                <a:schemeClr val="bg2">
                  <a:lumMod val="8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xmlns="" id="{CCBE470A-838D-4D46-8FCF-64C6E7F12985}"/>
              </a:ext>
            </a:extLst>
          </p:cNvPr>
          <p:cNvGrpSpPr/>
          <p:nvPr/>
        </p:nvGrpSpPr>
        <p:grpSpPr>
          <a:xfrm>
            <a:off x="0" y="858775"/>
            <a:ext cx="9144000" cy="1982856"/>
            <a:chOff x="372533" y="693910"/>
            <a:chExt cx="8402872" cy="1982856"/>
          </a:xfrm>
        </p:grpSpPr>
        <p:sp>
          <p:nvSpPr>
            <p:cNvPr id="42" name="TextBox 41">
              <a:extLst>
                <a:ext uri="{FF2B5EF4-FFF2-40B4-BE49-F238E27FC236}">
                  <a16:creationId xmlns:a16="http://schemas.microsoft.com/office/drawing/2014/main" xmlns="" id="{11C9065E-30CD-2347-B94E-1B00C894D2B5}"/>
                </a:ext>
              </a:extLst>
            </p:cNvPr>
            <p:cNvSpPr txBox="1"/>
            <p:nvPr/>
          </p:nvSpPr>
          <p:spPr>
            <a:xfrm>
              <a:off x="372533" y="693910"/>
              <a:ext cx="8402872" cy="274320"/>
            </a:xfrm>
            <a:prstGeom prst="rect">
              <a:avLst/>
            </a:prstGeom>
            <a:solidFill>
              <a:schemeClr val="bg2">
                <a:lumMod val="95000"/>
              </a:schemeClr>
            </a:solidFill>
          </p:spPr>
          <p:txBody>
            <a:bodyPr wrap="square" rtlCol="0" anchor="ctr" anchorCtr="0">
              <a:noAutofit/>
            </a:bodyPr>
            <a:lstStyle/>
            <a:p>
              <a:pPr algn="ctr"/>
              <a:r>
                <a:rPr lang="en-US" sz="1400" b="1" dirty="0">
                  <a:solidFill>
                    <a:schemeClr val="accent2"/>
                  </a:solidFill>
                  <a:latin typeface="Arial" panose="020B0604020202020204" pitchFamily="34" charset="0"/>
                  <a:cs typeface="Arial" panose="020B0604020202020204" pitchFamily="34" charset="0"/>
                </a:rPr>
                <a:t>Our Vitals</a:t>
              </a:r>
            </a:p>
          </p:txBody>
        </p:sp>
        <p:sp>
          <p:nvSpPr>
            <p:cNvPr id="58" name="TextBox 57">
              <a:extLst>
                <a:ext uri="{FF2B5EF4-FFF2-40B4-BE49-F238E27FC236}">
                  <a16:creationId xmlns:a16="http://schemas.microsoft.com/office/drawing/2014/main" xmlns="" id="{8C1E4DEF-5093-6E4A-B08F-FA51411287FD}"/>
                </a:ext>
              </a:extLst>
            </p:cNvPr>
            <p:cNvSpPr txBox="1"/>
            <p:nvPr/>
          </p:nvSpPr>
          <p:spPr>
            <a:xfrm>
              <a:off x="372533" y="2402446"/>
              <a:ext cx="8402872" cy="274320"/>
            </a:xfrm>
            <a:prstGeom prst="rect">
              <a:avLst/>
            </a:prstGeom>
            <a:solidFill>
              <a:schemeClr val="bg2">
                <a:lumMod val="95000"/>
              </a:schemeClr>
            </a:solidFill>
          </p:spPr>
          <p:txBody>
            <a:bodyPr wrap="square" rtlCol="0" anchor="ctr" anchorCtr="0">
              <a:noAutofit/>
            </a:bodyPr>
            <a:lstStyle/>
            <a:p>
              <a:pPr algn="ctr"/>
              <a:r>
                <a:rPr lang="en-US" sz="1400" b="1" dirty="0">
                  <a:solidFill>
                    <a:schemeClr val="accent2"/>
                  </a:solidFill>
                  <a:latin typeface="Arial" panose="020B0604020202020204" pitchFamily="34" charset="0"/>
                  <a:cs typeface="Arial" panose="020B0604020202020204" pitchFamily="34" charset="0"/>
                </a:rPr>
                <a:t>Accolades</a:t>
              </a:r>
            </a:p>
          </p:txBody>
        </p:sp>
      </p:grpSp>
      <p:grpSp>
        <p:nvGrpSpPr>
          <p:cNvPr id="13" name="Group 12">
            <a:extLst>
              <a:ext uri="{FF2B5EF4-FFF2-40B4-BE49-F238E27FC236}">
                <a16:creationId xmlns:a16="http://schemas.microsoft.com/office/drawing/2014/main" xmlns="" id="{774C8D70-0CC9-3341-A445-5DF79BCF5F98}"/>
              </a:ext>
            </a:extLst>
          </p:cNvPr>
          <p:cNvGrpSpPr/>
          <p:nvPr/>
        </p:nvGrpSpPr>
        <p:grpSpPr>
          <a:xfrm>
            <a:off x="359834" y="2949937"/>
            <a:ext cx="8424332" cy="1745474"/>
            <a:chOff x="381001" y="2797920"/>
            <a:chExt cx="8424332" cy="1745474"/>
          </a:xfrm>
        </p:grpSpPr>
        <p:grpSp>
          <p:nvGrpSpPr>
            <p:cNvPr id="12" name="Group 11">
              <a:extLst>
                <a:ext uri="{FF2B5EF4-FFF2-40B4-BE49-F238E27FC236}">
                  <a16:creationId xmlns:a16="http://schemas.microsoft.com/office/drawing/2014/main" xmlns="" id="{95DC14F3-5607-124C-A7C7-B3F8764BD4A1}"/>
                </a:ext>
              </a:extLst>
            </p:cNvPr>
            <p:cNvGrpSpPr/>
            <p:nvPr/>
          </p:nvGrpSpPr>
          <p:grpSpPr>
            <a:xfrm>
              <a:off x="498297" y="2797920"/>
              <a:ext cx="7782393" cy="1745474"/>
              <a:chOff x="498297" y="2797920"/>
              <a:chExt cx="7782393" cy="1745474"/>
            </a:xfrm>
          </p:grpSpPr>
          <p:grpSp>
            <p:nvGrpSpPr>
              <p:cNvPr id="9" name="Group 8">
                <a:extLst>
                  <a:ext uri="{FF2B5EF4-FFF2-40B4-BE49-F238E27FC236}">
                    <a16:creationId xmlns:a16="http://schemas.microsoft.com/office/drawing/2014/main" xmlns="" id="{AED3D90E-09D4-1E46-BBA1-C6D5EE77A34C}"/>
                  </a:ext>
                </a:extLst>
              </p:cNvPr>
              <p:cNvGrpSpPr/>
              <p:nvPr/>
            </p:nvGrpSpPr>
            <p:grpSpPr>
              <a:xfrm>
                <a:off x="498297" y="2797920"/>
                <a:ext cx="2308404" cy="834087"/>
                <a:chOff x="-145169" y="2797920"/>
                <a:chExt cx="2308404" cy="834087"/>
              </a:xfrm>
            </p:grpSpPr>
            <p:sp>
              <p:nvSpPr>
                <p:cNvPr id="33" name="TextBox 32">
                  <a:extLst>
                    <a:ext uri="{FF2B5EF4-FFF2-40B4-BE49-F238E27FC236}">
                      <a16:creationId xmlns:a16="http://schemas.microsoft.com/office/drawing/2014/main" xmlns="" id="{61201B64-4B9A-E641-A918-1AC86777307E}"/>
                    </a:ext>
                  </a:extLst>
                </p:cNvPr>
                <p:cNvSpPr txBox="1"/>
                <p:nvPr/>
              </p:nvSpPr>
              <p:spPr>
                <a:xfrm>
                  <a:off x="486311" y="2831788"/>
                  <a:ext cx="1676924" cy="800219"/>
                </a:xfrm>
                <a:prstGeom prst="rect">
                  <a:avLst/>
                </a:prstGeom>
                <a:noFill/>
              </p:spPr>
              <p:txBody>
                <a:bodyPr wrap="square" rtlCol="0">
                  <a:spAutoFit/>
                </a:bodyPr>
                <a:lstStyle/>
                <a:p>
                  <a:r>
                    <a:rPr lang="en-US" sz="1200" b="1" dirty="0">
                      <a:solidFill>
                        <a:schemeClr val="accent4"/>
                      </a:solidFill>
                      <a:latin typeface="Arial" panose="020B0604020202020204" pitchFamily="34" charset="0"/>
                      <a:cs typeface="Arial" panose="020B0604020202020204" pitchFamily="34" charset="0"/>
                    </a:rPr>
                    <a:t>FORTUNE</a:t>
                  </a:r>
                </a:p>
                <a:p>
                  <a:r>
                    <a:rPr lang="en-US" sz="1200" dirty="0">
                      <a:solidFill>
                        <a:schemeClr val="tx2">
                          <a:lumMod val="75000"/>
                          <a:lumOff val="25000"/>
                        </a:schemeClr>
                      </a:solidFill>
                      <a:latin typeface="Arial" panose="020B0604020202020204" pitchFamily="34" charset="0"/>
                      <a:cs typeface="Arial" panose="020B0604020202020204" pitchFamily="34" charset="0"/>
                    </a:rPr>
                    <a:t>Most Admired</a:t>
                  </a:r>
                  <a:br>
                    <a:rPr lang="en-US" sz="1200" dirty="0">
                      <a:solidFill>
                        <a:schemeClr val="tx2">
                          <a:lumMod val="75000"/>
                          <a:lumOff val="25000"/>
                        </a:schemeClr>
                      </a:solidFill>
                      <a:latin typeface="Arial" panose="020B0604020202020204" pitchFamily="34" charset="0"/>
                      <a:cs typeface="Arial" panose="020B0604020202020204" pitchFamily="34" charset="0"/>
                    </a:rPr>
                  </a:br>
                  <a:r>
                    <a:rPr lang="en-US" sz="1200" dirty="0">
                      <a:solidFill>
                        <a:schemeClr val="tx2">
                          <a:lumMod val="75000"/>
                          <a:lumOff val="25000"/>
                        </a:schemeClr>
                      </a:solidFill>
                      <a:latin typeface="Arial" panose="020B0604020202020204" pitchFamily="34" charset="0"/>
                      <a:cs typeface="Arial" panose="020B0604020202020204" pitchFamily="34" charset="0"/>
                    </a:rPr>
                    <a:t>Companies 2020</a:t>
                  </a:r>
                </a:p>
                <a:p>
                  <a:r>
                    <a:rPr lang="en-US" sz="1000" dirty="0">
                      <a:solidFill>
                        <a:schemeClr val="tx2">
                          <a:lumMod val="75000"/>
                          <a:lumOff val="25000"/>
                        </a:schemeClr>
                      </a:solidFill>
                      <a:latin typeface="Arial" panose="020B0604020202020204" pitchFamily="34" charset="0"/>
                      <a:cs typeface="Arial" panose="020B0604020202020204" pitchFamily="34" charset="0"/>
                    </a:rPr>
                    <a:t>Twelve years in a row</a:t>
                  </a:r>
                </a:p>
              </p:txBody>
            </p:sp>
            <p:sp>
              <p:nvSpPr>
                <p:cNvPr id="44" name="TextBox 43">
                  <a:extLst>
                    <a:ext uri="{FF2B5EF4-FFF2-40B4-BE49-F238E27FC236}">
                      <a16:creationId xmlns:a16="http://schemas.microsoft.com/office/drawing/2014/main" xmlns="" id="{FF9AD799-46F6-CA40-BB1D-A2B5DE93E533}"/>
                    </a:ext>
                  </a:extLst>
                </p:cNvPr>
                <p:cNvSpPr txBox="1"/>
                <p:nvPr/>
              </p:nvSpPr>
              <p:spPr>
                <a:xfrm>
                  <a:off x="-145169" y="2797920"/>
                  <a:ext cx="631480" cy="600164"/>
                </a:xfrm>
                <a:prstGeom prst="rect">
                  <a:avLst/>
                </a:prstGeom>
                <a:noFill/>
              </p:spPr>
              <p:txBody>
                <a:bodyPr wrap="square" lIns="0" tIns="0" rIns="0" rtlCol="0">
                  <a:spAutoFit/>
                </a:bodyPr>
                <a:lstStyle/>
                <a:p>
                  <a:pPr algn="r"/>
                  <a:r>
                    <a:rPr lang="en-US" sz="3600" dirty="0">
                      <a:latin typeface="Arial" panose="020B0604020202020204" pitchFamily="34" charset="0"/>
                      <a:cs typeface="Arial" panose="020B0604020202020204" pitchFamily="34" charset="0"/>
                    </a:rPr>
                    <a:t>12</a:t>
                  </a:r>
                </a:p>
              </p:txBody>
            </p:sp>
          </p:grpSp>
          <p:grpSp>
            <p:nvGrpSpPr>
              <p:cNvPr id="7" name="Group 6">
                <a:extLst>
                  <a:ext uri="{FF2B5EF4-FFF2-40B4-BE49-F238E27FC236}">
                    <a16:creationId xmlns:a16="http://schemas.microsoft.com/office/drawing/2014/main" xmlns="" id="{131EBA73-F01D-DD4E-A1D3-782368E9C859}"/>
                  </a:ext>
                </a:extLst>
              </p:cNvPr>
              <p:cNvGrpSpPr/>
              <p:nvPr/>
            </p:nvGrpSpPr>
            <p:grpSpPr>
              <a:xfrm>
                <a:off x="2212231" y="2831950"/>
                <a:ext cx="6068459" cy="1711444"/>
                <a:chOff x="2144498" y="2831950"/>
                <a:chExt cx="6068459" cy="1711444"/>
              </a:xfrm>
            </p:grpSpPr>
            <p:sp>
              <p:nvSpPr>
                <p:cNvPr id="54" name="TextBox 53">
                  <a:extLst>
                    <a:ext uri="{FF2B5EF4-FFF2-40B4-BE49-F238E27FC236}">
                      <a16:creationId xmlns:a16="http://schemas.microsoft.com/office/drawing/2014/main" xmlns="" id="{16373402-5EFA-CA45-915D-20EBDC3D6A7F}"/>
                    </a:ext>
                  </a:extLst>
                </p:cNvPr>
                <p:cNvSpPr txBox="1"/>
                <p:nvPr/>
              </p:nvSpPr>
              <p:spPr>
                <a:xfrm>
                  <a:off x="6981438" y="2865818"/>
                  <a:ext cx="1231519" cy="461665"/>
                </a:xfrm>
                <a:prstGeom prst="rect">
                  <a:avLst/>
                </a:prstGeom>
                <a:noFill/>
              </p:spPr>
              <p:txBody>
                <a:bodyPr wrap="square" rtlCol="0">
                  <a:spAutoFit/>
                </a:bodyPr>
                <a:lstStyle/>
                <a:p>
                  <a:r>
                    <a:rPr lang="en-US" sz="1200" b="1" dirty="0">
                      <a:solidFill>
                        <a:schemeClr val="accent4"/>
                      </a:solidFill>
                      <a:latin typeface="Arial" panose="020B0604020202020204" pitchFamily="34" charset="0"/>
                      <a:cs typeface="Arial" panose="020B0604020202020204" pitchFamily="34" charset="0"/>
                    </a:rPr>
                    <a:t>FORTUNE 500</a:t>
                  </a:r>
                  <a:br>
                    <a:rPr lang="en-US" sz="1200" b="1" dirty="0">
                      <a:solidFill>
                        <a:schemeClr val="accent4"/>
                      </a:solidFill>
                      <a:latin typeface="Arial" panose="020B0604020202020204" pitchFamily="34" charset="0"/>
                      <a:cs typeface="Arial" panose="020B0604020202020204" pitchFamily="34" charset="0"/>
                    </a:rPr>
                  </a:br>
                  <a:r>
                    <a:rPr lang="en-US" sz="1200" dirty="0">
                      <a:solidFill>
                        <a:schemeClr val="tx2">
                          <a:lumMod val="75000"/>
                          <a:lumOff val="25000"/>
                        </a:schemeClr>
                      </a:solidFill>
                      <a:latin typeface="Arial" panose="020B0604020202020204" pitchFamily="34" charset="0"/>
                      <a:cs typeface="Arial" panose="020B0604020202020204" pitchFamily="34" charset="0"/>
                    </a:rPr>
                    <a:t>2020</a:t>
                  </a:r>
                </a:p>
              </p:txBody>
            </p:sp>
            <p:sp>
              <p:nvSpPr>
                <p:cNvPr id="55" name="TextBox 54">
                  <a:extLst>
                    <a:ext uri="{FF2B5EF4-FFF2-40B4-BE49-F238E27FC236}">
                      <a16:creationId xmlns:a16="http://schemas.microsoft.com/office/drawing/2014/main" xmlns="" id="{FCB46A78-A077-5244-98AC-A8E58D061279}"/>
                    </a:ext>
                  </a:extLst>
                </p:cNvPr>
                <p:cNvSpPr txBox="1"/>
                <p:nvPr/>
              </p:nvSpPr>
              <p:spPr>
                <a:xfrm>
                  <a:off x="6214824" y="2831950"/>
                  <a:ext cx="794741" cy="600164"/>
                </a:xfrm>
                <a:prstGeom prst="rect">
                  <a:avLst/>
                </a:prstGeom>
                <a:noFill/>
              </p:spPr>
              <p:txBody>
                <a:bodyPr wrap="square" lIns="0" tIns="0" rIns="0" rtlCol="0">
                  <a:spAutoFit/>
                </a:bodyPr>
                <a:lstStyle/>
                <a:p>
                  <a:pPr algn="r"/>
                  <a:r>
                    <a:rPr lang="en-US" sz="3600" dirty="0">
                      <a:latin typeface="Arial" panose="020B0604020202020204" pitchFamily="34" charset="0"/>
                      <a:cs typeface="Arial" panose="020B0604020202020204" pitchFamily="34" charset="0"/>
                    </a:rPr>
                    <a:t>194</a:t>
                  </a:r>
                </a:p>
              </p:txBody>
            </p:sp>
            <p:sp>
              <p:nvSpPr>
                <p:cNvPr id="56" name="TextBox 55">
                  <a:extLst>
                    <a:ext uri="{FF2B5EF4-FFF2-40B4-BE49-F238E27FC236}">
                      <a16:creationId xmlns:a16="http://schemas.microsoft.com/office/drawing/2014/main" xmlns="" id="{F5DC8820-CBC7-ED4B-8D20-2E39FD112311}"/>
                    </a:ext>
                  </a:extLst>
                </p:cNvPr>
                <p:cNvSpPr txBox="1"/>
                <p:nvPr/>
              </p:nvSpPr>
              <p:spPr>
                <a:xfrm>
                  <a:off x="2936513" y="3897063"/>
                  <a:ext cx="1036786" cy="646331"/>
                </a:xfrm>
                <a:prstGeom prst="rect">
                  <a:avLst/>
                </a:prstGeom>
                <a:noFill/>
              </p:spPr>
              <p:txBody>
                <a:bodyPr wrap="square" rtlCol="0">
                  <a:spAutoFit/>
                </a:bodyPr>
                <a:lstStyle/>
                <a:p>
                  <a:r>
                    <a:rPr lang="en-US" sz="1200" b="1" dirty="0">
                      <a:solidFill>
                        <a:schemeClr val="accent4"/>
                      </a:solidFill>
                      <a:latin typeface="Arial" panose="020B0604020202020204" pitchFamily="34" charset="0"/>
                      <a:cs typeface="Arial" panose="020B0604020202020204" pitchFamily="34" charset="0"/>
                    </a:rPr>
                    <a:t>FORBES</a:t>
                  </a:r>
                </a:p>
                <a:p>
                  <a:r>
                    <a:rPr lang="en-US" sz="1200" dirty="0">
                      <a:solidFill>
                        <a:schemeClr val="tx2">
                          <a:lumMod val="75000"/>
                          <a:lumOff val="25000"/>
                        </a:schemeClr>
                      </a:solidFill>
                      <a:latin typeface="Arial" panose="020B0604020202020204" pitchFamily="34" charset="0"/>
                      <a:cs typeface="Arial" panose="020B0604020202020204" pitchFamily="34" charset="0"/>
                    </a:rPr>
                    <a:t>Global 2000 </a:t>
                  </a:r>
                </a:p>
                <a:p>
                  <a:r>
                    <a:rPr lang="en-US" sz="1200" dirty="0">
                      <a:solidFill>
                        <a:schemeClr val="tx2">
                          <a:lumMod val="75000"/>
                          <a:lumOff val="25000"/>
                        </a:schemeClr>
                      </a:solidFill>
                      <a:latin typeface="Arial" panose="020B0604020202020204" pitchFamily="34" charset="0"/>
                      <a:cs typeface="Arial" panose="020B0604020202020204" pitchFamily="34" charset="0"/>
                    </a:rPr>
                    <a:t>2020</a:t>
                  </a:r>
                </a:p>
              </p:txBody>
            </p:sp>
            <p:sp>
              <p:nvSpPr>
                <p:cNvPr id="57" name="TextBox 56">
                  <a:extLst>
                    <a:ext uri="{FF2B5EF4-FFF2-40B4-BE49-F238E27FC236}">
                      <a16:creationId xmlns:a16="http://schemas.microsoft.com/office/drawing/2014/main" xmlns="" id="{53FC38EC-8C99-A747-B813-933E4C8AC5C7}"/>
                    </a:ext>
                  </a:extLst>
                </p:cNvPr>
                <p:cNvSpPr txBox="1"/>
                <p:nvPr/>
              </p:nvSpPr>
              <p:spPr>
                <a:xfrm>
                  <a:off x="2144498" y="3856105"/>
                  <a:ext cx="820141" cy="600164"/>
                </a:xfrm>
                <a:prstGeom prst="rect">
                  <a:avLst/>
                </a:prstGeom>
                <a:noFill/>
              </p:spPr>
              <p:txBody>
                <a:bodyPr wrap="square" lIns="0" tIns="0" rIns="0" rtlCol="0">
                  <a:spAutoFit/>
                </a:bodyPr>
                <a:lstStyle/>
                <a:p>
                  <a:pPr algn="r"/>
                  <a:r>
                    <a:rPr lang="en-US" sz="3600" dirty="0">
                      <a:latin typeface="Arial" panose="020B0604020202020204" pitchFamily="34" charset="0"/>
                      <a:cs typeface="Arial" panose="020B0604020202020204" pitchFamily="34" charset="0"/>
                    </a:rPr>
                    <a:t>533</a:t>
                  </a:r>
                </a:p>
              </p:txBody>
            </p:sp>
          </p:grpSp>
          <p:grpSp>
            <p:nvGrpSpPr>
              <p:cNvPr id="8" name="Group 7">
                <a:extLst>
                  <a:ext uri="{FF2B5EF4-FFF2-40B4-BE49-F238E27FC236}">
                    <a16:creationId xmlns:a16="http://schemas.microsoft.com/office/drawing/2014/main" xmlns="" id="{979B341A-B94A-D448-8399-8E9A1C5BBB7D}"/>
                  </a:ext>
                </a:extLst>
              </p:cNvPr>
              <p:cNvGrpSpPr/>
              <p:nvPr/>
            </p:nvGrpSpPr>
            <p:grpSpPr>
              <a:xfrm>
                <a:off x="3230030" y="2807456"/>
                <a:ext cx="3990233" cy="1735938"/>
                <a:chOff x="2954867" y="2807456"/>
                <a:chExt cx="3990233" cy="1735938"/>
              </a:xfrm>
            </p:grpSpPr>
            <p:sp>
              <p:nvSpPr>
                <p:cNvPr id="48" name="TextBox 47">
                  <a:extLst>
                    <a:ext uri="{FF2B5EF4-FFF2-40B4-BE49-F238E27FC236}">
                      <a16:creationId xmlns:a16="http://schemas.microsoft.com/office/drawing/2014/main" xmlns="" id="{10D2D73A-F920-4044-9034-1E51EB6A6B3B}"/>
                    </a:ext>
                  </a:extLst>
                </p:cNvPr>
                <p:cNvSpPr txBox="1"/>
                <p:nvPr/>
              </p:nvSpPr>
              <p:spPr>
                <a:xfrm>
                  <a:off x="3568301" y="2841324"/>
                  <a:ext cx="1659872" cy="646331"/>
                </a:xfrm>
                <a:prstGeom prst="rect">
                  <a:avLst/>
                </a:prstGeom>
                <a:noFill/>
              </p:spPr>
              <p:txBody>
                <a:bodyPr wrap="square" rtlCol="0">
                  <a:spAutoFit/>
                </a:bodyPr>
                <a:lstStyle/>
                <a:p>
                  <a:r>
                    <a:rPr lang="en-US" sz="1200" b="1" dirty="0">
                      <a:solidFill>
                        <a:schemeClr val="accent4"/>
                      </a:solidFill>
                      <a:latin typeface="Arial" panose="020B0604020202020204" pitchFamily="34" charset="0"/>
                      <a:cs typeface="Arial" panose="020B0604020202020204" pitchFamily="34" charset="0"/>
                    </a:rPr>
                    <a:t>FORBES</a:t>
                  </a:r>
                </a:p>
                <a:p>
                  <a:r>
                    <a:rPr lang="en-US" sz="1200" dirty="0">
                      <a:solidFill>
                        <a:schemeClr val="tx2">
                          <a:lumMod val="75000"/>
                          <a:lumOff val="25000"/>
                        </a:schemeClr>
                      </a:solidFill>
                      <a:latin typeface="Arial" panose="020B0604020202020204" pitchFamily="34" charset="0"/>
                      <a:cs typeface="Arial" panose="020B0604020202020204" pitchFamily="34" charset="0"/>
                    </a:rPr>
                    <a:t>Top 100 Digital Companies 2019</a:t>
                  </a:r>
                </a:p>
              </p:txBody>
            </p:sp>
            <p:sp>
              <p:nvSpPr>
                <p:cNvPr id="49" name="TextBox 48">
                  <a:extLst>
                    <a:ext uri="{FF2B5EF4-FFF2-40B4-BE49-F238E27FC236}">
                      <a16:creationId xmlns:a16="http://schemas.microsoft.com/office/drawing/2014/main" xmlns="" id="{6BBEC6B8-2A86-934F-9245-164D3A23B3DC}"/>
                    </a:ext>
                  </a:extLst>
                </p:cNvPr>
                <p:cNvSpPr txBox="1"/>
                <p:nvPr/>
              </p:nvSpPr>
              <p:spPr>
                <a:xfrm>
                  <a:off x="2954867" y="2807456"/>
                  <a:ext cx="657238" cy="600164"/>
                </a:xfrm>
                <a:prstGeom prst="rect">
                  <a:avLst/>
                </a:prstGeom>
                <a:noFill/>
              </p:spPr>
              <p:txBody>
                <a:bodyPr wrap="square" lIns="0" tIns="0" rIns="0" rtlCol="0">
                  <a:spAutoFit/>
                </a:bodyPr>
                <a:lstStyle/>
                <a:p>
                  <a:pPr algn="r"/>
                  <a:r>
                    <a:rPr lang="en-US" sz="3600" dirty="0">
                      <a:latin typeface="Arial" panose="020B0604020202020204" pitchFamily="34" charset="0"/>
                      <a:cs typeface="Arial" panose="020B0604020202020204" pitchFamily="34" charset="0"/>
                    </a:rPr>
                    <a:t>63</a:t>
                  </a:r>
                </a:p>
              </p:txBody>
            </p:sp>
            <p:sp>
              <p:nvSpPr>
                <p:cNvPr id="29" name="TextBox 28">
                  <a:extLst>
                    <a:ext uri="{FF2B5EF4-FFF2-40B4-BE49-F238E27FC236}">
                      <a16:creationId xmlns:a16="http://schemas.microsoft.com/office/drawing/2014/main" xmlns="" id="{FE751688-DFFA-4F44-A656-8B3CA25CAD74}"/>
                    </a:ext>
                  </a:extLst>
                </p:cNvPr>
                <p:cNvSpPr txBox="1"/>
                <p:nvPr/>
              </p:nvSpPr>
              <p:spPr>
                <a:xfrm>
                  <a:off x="4523631" y="3856105"/>
                  <a:ext cx="868905" cy="600164"/>
                </a:xfrm>
                <a:prstGeom prst="rect">
                  <a:avLst/>
                </a:prstGeom>
                <a:noFill/>
              </p:spPr>
              <p:txBody>
                <a:bodyPr wrap="square" lIns="0" tIns="0" rIns="0" rtlCol="0">
                  <a:spAutoFit/>
                </a:bodyPr>
                <a:lstStyle/>
                <a:p>
                  <a:pPr algn="r"/>
                  <a:r>
                    <a:rPr lang="en-US" sz="3600" dirty="0">
                      <a:latin typeface="Arial" panose="020B0604020202020204" pitchFamily="34" charset="0"/>
                      <a:cs typeface="Arial" panose="020B0604020202020204" pitchFamily="34" charset="0"/>
                    </a:rPr>
                    <a:t>461</a:t>
                  </a:r>
                </a:p>
              </p:txBody>
            </p:sp>
            <p:sp>
              <p:nvSpPr>
                <p:cNvPr id="30" name="TextBox 29">
                  <a:extLst>
                    <a:ext uri="{FF2B5EF4-FFF2-40B4-BE49-F238E27FC236}">
                      <a16:creationId xmlns:a16="http://schemas.microsoft.com/office/drawing/2014/main" xmlns="" id="{7F347E58-C485-BA43-B558-6C847F5AC56A}"/>
                    </a:ext>
                  </a:extLst>
                </p:cNvPr>
                <p:cNvSpPr txBox="1"/>
                <p:nvPr/>
              </p:nvSpPr>
              <p:spPr>
                <a:xfrm>
                  <a:off x="5314868" y="3897063"/>
                  <a:ext cx="1630232" cy="646331"/>
                </a:xfrm>
                <a:prstGeom prst="rect">
                  <a:avLst/>
                </a:prstGeom>
                <a:noFill/>
              </p:spPr>
              <p:txBody>
                <a:bodyPr wrap="square" rtlCol="0">
                  <a:spAutoFit/>
                </a:bodyPr>
                <a:lstStyle/>
                <a:p>
                  <a:r>
                    <a:rPr lang="en-US" sz="1200" b="1" dirty="0">
                      <a:solidFill>
                        <a:schemeClr val="accent4"/>
                      </a:solidFill>
                      <a:latin typeface="Arial" panose="020B0604020202020204" pitchFamily="34" charset="0"/>
                      <a:cs typeface="Arial" panose="020B0604020202020204" pitchFamily="34" charset="0"/>
                    </a:rPr>
                    <a:t>FORBES</a:t>
                  </a:r>
                </a:p>
                <a:p>
                  <a:r>
                    <a:rPr lang="en-US" sz="1200" dirty="0">
                      <a:solidFill>
                        <a:schemeClr val="tx2">
                          <a:lumMod val="75000"/>
                          <a:lumOff val="25000"/>
                        </a:schemeClr>
                      </a:solidFill>
                      <a:latin typeface="Arial" panose="020B0604020202020204" pitchFamily="34" charset="0"/>
                      <a:cs typeface="Arial" panose="020B0604020202020204" pitchFamily="34" charset="0"/>
                    </a:rPr>
                    <a:t>America’s Best</a:t>
                  </a:r>
                  <a:br>
                    <a:rPr lang="en-US" sz="1200" dirty="0">
                      <a:solidFill>
                        <a:schemeClr val="tx2">
                          <a:lumMod val="75000"/>
                          <a:lumOff val="25000"/>
                        </a:schemeClr>
                      </a:solidFill>
                      <a:latin typeface="Arial" panose="020B0604020202020204" pitchFamily="34" charset="0"/>
                      <a:cs typeface="Arial" panose="020B0604020202020204" pitchFamily="34" charset="0"/>
                    </a:rPr>
                  </a:br>
                  <a:r>
                    <a:rPr lang="en-US" sz="1200" dirty="0">
                      <a:solidFill>
                        <a:schemeClr val="tx2">
                          <a:lumMod val="75000"/>
                          <a:lumOff val="25000"/>
                        </a:schemeClr>
                      </a:solidFill>
                      <a:latin typeface="Arial" panose="020B0604020202020204" pitchFamily="34" charset="0"/>
                      <a:cs typeface="Arial" panose="020B0604020202020204" pitchFamily="34" charset="0"/>
                    </a:rPr>
                    <a:t>Employers 2019</a:t>
                  </a:r>
                </a:p>
              </p:txBody>
            </p:sp>
          </p:grpSp>
        </p:grpSp>
        <p:cxnSp>
          <p:nvCxnSpPr>
            <p:cNvPr id="36" name="Straight Connector 35">
              <a:extLst>
                <a:ext uri="{FF2B5EF4-FFF2-40B4-BE49-F238E27FC236}">
                  <a16:creationId xmlns:a16="http://schemas.microsoft.com/office/drawing/2014/main" xmlns="" id="{58A19EB5-8D1D-F141-B11C-58E22901BEF5}"/>
                </a:ext>
              </a:extLst>
            </p:cNvPr>
            <p:cNvCxnSpPr>
              <a:cxnSpLocks/>
            </p:cNvCxnSpPr>
            <p:nvPr/>
          </p:nvCxnSpPr>
          <p:spPr>
            <a:xfrm>
              <a:off x="381001" y="3748734"/>
              <a:ext cx="842433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xmlns="" id="{A603C50B-9C8D-B240-B147-5F9649ACB9C1}"/>
              </a:ext>
            </a:extLst>
          </p:cNvPr>
          <p:cNvSpPr>
            <a:spLocks noGrp="1"/>
          </p:cNvSpPr>
          <p:nvPr>
            <p:ph type="ftr" sz="quarter" idx="3"/>
          </p:nvPr>
        </p:nvSpPr>
        <p:spPr/>
        <p:txBody>
          <a:bodyPr/>
          <a:lstStyle/>
          <a:p>
            <a:r>
              <a:rPr lang="en-US"/>
              <a:t>© 2020 Cognizant</a:t>
            </a:r>
            <a:endParaRPr lang="en-US" dirty="0"/>
          </a:p>
        </p:txBody>
      </p:sp>
      <p:sp>
        <p:nvSpPr>
          <p:cNvPr id="4" name="Slide Number Placeholder 3">
            <a:extLst>
              <a:ext uri="{FF2B5EF4-FFF2-40B4-BE49-F238E27FC236}">
                <a16:creationId xmlns:a16="http://schemas.microsoft.com/office/drawing/2014/main" xmlns="" id="{DA6A9B8F-E387-024E-8DC1-4E5458F4436A}"/>
              </a:ext>
            </a:extLst>
          </p:cNvPr>
          <p:cNvSpPr>
            <a:spLocks noGrp="1"/>
          </p:cNvSpPr>
          <p:nvPr>
            <p:ph type="sldNum" sz="quarter" idx="4"/>
          </p:nvPr>
        </p:nvSpPr>
        <p:spPr/>
        <p:txBody>
          <a:bodyPr/>
          <a:lstStyle/>
          <a:p>
            <a:fld id="{2EFEF571-C9B4-4D92-A7F7-315B894862A8}" type="slidenum">
              <a:rPr lang="en-US" smtClean="0"/>
              <a:pPr/>
              <a:t>3</a:t>
            </a:fld>
            <a:endParaRPr lang="en-US" dirty="0"/>
          </a:p>
        </p:txBody>
      </p:sp>
    </p:spTree>
    <p:extLst>
      <p:ext uri="{BB962C8B-B14F-4D97-AF65-F5344CB8AC3E}">
        <p14:creationId xmlns:p14="http://schemas.microsoft.com/office/powerpoint/2010/main" val="195495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6592" y="3403939"/>
            <a:ext cx="8447734" cy="1570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Our Portfolio – Available and in Planning</a:t>
            </a:r>
            <a:br>
              <a:rPr lang="en-US" dirty="0" smtClean="0"/>
            </a:br>
            <a:r>
              <a:rPr lang="en-US" sz="1600" dirty="0" smtClean="0"/>
              <a:t>TriZetto Healthcare Products Group</a:t>
            </a:r>
            <a:endParaRPr lang="en-US" sz="1600" dirty="0"/>
          </a:p>
        </p:txBody>
      </p:sp>
      <p:sp>
        <p:nvSpPr>
          <p:cNvPr id="47" name="Rectangle 46"/>
          <p:cNvSpPr/>
          <p:nvPr/>
        </p:nvSpPr>
        <p:spPr>
          <a:xfrm rot="16200000">
            <a:off x="-541758" y="3985632"/>
            <a:ext cx="1563491" cy="400103"/>
          </a:xfrm>
          <a:prstGeom prst="rect">
            <a:avLst/>
          </a:prstGeom>
        </p:spPr>
        <p:txBody>
          <a:bodyPr wrap="square" lIns="121915" tIns="60957" rIns="121915" bIns="60957">
            <a:spAutoFit/>
          </a:bodyPr>
          <a:lstStyle/>
          <a:p>
            <a:pPr algn="ctr" defTabSz="609570">
              <a:defRPr/>
            </a:pPr>
            <a:r>
              <a:rPr lang="en-US" sz="1000" b="1" dirty="0" smtClean="0">
                <a:solidFill>
                  <a:schemeClr val="bg2"/>
                </a:solidFill>
                <a:latin typeface="Calibri" panose="020F0502020204030204" pitchFamily="34" charset="0"/>
                <a:cs typeface="Calibri" panose="020F0502020204030204" pitchFamily="34" charset="0"/>
              </a:rPr>
              <a:t>PLANNING</a:t>
            </a:r>
            <a:r>
              <a:rPr lang="en-US" sz="800" i="1" dirty="0" smtClean="0">
                <a:solidFill>
                  <a:schemeClr val="bg2"/>
                </a:solidFill>
                <a:latin typeface="Calibri" panose="020F0502020204030204" pitchFamily="34" charset="0"/>
                <a:cs typeface="Calibri" panose="020F0502020204030204" pitchFamily="34" charset="0"/>
              </a:rPr>
              <a:t> </a:t>
            </a:r>
          </a:p>
          <a:p>
            <a:pPr algn="ctr" defTabSz="609570">
              <a:defRPr/>
            </a:pPr>
            <a:r>
              <a:rPr lang="en-US" sz="800" i="1" dirty="0" smtClean="0">
                <a:solidFill>
                  <a:schemeClr val="bg2"/>
                </a:solidFill>
                <a:latin typeface="Calibri" panose="020F0502020204030204" pitchFamily="34" charset="0"/>
                <a:cs typeface="Calibri" panose="020F0502020204030204" pitchFamily="34" charset="0"/>
              </a:rPr>
              <a:t>(Commercialization underway)</a:t>
            </a:r>
            <a:endParaRPr lang="en-US" sz="1000" b="1" i="1" dirty="0">
              <a:solidFill>
                <a:schemeClr val="bg2"/>
              </a:solidFill>
              <a:latin typeface="Calibri" panose="020F0502020204030204" pitchFamily="34" charset="0"/>
              <a:cs typeface="Calibri" panose="020F0502020204030204" pitchFamily="34" charset="0"/>
            </a:endParaRPr>
          </a:p>
        </p:txBody>
      </p:sp>
      <p:sp>
        <p:nvSpPr>
          <p:cNvPr id="49" name="Rectangle 48"/>
          <p:cNvSpPr/>
          <p:nvPr/>
        </p:nvSpPr>
        <p:spPr>
          <a:xfrm>
            <a:off x="12239" y="1528817"/>
            <a:ext cx="9206189" cy="2200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900" dirty="0">
              <a:solidFill>
                <a:srgbClr val="FFFFFF"/>
              </a:solidFill>
            </a:endParaRPr>
          </a:p>
        </p:txBody>
      </p:sp>
      <p:sp>
        <p:nvSpPr>
          <p:cNvPr id="53" name="TextBox 52"/>
          <p:cNvSpPr txBox="1"/>
          <p:nvPr/>
        </p:nvSpPr>
        <p:spPr>
          <a:xfrm>
            <a:off x="623495" y="1618757"/>
            <a:ext cx="1395402" cy="1066957"/>
          </a:xfrm>
          <a:prstGeom prst="rect">
            <a:avLst/>
          </a:prstGeom>
          <a:noFill/>
        </p:spPr>
        <p:txBody>
          <a:bodyPr wrap="square" lIns="91439" tIns="45719" rIns="91439" bIns="45719" rtlCol="0">
            <a:spAutoFit/>
          </a:bodyPr>
          <a:lstStyle/>
          <a:p>
            <a:pPr marL="171450" indent="-171450" defTabSz="1625358" fontAlgn="base">
              <a:spcBef>
                <a:spcPct val="0"/>
              </a:spcBef>
              <a:spcAft>
                <a:spcPts val="1067"/>
              </a:spcAft>
              <a:buClr>
                <a:srgbClr val="FFFFFF"/>
              </a:buClr>
              <a:buSzPct val="100000"/>
              <a:buFont typeface="Arial" panose="020B0604020202020204" pitchFamily="34" charset="0"/>
              <a:buChar char="•"/>
              <a:defRPr/>
            </a:pPr>
            <a:r>
              <a:rPr lang="en-US" sz="750" b="1" dirty="0">
                <a:solidFill>
                  <a:schemeClr val="bg2"/>
                </a:solidFill>
                <a:cs typeface="Calibri" panose="020F0502020204030204" pitchFamily="34" charset="0"/>
              </a:rPr>
              <a:t>Facets –</a:t>
            </a:r>
            <a:r>
              <a:rPr lang="en-US" sz="750" dirty="0">
                <a:solidFill>
                  <a:schemeClr val="bg2"/>
                </a:solidFill>
                <a:cs typeface="Calibri" panose="020F0502020204030204" pitchFamily="34" charset="0"/>
              </a:rPr>
              <a:t> Payer Core Administration </a:t>
            </a:r>
            <a:endParaRPr lang="en-US" sz="750" b="1" dirty="0">
              <a:solidFill>
                <a:schemeClr val="bg2"/>
              </a:solidFill>
              <a:cs typeface="Calibri" panose="020F0502020204030204" pitchFamily="34" charset="0"/>
            </a:endParaRPr>
          </a:p>
          <a:p>
            <a:pPr marL="171450" indent="-171450" defTabSz="1625358" fontAlgn="base">
              <a:spcBef>
                <a:spcPct val="0"/>
              </a:spcBef>
              <a:spcAft>
                <a:spcPts val="1067"/>
              </a:spcAft>
              <a:buClr>
                <a:srgbClr val="FFFFFF"/>
              </a:buClr>
              <a:buSzPct val="100000"/>
              <a:buFont typeface="Arial" panose="020B0604020202020204" pitchFamily="34" charset="0"/>
              <a:buChar char="•"/>
              <a:defRPr/>
            </a:pPr>
            <a:r>
              <a:rPr lang="en-US" sz="750" b="1" dirty="0">
                <a:solidFill>
                  <a:schemeClr val="bg2"/>
                </a:solidFill>
                <a:cs typeface="Calibri" panose="020F0502020204030204" pitchFamily="34" charset="0"/>
              </a:rPr>
              <a:t>QNXT –</a:t>
            </a:r>
            <a:r>
              <a:rPr lang="en-US" sz="750" dirty="0">
                <a:solidFill>
                  <a:schemeClr val="bg2"/>
                </a:solidFill>
                <a:cs typeface="Calibri" panose="020F0502020204030204" pitchFamily="34" charset="0"/>
              </a:rPr>
              <a:t> Payer Core Administration </a:t>
            </a:r>
          </a:p>
          <a:p>
            <a:pPr marL="171450" indent="-171450" defTabSz="1625358" fontAlgn="base">
              <a:spcBef>
                <a:spcPct val="0"/>
              </a:spcBef>
              <a:spcAft>
                <a:spcPts val="1067"/>
              </a:spcAft>
              <a:buClr>
                <a:srgbClr val="FFFFFF"/>
              </a:buClr>
              <a:buSzPct val="100000"/>
              <a:buFont typeface="Arial" panose="020B0604020202020204" pitchFamily="34" charset="0"/>
              <a:buChar char="•"/>
              <a:defRPr/>
            </a:pPr>
            <a:r>
              <a:rPr lang="en-US" sz="750" b="1" dirty="0">
                <a:solidFill>
                  <a:schemeClr val="bg2"/>
                </a:solidFill>
                <a:cs typeface="Calibri" panose="020F0502020204030204" pitchFamily="34" charset="0"/>
              </a:rPr>
              <a:t>QicLink - </a:t>
            </a:r>
            <a:r>
              <a:rPr lang="en-US" sz="750" dirty="0">
                <a:solidFill>
                  <a:schemeClr val="bg2"/>
                </a:solidFill>
                <a:cs typeface="Calibri" panose="020F0502020204030204" pitchFamily="34" charset="0"/>
              </a:rPr>
              <a:t>TPA Core Administration </a:t>
            </a:r>
            <a:endParaRPr lang="en-US" sz="750" b="1" dirty="0">
              <a:solidFill>
                <a:schemeClr val="bg2"/>
              </a:solidFill>
              <a:cs typeface="Calibri" panose="020F0502020204030204" pitchFamily="34" charset="0"/>
            </a:endParaRPr>
          </a:p>
        </p:txBody>
      </p:sp>
      <p:sp>
        <p:nvSpPr>
          <p:cNvPr id="54" name="TextBox 53"/>
          <p:cNvSpPr txBox="1"/>
          <p:nvPr/>
        </p:nvSpPr>
        <p:spPr>
          <a:xfrm>
            <a:off x="2332223" y="1612299"/>
            <a:ext cx="1449870" cy="1131077"/>
          </a:xfrm>
          <a:prstGeom prst="rect">
            <a:avLst/>
          </a:prstGeom>
          <a:noFill/>
        </p:spPr>
        <p:txBody>
          <a:bodyPr wrap="square" lIns="0" tIns="45719" rIns="91439" bIns="45719" rtlCol="0">
            <a:spAutoFit/>
          </a:bodyPr>
          <a:lstStyle/>
          <a:p>
            <a:pPr marL="171450" lvl="1" indent="-171450" defTabSz="1625358" fontAlgn="base">
              <a:spcBef>
                <a:spcPct val="0"/>
              </a:spcBef>
              <a:buClr>
                <a:srgbClr val="FFFFFF"/>
              </a:buClr>
              <a:buSzPct val="100000"/>
              <a:buFont typeface="Arial" panose="020B0604020202020204" pitchFamily="34" charset="0"/>
              <a:buChar char="•"/>
              <a:defRPr/>
            </a:pPr>
            <a:r>
              <a:rPr lang="en-US" sz="750" b="1" dirty="0">
                <a:solidFill>
                  <a:schemeClr val="bg2"/>
                </a:solidFill>
                <a:cs typeface="Calibri" panose="020F0502020204030204" pitchFamily="34" charset="0"/>
              </a:rPr>
              <a:t>NetworX Pricer and Modeler </a:t>
            </a:r>
            <a:br>
              <a:rPr lang="en-US" sz="750" b="1" dirty="0">
                <a:solidFill>
                  <a:schemeClr val="bg2"/>
                </a:solidFill>
                <a:cs typeface="Calibri" panose="020F0502020204030204" pitchFamily="34" charset="0"/>
              </a:rPr>
            </a:br>
            <a:r>
              <a:rPr lang="en-US" sz="750" dirty="0">
                <a:solidFill>
                  <a:schemeClr val="bg2"/>
                </a:solidFill>
                <a:cs typeface="Calibri" panose="020F0502020204030204" pitchFamily="34" charset="0"/>
              </a:rPr>
              <a:t>Provider contract pricing and modeling</a:t>
            </a:r>
          </a:p>
          <a:p>
            <a:pPr marL="171450" lvl="1" indent="-171450" defTabSz="1625358" fontAlgn="base">
              <a:spcBef>
                <a:spcPct val="0"/>
              </a:spcBef>
              <a:buClr>
                <a:srgbClr val="FFFFFF"/>
              </a:buClr>
              <a:buSzPct val="100000"/>
              <a:buFont typeface="Arial" panose="020B0604020202020204" pitchFamily="34" charset="0"/>
              <a:buChar char="•"/>
              <a:defRPr/>
            </a:pPr>
            <a:endParaRPr lang="en-US" sz="750" dirty="0">
              <a:solidFill>
                <a:schemeClr val="bg2"/>
              </a:solidFill>
              <a:cs typeface="Calibri" panose="020F0502020204030204" pitchFamily="34" charset="0"/>
            </a:endParaRPr>
          </a:p>
          <a:p>
            <a:pPr marL="171450" lvl="1" indent="-171450" defTabSz="1625358" fontAlgn="base">
              <a:spcBef>
                <a:spcPct val="0"/>
              </a:spcBef>
              <a:buClr>
                <a:srgbClr val="FFFFFF"/>
              </a:buClr>
              <a:buSzPct val="100000"/>
              <a:buFont typeface="Arial" panose="020B0604020202020204" pitchFamily="34" charset="0"/>
              <a:buChar char="•"/>
              <a:defRPr/>
            </a:pPr>
            <a:r>
              <a:rPr lang="en-US" sz="750" b="1" dirty="0">
                <a:solidFill>
                  <a:schemeClr val="bg2"/>
                </a:solidFill>
                <a:cs typeface="Calibri" panose="020F0502020204030204" pitchFamily="34" charset="0"/>
              </a:rPr>
              <a:t>NetworX PBA &amp; Analytics </a:t>
            </a:r>
            <a:r>
              <a:rPr lang="en-US" sz="750" dirty="0">
                <a:solidFill>
                  <a:schemeClr val="bg2"/>
                </a:solidFill>
                <a:cs typeface="Calibri" panose="020F0502020204030204" pitchFamily="34" charset="0"/>
              </a:rPr>
              <a:t>- Bundled payment administration</a:t>
            </a:r>
          </a:p>
          <a:p>
            <a:pPr marL="171450" lvl="1" indent="-171450" defTabSz="1625358" fontAlgn="base">
              <a:spcBef>
                <a:spcPct val="0"/>
              </a:spcBef>
              <a:buClr>
                <a:srgbClr val="FFFFFF"/>
              </a:buClr>
              <a:buSzPct val="100000"/>
              <a:buFont typeface="Arial" panose="020B0604020202020204" pitchFamily="34" charset="0"/>
              <a:buChar char="•"/>
              <a:defRPr/>
            </a:pPr>
            <a:endParaRPr lang="en-US" sz="750" dirty="0">
              <a:solidFill>
                <a:schemeClr val="bg2"/>
              </a:solidFill>
              <a:cs typeface="Calibri" panose="020F0502020204030204" pitchFamily="34" charset="0"/>
            </a:endParaRPr>
          </a:p>
        </p:txBody>
      </p:sp>
      <p:sp>
        <p:nvSpPr>
          <p:cNvPr id="55" name="TextBox 54"/>
          <p:cNvSpPr txBox="1"/>
          <p:nvPr/>
        </p:nvSpPr>
        <p:spPr>
          <a:xfrm>
            <a:off x="3958806" y="1612299"/>
            <a:ext cx="1560987" cy="1708158"/>
          </a:xfrm>
          <a:prstGeom prst="rect">
            <a:avLst/>
          </a:prstGeom>
          <a:noFill/>
        </p:spPr>
        <p:txBody>
          <a:bodyPr wrap="square" lIns="91439" tIns="45719" rIns="91439" bIns="45719" rtlCol="0">
            <a:spAutoFit/>
          </a:bodyPr>
          <a:lstStyle/>
          <a:p>
            <a:pPr marL="171450" lvl="1" indent="-171450" defTabSz="1625358" fontAlgn="base">
              <a:spcBef>
                <a:spcPct val="0"/>
              </a:spcBef>
              <a:buClr>
                <a:srgbClr val="FFFFFF"/>
              </a:buClr>
              <a:buSzPct val="100000"/>
              <a:buFont typeface="Arial" panose="020B0604020202020204" pitchFamily="34" charset="0"/>
              <a:buChar char="•"/>
              <a:defRPr/>
            </a:pPr>
            <a:r>
              <a:rPr lang="en-US" sz="750" b="1" dirty="0">
                <a:solidFill>
                  <a:schemeClr val="bg2"/>
                </a:solidFill>
                <a:cs typeface="Calibri" panose="020F0502020204030204" pitchFamily="34" charset="0"/>
              </a:rPr>
              <a:t>TriZetto Elements for Government Programs </a:t>
            </a:r>
            <a:r>
              <a:rPr lang="en-US" sz="750" dirty="0">
                <a:solidFill>
                  <a:schemeClr val="bg2"/>
                </a:solidFill>
                <a:cs typeface="Calibri" panose="020F0502020204030204" pitchFamily="34" charset="0"/>
              </a:rPr>
              <a:t>CMS enrollment and recon gateway, full encounter data management, Risk Adjustment analytics, forecasting, reporting</a:t>
            </a:r>
          </a:p>
          <a:p>
            <a:pPr marL="171450" lvl="1" indent="-171450" defTabSz="1625358" fontAlgn="base">
              <a:spcBef>
                <a:spcPct val="0"/>
              </a:spcBef>
              <a:buClr>
                <a:srgbClr val="FFFFFF"/>
              </a:buClr>
              <a:buSzPct val="100000"/>
              <a:buFont typeface="Arial" panose="020B0604020202020204" pitchFamily="34" charset="0"/>
              <a:buChar char="•"/>
              <a:defRPr/>
            </a:pPr>
            <a:endParaRPr lang="en-US" sz="750" dirty="0">
              <a:solidFill>
                <a:schemeClr val="bg2"/>
              </a:solidFill>
              <a:cs typeface="Calibri" panose="020F0502020204030204" pitchFamily="34" charset="0"/>
            </a:endParaRPr>
          </a:p>
          <a:p>
            <a:pPr marL="171450" lvl="1" indent="-171450" defTabSz="1625358">
              <a:buClr>
                <a:srgbClr val="FFFFFF"/>
              </a:buClr>
              <a:buSzPct val="100000"/>
              <a:buFont typeface="Arial" panose="020B0604020202020204" pitchFamily="34" charset="0"/>
              <a:buChar char="•"/>
              <a:defRPr/>
            </a:pPr>
            <a:r>
              <a:rPr lang="en-US" sz="750" b="1" dirty="0">
                <a:solidFill>
                  <a:schemeClr val="bg2"/>
                </a:solidFill>
                <a:cs typeface="Calibri" panose="020F0502020204030204" pitchFamily="34" charset="0"/>
              </a:rPr>
              <a:t>ClaimSphere QaaS </a:t>
            </a:r>
            <a:r>
              <a:rPr lang="en-US" sz="750" dirty="0">
                <a:solidFill>
                  <a:schemeClr val="bg2"/>
                </a:solidFill>
                <a:cs typeface="Calibri" panose="020F0502020204030204" pitchFamily="34" charset="0"/>
              </a:rPr>
              <a:t>Quality improvement as a Service</a:t>
            </a:r>
          </a:p>
          <a:p>
            <a:pPr marL="171450" lvl="1" indent="-171450" defTabSz="1625358">
              <a:buClr>
                <a:srgbClr val="FFFFFF"/>
              </a:buClr>
              <a:buSzPct val="100000"/>
              <a:buFont typeface="Arial" panose="020B0604020202020204" pitchFamily="34" charset="0"/>
              <a:buChar char="•"/>
              <a:defRPr/>
            </a:pPr>
            <a:endParaRPr lang="en-US" sz="750" dirty="0">
              <a:solidFill>
                <a:schemeClr val="bg2"/>
              </a:solidFill>
              <a:cs typeface="Calibri" panose="020F0502020204030204" pitchFamily="34" charset="0"/>
            </a:endParaRPr>
          </a:p>
          <a:p>
            <a:pPr marL="171450" lvl="1" indent="-171450" defTabSz="1625358">
              <a:buClr>
                <a:srgbClr val="FFFFFF"/>
              </a:buClr>
              <a:buSzPct val="100000"/>
              <a:buFont typeface="Arial" panose="020B0604020202020204" pitchFamily="34" charset="0"/>
              <a:buChar char="•"/>
              <a:defRPr/>
            </a:pPr>
            <a:r>
              <a:rPr lang="en-US" sz="750" b="1" dirty="0">
                <a:solidFill>
                  <a:schemeClr val="bg2"/>
                </a:solidFill>
                <a:cs typeface="Calibri" panose="020F0502020204030204" pitchFamily="34" charset="0"/>
              </a:rPr>
              <a:t>StarSERV  </a:t>
            </a:r>
            <a:r>
              <a:rPr lang="en-US" sz="750" dirty="0">
                <a:solidFill>
                  <a:schemeClr val="bg2"/>
                </a:solidFill>
                <a:cs typeface="Calibri" panose="020F0502020204030204" pitchFamily="34" charset="0"/>
              </a:rPr>
              <a:t>Medicare STARS quality measures and reporting</a:t>
            </a:r>
          </a:p>
        </p:txBody>
      </p:sp>
      <p:sp>
        <p:nvSpPr>
          <p:cNvPr id="78" name="TextBox 77"/>
          <p:cNvSpPr txBox="1"/>
          <p:nvPr/>
        </p:nvSpPr>
        <p:spPr>
          <a:xfrm>
            <a:off x="5667329" y="1612299"/>
            <a:ext cx="1668668" cy="1182373"/>
          </a:xfrm>
          <a:prstGeom prst="rect">
            <a:avLst/>
          </a:prstGeom>
          <a:noFill/>
        </p:spPr>
        <p:txBody>
          <a:bodyPr wrap="square" lIns="91439" tIns="45719" rIns="91439" bIns="45719" rtlCol="0">
            <a:spAutoFit/>
          </a:bodyPr>
          <a:lstStyle/>
          <a:p>
            <a:pPr marL="171450" lvl="1" indent="-171450" defTabSz="1625358" fontAlgn="base">
              <a:spcBef>
                <a:spcPct val="0"/>
              </a:spcBef>
              <a:spcAft>
                <a:spcPts val="1067"/>
              </a:spcAft>
              <a:buClr>
                <a:srgbClr val="FFFFFF"/>
              </a:buClr>
              <a:buSzPct val="100000"/>
              <a:buFont typeface="Arial" panose="020B0604020202020204" pitchFamily="34" charset="0"/>
              <a:buChar char="•"/>
              <a:defRPr/>
            </a:pPr>
            <a:r>
              <a:rPr lang="en-US" sz="750" b="1" dirty="0">
                <a:solidFill>
                  <a:schemeClr val="bg2"/>
                </a:solidFill>
                <a:cs typeface="Calibri" panose="020F0502020204030204" pitchFamily="34" charset="0"/>
              </a:rPr>
              <a:t>CareAdvance Enterprise </a:t>
            </a:r>
            <a:br>
              <a:rPr lang="en-US" sz="750" b="1" dirty="0">
                <a:solidFill>
                  <a:schemeClr val="bg2"/>
                </a:solidFill>
                <a:cs typeface="Calibri" panose="020F0502020204030204" pitchFamily="34" charset="0"/>
              </a:rPr>
            </a:br>
            <a:r>
              <a:rPr lang="en-US" sz="750" dirty="0">
                <a:solidFill>
                  <a:schemeClr val="bg2"/>
                </a:solidFill>
                <a:cs typeface="Calibri" panose="020F0502020204030204" pitchFamily="34" charset="0"/>
              </a:rPr>
              <a:t>Care, Disease and Utilization management</a:t>
            </a:r>
          </a:p>
          <a:p>
            <a:pPr marL="171450" lvl="1" indent="-171450" defTabSz="1625358" fontAlgn="base">
              <a:spcBef>
                <a:spcPct val="0"/>
              </a:spcBef>
              <a:spcAft>
                <a:spcPts val="1067"/>
              </a:spcAft>
              <a:buClr>
                <a:srgbClr val="FFFFFF"/>
              </a:buClr>
              <a:buSzPct val="100000"/>
              <a:buFont typeface="Arial" panose="020B0604020202020204" pitchFamily="34" charset="0"/>
              <a:buChar char="•"/>
              <a:defRPr/>
            </a:pPr>
            <a:r>
              <a:rPr lang="en-US" sz="750" b="1" dirty="0">
                <a:solidFill>
                  <a:schemeClr val="bg2"/>
                </a:solidFill>
                <a:cs typeface="Calibri" panose="020F0502020204030204" pitchFamily="34" charset="0"/>
              </a:rPr>
              <a:t>Value-Based Benefits </a:t>
            </a:r>
            <a:r>
              <a:rPr lang="en-US" sz="750" dirty="0">
                <a:solidFill>
                  <a:schemeClr val="bg2"/>
                </a:solidFill>
                <a:cs typeface="Calibri" panose="020F0502020204030204" pitchFamily="34" charset="0"/>
              </a:rPr>
              <a:t>for Member incentive management automation</a:t>
            </a:r>
          </a:p>
          <a:p>
            <a:pPr marL="171450" lvl="1" indent="-171450" defTabSz="1625358" fontAlgn="base">
              <a:spcBef>
                <a:spcPct val="0"/>
              </a:spcBef>
              <a:spcAft>
                <a:spcPts val="1067"/>
              </a:spcAft>
              <a:buClr>
                <a:srgbClr val="FFFFFF"/>
              </a:buClr>
              <a:buSzPct val="100000"/>
              <a:buFont typeface="Arial" panose="020B0604020202020204" pitchFamily="34" charset="0"/>
              <a:buChar char="•"/>
              <a:defRPr/>
            </a:pPr>
            <a:endParaRPr lang="en-US" sz="750" dirty="0">
              <a:solidFill>
                <a:schemeClr val="bg2"/>
              </a:solidFill>
              <a:cs typeface="Calibri" panose="020F0502020204030204" pitchFamily="34" charset="0"/>
            </a:endParaRPr>
          </a:p>
        </p:txBody>
      </p:sp>
      <p:sp>
        <p:nvSpPr>
          <p:cNvPr id="85" name="TextBox 84"/>
          <p:cNvSpPr txBox="1"/>
          <p:nvPr/>
        </p:nvSpPr>
        <p:spPr>
          <a:xfrm>
            <a:off x="6481681" y="2475189"/>
            <a:ext cx="2340073" cy="230830"/>
          </a:xfrm>
          <a:prstGeom prst="rect">
            <a:avLst/>
          </a:prstGeom>
          <a:noFill/>
        </p:spPr>
        <p:txBody>
          <a:bodyPr wrap="square" lIns="91439" tIns="45719" rIns="91439" bIns="45719" rtlCol="0">
            <a:spAutoFit/>
          </a:bodyPr>
          <a:lstStyle/>
          <a:p>
            <a:pPr marL="304755" lvl="1" indent="-304755" defTabSz="1625358" fontAlgn="base">
              <a:spcBef>
                <a:spcPct val="0"/>
              </a:spcBef>
              <a:spcAft>
                <a:spcPts val="1067"/>
              </a:spcAft>
              <a:buClr>
                <a:srgbClr val="6B297D"/>
              </a:buClr>
              <a:buFont typeface="Arial" panose="020B0604020202020204" pitchFamily="34" charset="0"/>
              <a:buChar char="•"/>
              <a:defRPr/>
            </a:pPr>
            <a:endParaRPr lang="en-US" sz="900" dirty="0">
              <a:solidFill>
                <a:schemeClr val="bg2"/>
              </a:solidFill>
              <a:cs typeface="Calibri" panose="020F0502020204030204" pitchFamily="34" charset="0"/>
            </a:endParaRPr>
          </a:p>
        </p:txBody>
      </p:sp>
      <p:sp>
        <p:nvSpPr>
          <p:cNvPr id="86" name="Rectangle 85"/>
          <p:cNvSpPr/>
          <p:nvPr/>
        </p:nvSpPr>
        <p:spPr>
          <a:xfrm>
            <a:off x="516592" y="1008263"/>
            <a:ext cx="1589162" cy="497582"/>
          </a:xfrm>
          <a:prstGeom prst="rect">
            <a:avLst/>
          </a:prstGeom>
          <a:solidFill>
            <a:schemeClr val="bg2"/>
          </a:solidFill>
          <a:ln w="19050" cap="flat" cmpd="sng" algn="ctr">
            <a:noFill/>
            <a:prstDash val="solid"/>
            <a:headEnd/>
            <a:tailEnd/>
          </a:ln>
          <a:effectLst/>
        </p:spPr>
        <p:txBody>
          <a:bodyPr lIns="0" tIns="0" rIns="0" bIns="0" anchor="ctr"/>
          <a:lstStyle/>
          <a:p>
            <a:pPr algn="ctr" defTabSz="609523" eaLnBrk="0" hangingPunct="0">
              <a:defRPr/>
            </a:pPr>
            <a:r>
              <a:rPr lang="en-US" sz="1000" b="1" kern="0" dirty="0">
                <a:cs typeface="Calibri" panose="020F0502020204030204" pitchFamily="34" charset="0"/>
              </a:rPr>
              <a:t>Core Payer </a:t>
            </a:r>
            <a:r>
              <a:rPr lang="en-US" sz="1000" b="1" kern="0" dirty="0" smtClean="0">
                <a:cs typeface="Calibri" panose="020F0502020204030204" pitchFamily="34" charset="0"/>
              </a:rPr>
              <a:t>and TPA             Admin </a:t>
            </a:r>
            <a:r>
              <a:rPr lang="en-US" sz="1000" b="1" kern="0" dirty="0">
                <a:cs typeface="Calibri" panose="020F0502020204030204" pitchFamily="34" charset="0"/>
              </a:rPr>
              <a:t>Solutions</a:t>
            </a:r>
          </a:p>
        </p:txBody>
      </p:sp>
      <p:sp>
        <p:nvSpPr>
          <p:cNvPr id="87" name="Rectangle 86"/>
          <p:cNvSpPr/>
          <p:nvPr/>
        </p:nvSpPr>
        <p:spPr>
          <a:xfrm>
            <a:off x="2291631" y="1008263"/>
            <a:ext cx="1528766" cy="497582"/>
          </a:xfrm>
          <a:prstGeom prst="rect">
            <a:avLst/>
          </a:prstGeom>
          <a:solidFill>
            <a:schemeClr val="bg2"/>
          </a:solidFill>
          <a:ln w="19050" cap="flat" cmpd="sng" algn="ctr">
            <a:noFill/>
            <a:prstDash val="solid"/>
            <a:headEnd/>
            <a:tailEnd/>
          </a:ln>
          <a:effectLst/>
        </p:spPr>
        <p:txBody>
          <a:bodyPr lIns="34291" tIns="0" rIns="34291" bIns="0" anchor="ctr"/>
          <a:lstStyle/>
          <a:p>
            <a:pPr algn="ctr" defTabSz="609523" eaLnBrk="0" hangingPunct="0">
              <a:defRPr/>
            </a:pPr>
            <a:r>
              <a:rPr lang="en-US" sz="1000" b="1" kern="0" dirty="0">
                <a:cs typeface="Calibri" panose="020F0502020204030204" pitchFamily="34" charset="0"/>
              </a:rPr>
              <a:t>Payer-Provider Solutions</a:t>
            </a:r>
          </a:p>
        </p:txBody>
      </p:sp>
      <p:sp>
        <p:nvSpPr>
          <p:cNvPr id="88" name="Rectangle 87"/>
          <p:cNvSpPr/>
          <p:nvPr/>
        </p:nvSpPr>
        <p:spPr>
          <a:xfrm>
            <a:off x="4006274" y="1008263"/>
            <a:ext cx="1528766" cy="497582"/>
          </a:xfrm>
          <a:prstGeom prst="rect">
            <a:avLst/>
          </a:prstGeom>
          <a:solidFill>
            <a:schemeClr val="bg2"/>
          </a:solidFill>
          <a:ln w="19050" cap="flat" cmpd="sng" algn="ctr">
            <a:noFill/>
            <a:prstDash val="solid"/>
            <a:headEnd/>
            <a:tailEnd/>
          </a:ln>
          <a:effectLst/>
        </p:spPr>
        <p:txBody>
          <a:bodyPr lIns="34291" tIns="0" rIns="34291" bIns="0" anchor="ctr"/>
          <a:lstStyle/>
          <a:p>
            <a:pPr algn="ctr" defTabSz="609523" eaLnBrk="0" hangingPunct="0">
              <a:defRPr/>
            </a:pPr>
            <a:r>
              <a:rPr lang="en-US" sz="1000" b="1" kern="0" dirty="0">
                <a:cs typeface="Calibri" panose="020F0502020204030204" pitchFamily="34" charset="0"/>
              </a:rPr>
              <a:t>Government and Quality Solutions</a:t>
            </a:r>
          </a:p>
        </p:txBody>
      </p:sp>
      <p:sp>
        <p:nvSpPr>
          <p:cNvPr id="89" name="Rectangle 88"/>
          <p:cNvSpPr/>
          <p:nvPr/>
        </p:nvSpPr>
        <p:spPr>
          <a:xfrm>
            <a:off x="5720917" y="1008263"/>
            <a:ext cx="1528766" cy="497582"/>
          </a:xfrm>
          <a:prstGeom prst="rect">
            <a:avLst/>
          </a:prstGeom>
          <a:solidFill>
            <a:schemeClr val="bg2"/>
          </a:solidFill>
          <a:ln w="19050" cap="flat" cmpd="sng" algn="ctr">
            <a:noFill/>
            <a:prstDash val="solid"/>
            <a:headEnd/>
            <a:tailEnd/>
          </a:ln>
          <a:effectLst/>
        </p:spPr>
        <p:txBody>
          <a:bodyPr lIns="243840" tIns="0" rIns="243840" bIns="0" anchor="ctr"/>
          <a:lstStyle/>
          <a:p>
            <a:pPr algn="ctr" defTabSz="609523" eaLnBrk="0" hangingPunct="0">
              <a:defRPr/>
            </a:pPr>
            <a:r>
              <a:rPr lang="en-US" sz="1000" b="1" kern="0" dirty="0">
                <a:cs typeface="Calibri" panose="020F0502020204030204" pitchFamily="34" charset="0"/>
              </a:rPr>
              <a:t>Care Solutions</a:t>
            </a:r>
          </a:p>
        </p:txBody>
      </p:sp>
      <p:cxnSp>
        <p:nvCxnSpPr>
          <p:cNvPr id="90" name="Straight Connector 89"/>
          <p:cNvCxnSpPr/>
          <p:nvPr/>
        </p:nvCxnSpPr>
        <p:spPr bwMode="auto">
          <a:xfrm>
            <a:off x="3918509" y="1079975"/>
            <a:ext cx="0" cy="3822154"/>
          </a:xfrm>
          <a:prstGeom prst="line">
            <a:avLst/>
          </a:prstGeom>
          <a:solidFill>
            <a:srgbClr val="4F81BD"/>
          </a:solidFill>
          <a:ln w="19050" cap="rnd" cmpd="sng" algn="ctr">
            <a:solidFill>
              <a:schemeClr val="accent3"/>
            </a:solidFill>
            <a:prstDash val="sysDot"/>
            <a:round/>
            <a:headEnd type="none" w="med" len="med"/>
            <a:tailEnd type="none" w="med" len="med"/>
          </a:ln>
          <a:effectLst/>
        </p:spPr>
      </p:cxnSp>
      <p:sp>
        <p:nvSpPr>
          <p:cNvPr id="91" name="Rectangle 90"/>
          <p:cNvSpPr/>
          <p:nvPr/>
        </p:nvSpPr>
        <p:spPr>
          <a:xfrm>
            <a:off x="7435560" y="1008263"/>
            <a:ext cx="1528766" cy="497582"/>
          </a:xfrm>
          <a:prstGeom prst="rect">
            <a:avLst/>
          </a:prstGeom>
          <a:solidFill>
            <a:schemeClr val="bg2"/>
          </a:solidFill>
          <a:ln w="19050" cap="flat" cmpd="sng" algn="ctr">
            <a:noFill/>
            <a:prstDash val="solid"/>
            <a:headEnd/>
            <a:tailEnd/>
          </a:ln>
          <a:effectLst/>
        </p:spPr>
        <p:txBody>
          <a:bodyPr lIns="34291" tIns="0" rIns="34291" bIns="0" anchor="ctr"/>
          <a:lstStyle/>
          <a:p>
            <a:pPr algn="ctr" defTabSz="609523" eaLnBrk="0" hangingPunct="0">
              <a:defRPr/>
            </a:pPr>
            <a:r>
              <a:rPr lang="en-US" sz="1000" b="1" kern="0" dirty="0">
                <a:cs typeface="Calibri" panose="020F0502020204030204" pitchFamily="34" charset="0"/>
              </a:rPr>
              <a:t>Data Orchestration </a:t>
            </a:r>
            <a:r>
              <a:rPr lang="en-US" sz="1000" b="1" kern="0" dirty="0" smtClean="0">
                <a:cs typeface="Calibri" panose="020F0502020204030204" pitchFamily="34" charset="0"/>
              </a:rPr>
              <a:t>          </a:t>
            </a:r>
            <a:r>
              <a:rPr lang="en-US" sz="1000" b="1" kern="0" dirty="0" err="1" smtClean="0">
                <a:cs typeface="Calibri" panose="020F0502020204030204" pitchFamily="34" charset="0"/>
              </a:rPr>
              <a:t>SoE</a:t>
            </a:r>
            <a:r>
              <a:rPr lang="en-US" sz="1000" b="1" kern="0" dirty="0" smtClean="0">
                <a:cs typeface="Calibri" panose="020F0502020204030204" pitchFamily="34" charset="0"/>
              </a:rPr>
              <a:t> </a:t>
            </a:r>
            <a:r>
              <a:rPr lang="en-US" sz="1000" b="1" kern="0" dirty="0">
                <a:cs typeface="Calibri" panose="020F0502020204030204" pitchFamily="34" charset="0"/>
              </a:rPr>
              <a:t>Solutions</a:t>
            </a:r>
          </a:p>
        </p:txBody>
      </p:sp>
      <p:sp>
        <p:nvSpPr>
          <p:cNvPr id="94" name="TextBox 93"/>
          <p:cNvSpPr txBox="1"/>
          <p:nvPr/>
        </p:nvSpPr>
        <p:spPr>
          <a:xfrm>
            <a:off x="7372671" y="1627543"/>
            <a:ext cx="1588620" cy="1387557"/>
          </a:xfrm>
          <a:prstGeom prst="rect">
            <a:avLst/>
          </a:prstGeom>
          <a:noFill/>
        </p:spPr>
        <p:txBody>
          <a:bodyPr wrap="square" lIns="91439" tIns="45719" rIns="91439" bIns="45719" rtlCol="0">
            <a:spAutoFit/>
          </a:bodyPr>
          <a:lstStyle/>
          <a:p>
            <a:pPr marL="117475" lvl="1" indent="-117475" defTabSz="1625358" fontAlgn="base">
              <a:spcBef>
                <a:spcPct val="0"/>
              </a:spcBef>
              <a:spcAft>
                <a:spcPts val="1067"/>
              </a:spcAft>
              <a:buClr>
                <a:srgbClr val="FFFFFF"/>
              </a:buClr>
              <a:buSzPct val="100000"/>
              <a:buFont typeface="Arial" panose="020B0604020202020204" pitchFamily="34" charset="0"/>
              <a:buChar char="•"/>
              <a:defRPr/>
            </a:pPr>
            <a:r>
              <a:rPr lang="en-US" sz="750" b="1" dirty="0" smtClean="0">
                <a:solidFill>
                  <a:schemeClr val="bg2"/>
                </a:solidFill>
                <a:cs typeface="Calibri" panose="020F0502020204030204" pitchFamily="34" charset="0"/>
              </a:rPr>
              <a:t>TriZetto </a:t>
            </a:r>
            <a:r>
              <a:rPr lang="en-US" sz="750" b="1" dirty="0">
                <a:solidFill>
                  <a:schemeClr val="bg2"/>
                </a:solidFill>
                <a:cs typeface="Calibri" panose="020F0502020204030204" pitchFamily="34" charset="0"/>
              </a:rPr>
              <a:t>Healthcare Platform </a:t>
            </a:r>
            <a:r>
              <a:rPr lang="en-US" sz="750" dirty="0">
                <a:solidFill>
                  <a:schemeClr val="bg2"/>
                </a:solidFill>
                <a:cs typeface="Calibri" panose="020F0502020204030204" pitchFamily="34" charset="0"/>
              </a:rPr>
              <a:t>Integrated data aggregation </a:t>
            </a:r>
            <a:br>
              <a:rPr lang="en-US" sz="750" dirty="0">
                <a:solidFill>
                  <a:schemeClr val="bg2"/>
                </a:solidFill>
                <a:cs typeface="Calibri" panose="020F0502020204030204" pitchFamily="34" charset="0"/>
              </a:rPr>
            </a:br>
            <a:r>
              <a:rPr lang="en-US" sz="750" dirty="0">
                <a:solidFill>
                  <a:schemeClr val="bg2"/>
                </a:solidFill>
                <a:cs typeface="Calibri" panose="020F0502020204030204" pitchFamily="34" charset="0"/>
              </a:rPr>
              <a:t>and orchestration </a:t>
            </a:r>
          </a:p>
          <a:p>
            <a:pPr marL="117475" lvl="1" indent="-117475" defTabSz="1625358" fontAlgn="base">
              <a:spcBef>
                <a:spcPct val="0"/>
              </a:spcBef>
              <a:spcAft>
                <a:spcPts val="1067"/>
              </a:spcAft>
              <a:buClr>
                <a:srgbClr val="FFFFFF"/>
              </a:buClr>
              <a:buSzPct val="100000"/>
              <a:buFont typeface="Arial" panose="020B0604020202020204" pitchFamily="34" charset="0"/>
              <a:buChar char="•"/>
              <a:defRPr/>
            </a:pPr>
            <a:r>
              <a:rPr lang="en-US" sz="750" b="1" dirty="0">
                <a:solidFill>
                  <a:schemeClr val="bg2"/>
                </a:solidFill>
                <a:cs typeface="Calibri" panose="020F0502020204030204" pitchFamily="34" charset="0"/>
              </a:rPr>
              <a:t>Systems of Engagement </a:t>
            </a:r>
            <a:r>
              <a:rPr lang="en-US" sz="750" dirty="0">
                <a:solidFill>
                  <a:schemeClr val="bg2"/>
                </a:solidFill>
                <a:cs typeface="Calibri" panose="020F0502020204030204" pitchFamily="34" charset="0"/>
              </a:rPr>
              <a:t>connected constituent engagement enablement solutions (including Engage and CWS portals, Treatment Cost Navigator (TCN) and Provider POS </a:t>
            </a:r>
            <a:r>
              <a:rPr lang="en-US" sz="750" dirty="0" smtClean="0">
                <a:solidFill>
                  <a:schemeClr val="bg2"/>
                </a:solidFill>
                <a:cs typeface="Calibri" panose="020F0502020204030204" pitchFamily="34" charset="0"/>
              </a:rPr>
              <a:t>Direct</a:t>
            </a:r>
            <a:endParaRPr lang="en-US" sz="750" dirty="0">
              <a:solidFill>
                <a:schemeClr val="bg2"/>
              </a:solidFill>
              <a:cs typeface="Calibri" panose="020F0502020204030204" pitchFamily="34" charset="0"/>
            </a:endParaRPr>
          </a:p>
        </p:txBody>
      </p:sp>
      <p:sp>
        <p:nvSpPr>
          <p:cNvPr id="52" name="Rectangle 51"/>
          <p:cNvSpPr/>
          <p:nvPr/>
        </p:nvSpPr>
        <p:spPr>
          <a:xfrm rot="16200000">
            <a:off x="-712963" y="2281714"/>
            <a:ext cx="1875125" cy="369326"/>
          </a:xfrm>
          <a:prstGeom prst="rect">
            <a:avLst/>
          </a:prstGeom>
        </p:spPr>
        <p:txBody>
          <a:bodyPr wrap="square" lIns="121915" tIns="60957" rIns="121915" bIns="60957">
            <a:spAutoFit/>
          </a:bodyPr>
          <a:lstStyle/>
          <a:p>
            <a:pPr algn="ctr" defTabSz="609570">
              <a:defRPr/>
            </a:pPr>
            <a:r>
              <a:rPr lang="en-US" sz="900" b="1" dirty="0">
                <a:solidFill>
                  <a:schemeClr val="bg2"/>
                </a:solidFill>
                <a:cs typeface="Calibri" panose="020F0502020204030204" pitchFamily="34" charset="0"/>
              </a:rPr>
              <a:t>EXISTING PRODUCTS</a:t>
            </a:r>
            <a:endParaRPr lang="en-US" sz="900" i="1" dirty="0">
              <a:solidFill>
                <a:schemeClr val="bg2"/>
              </a:solidFill>
              <a:cs typeface="Calibri" panose="020F0502020204030204" pitchFamily="34" charset="0"/>
            </a:endParaRPr>
          </a:p>
          <a:p>
            <a:pPr algn="ctr" defTabSz="609570">
              <a:defRPr/>
            </a:pPr>
            <a:r>
              <a:rPr lang="en-US" sz="700" i="1" dirty="0">
                <a:solidFill>
                  <a:schemeClr val="bg2"/>
                </a:solidFill>
                <a:cs typeface="Calibri" panose="020F0502020204030204" pitchFamily="34" charset="0"/>
              </a:rPr>
              <a:t>(Commercially available</a:t>
            </a:r>
            <a:r>
              <a:rPr lang="en-US" sz="700" dirty="0">
                <a:solidFill>
                  <a:schemeClr val="bg2"/>
                </a:solidFill>
                <a:cs typeface="Calibri" panose="020F0502020204030204" pitchFamily="34" charset="0"/>
              </a:rPr>
              <a:t>)</a:t>
            </a:r>
          </a:p>
        </p:txBody>
      </p:sp>
      <p:sp>
        <p:nvSpPr>
          <p:cNvPr id="96" name="Right Arrow 95"/>
          <p:cNvSpPr/>
          <p:nvPr/>
        </p:nvSpPr>
        <p:spPr>
          <a:xfrm>
            <a:off x="396067" y="2480604"/>
            <a:ext cx="202911" cy="273206"/>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FFFFFF"/>
              </a:solidFill>
            </a:endParaRPr>
          </a:p>
        </p:txBody>
      </p:sp>
      <p:cxnSp>
        <p:nvCxnSpPr>
          <p:cNvPr id="36" name="Straight Connector 35"/>
          <p:cNvCxnSpPr/>
          <p:nvPr/>
        </p:nvCxnSpPr>
        <p:spPr bwMode="auto">
          <a:xfrm>
            <a:off x="5630654" y="1068703"/>
            <a:ext cx="0" cy="3822154"/>
          </a:xfrm>
          <a:prstGeom prst="line">
            <a:avLst/>
          </a:prstGeom>
          <a:solidFill>
            <a:srgbClr val="4F81BD"/>
          </a:solidFill>
          <a:ln w="19050" cap="rnd" cmpd="sng" algn="ctr">
            <a:solidFill>
              <a:schemeClr val="accent3"/>
            </a:solidFill>
            <a:prstDash val="sysDot"/>
            <a:round/>
            <a:headEnd type="none" w="med" len="med"/>
            <a:tailEnd type="none" w="med" len="med"/>
          </a:ln>
          <a:effectLst/>
        </p:spPr>
      </p:cxnSp>
      <p:cxnSp>
        <p:nvCxnSpPr>
          <p:cNvPr id="37" name="Straight Connector 36"/>
          <p:cNvCxnSpPr/>
          <p:nvPr/>
        </p:nvCxnSpPr>
        <p:spPr bwMode="auto">
          <a:xfrm>
            <a:off x="7334434" y="1075329"/>
            <a:ext cx="0" cy="3822154"/>
          </a:xfrm>
          <a:prstGeom prst="line">
            <a:avLst/>
          </a:prstGeom>
          <a:solidFill>
            <a:srgbClr val="4F81BD"/>
          </a:solidFill>
          <a:ln w="19050" cap="rnd" cmpd="sng" algn="ctr">
            <a:solidFill>
              <a:schemeClr val="accent3"/>
            </a:solidFill>
            <a:prstDash val="sysDot"/>
            <a:round/>
            <a:headEnd type="none" w="med" len="med"/>
            <a:tailEnd type="none" w="med" len="med"/>
          </a:ln>
          <a:effectLst/>
        </p:spPr>
      </p:cxnSp>
      <p:cxnSp>
        <p:nvCxnSpPr>
          <p:cNvPr id="38" name="Straight Connector 37"/>
          <p:cNvCxnSpPr/>
          <p:nvPr/>
        </p:nvCxnSpPr>
        <p:spPr bwMode="auto">
          <a:xfrm>
            <a:off x="2202352" y="1083634"/>
            <a:ext cx="0" cy="3822154"/>
          </a:xfrm>
          <a:prstGeom prst="line">
            <a:avLst/>
          </a:prstGeom>
          <a:solidFill>
            <a:srgbClr val="4F81BD"/>
          </a:solidFill>
          <a:ln w="19050" cap="rnd" cmpd="sng" algn="ctr">
            <a:solidFill>
              <a:schemeClr val="accent3"/>
            </a:solidFill>
            <a:prstDash val="sysDot"/>
            <a:round/>
            <a:headEnd type="none" w="med" len="med"/>
            <a:tailEnd type="none" w="med" len="med"/>
          </a:ln>
          <a:effectLst/>
        </p:spPr>
      </p:cxnSp>
      <p:sp>
        <p:nvSpPr>
          <p:cNvPr id="48" name="Right Arrow 47"/>
          <p:cNvSpPr/>
          <p:nvPr/>
        </p:nvSpPr>
        <p:spPr>
          <a:xfrm>
            <a:off x="402420" y="4013207"/>
            <a:ext cx="202911" cy="320640"/>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FFFFFF"/>
              </a:solidFill>
            </a:endParaRPr>
          </a:p>
        </p:txBody>
      </p:sp>
      <p:sp>
        <p:nvSpPr>
          <p:cNvPr id="43" name="TextBox 42"/>
          <p:cNvSpPr txBox="1"/>
          <p:nvPr/>
        </p:nvSpPr>
        <p:spPr>
          <a:xfrm>
            <a:off x="2383047" y="3623162"/>
            <a:ext cx="1216949" cy="461663"/>
          </a:xfrm>
          <a:prstGeom prst="rect">
            <a:avLst/>
          </a:prstGeom>
          <a:noFill/>
        </p:spPr>
        <p:txBody>
          <a:bodyPr wrap="square" lIns="0" tIns="45719" rIns="91439" bIns="45719" rtlCol="0">
            <a:spAutoFit/>
          </a:bodyPr>
          <a:lstStyle/>
          <a:p>
            <a:pPr marL="171450" lvl="1" indent="-171450" defTabSz="1625358">
              <a:buClr>
                <a:srgbClr val="FFFFFF"/>
              </a:buClr>
              <a:buSzPct val="100000"/>
              <a:buFont typeface="Arial" panose="020B0604020202020204" pitchFamily="34" charset="0"/>
              <a:buChar char="•"/>
              <a:defRPr/>
            </a:pPr>
            <a:r>
              <a:rPr lang="en-US" sz="800" b="1" dirty="0">
                <a:solidFill>
                  <a:schemeClr val="bg2"/>
                </a:solidFill>
                <a:cs typeface="Calibri" panose="020F0502020204030204" pitchFamily="34" charset="0"/>
              </a:rPr>
              <a:t>TruProvider </a:t>
            </a:r>
            <a:r>
              <a:rPr lang="en-US" sz="800" dirty="0">
                <a:solidFill>
                  <a:schemeClr val="bg2"/>
                </a:solidFill>
                <a:cs typeface="Calibri" panose="020F0502020204030204" pitchFamily="34" charset="0"/>
              </a:rPr>
              <a:t>Provider onboarding and credentialing </a:t>
            </a:r>
            <a:endParaRPr lang="en-US" sz="600" b="1" i="1" dirty="0">
              <a:solidFill>
                <a:srgbClr val="00B0F0"/>
              </a:solidFill>
              <a:cs typeface="Calibri" panose="020F0502020204030204" pitchFamily="34" charset="0"/>
            </a:endParaRPr>
          </a:p>
        </p:txBody>
      </p:sp>
      <p:sp>
        <p:nvSpPr>
          <p:cNvPr id="44" name="TextBox 43"/>
          <p:cNvSpPr txBox="1"/>
          <p:nvPr/>
        </p:nvSpPr>
        <p:spPr>
          <a:xfrm>
            <a:off x="4106253" y="3623162"/>
            <a:ext cx="1359109" cy="461663"/>
          </a:xfrm>
          <a:prstGeom prst="rect">
            <a:avLst/>
          </a:prstGeom>
          <a:noFill/>
        </p:spPr>
        <p:txBody>
          <a:bodyPr wrap="square" lIns="91439" tIns="45719" rIns="91439" bIns="45719" rtlCol="0">
            <a:spAutoFit/>
          </a:bodyPr>
          <a:lstStyle/>
          <a:p>
            <a:pPr marL="117475" lvl="1" indent="-117475" defTabSz="1625358">
              <a:buClr>
                <a:srgbClr val="FFFFFF"/>
              </a:buClr>
              <a:buSzPct val="100000"/>
              <a:buFont typeface="Arial" panose="020B0604020202020204" pitchFamily="34" charset="0"/>
              <a:buChar char="•"/>
              <a:defRPr/>
            </a:pPr>
            <a:r>
              <a:rPr lang="en-US" sz="800" b="1" dirty="0">
                <a:solidFill>
                  <a:schemeClr val="bg2"/>
                </a:solidFill>
                <a:cs typeface="Calibri" panose="020F0502020204030204" pitchFamily="34" charset="0"/>
              </a:rPr>
              <a:t>Clinical+ </a:t>
            </a:r>
            <a:r>
              <a:rPr lang="en-US" sz="800" dirty="0">
                <a:solidFill>
                  <a:schemeClr val="bg2"/>
                </a:solidFill>
                <a:cs typeface="Calibri" panose="020F0502020204030204" pitchFamily="34" charset="0"/>
              </a:rPr>
              <a:t>- P-P convergence for care gap </a:t>
            </a:r>
            <a:r>
              <a:rPr lang="en-US" sz="800" dirty="0" smtClean="0">
                <a:solidFill>
                  <a:schemeClr val="bg2"/>
                </a:solidFill>
                <a:cs typeface="Calibri" panose="020F0502020204030204" pitchFamily="34" charset="0"/>
              </a:rPr>
              <a:t>closure</a:t>
            </a:r>
            <a:endParaRPr lang="en-US" sz="800" b="1" i="1" u="sng" dirty="0">
              <a:solidFill>
                <a:schemeClr val="bg2"/>
              </a:solidFill>
              <a:cs typeface="Calibri" panose="020F0502020204030204" pitchFamily="34" charset="0"/>
            </a:endParaRPr>
          </a:p>
        </p:txBody>
      </p:sp>
      <p:sp>
        <p:nvSpPr>
          <p:cNvPr id="45" name="TextBox 44"/>
          <p:cNvSpPr txBox="1"/>
          <p:nvPr/>
        </p:nvSpPr>
        <p:spPr>
          <a:xfrm>
            <a:off x="5757039" y="3623162"/>
            <a:ext cx="1476269" cy="584773"/>
          </a:xfrm>
          <a:prstGeom prst="rect">
            <a:avLst/>
          </a:prstGeom>
          <a:noFill/>
        </p:spPr>
        <p:txBody>
          <a:bodyPr wrap="square" lIns="91439" tIns="45719" rIns="91439" bIns="45719" rtlCol="0">
            <a:spAutoFit/>
          </a:bodyPr>
          <a:lstStyle/>
          <a:p>
            <a:pPr marL="117475" lvl="1" indent="-117475" defTabSz="1625358" fontAlgn="base">
              <a:spcBef>
                <a:spcPct val="0"/>
              </a:spcBef>
              <a:spcAft>
                <a:spcPts val="1067"/>
              </a:spcAft>
              <a:buClr>
                <a:srgbClr val="FFFFFF"/>
              </a:buClr>
              <a:buSzPct val="100000"/>
              <a:buFont typeface="Arial" panose="020B0604020202020204" pitchFamily="34" charset="0"/>
              <a:buChar char="•"/>
              <a:defRPr/>
            </a:pPr>
            <a:r>
              <a:rPr lang="en-US" sz="800" b="1" dirty="0">
                <a:solidFill>
                  <a:schemeClr val="bg2"/>
                </a:solidFill>
                <a:cs typeface="Calibri" panose="020F0502020204030204" pitchFamily="34" charset="0"/>
              </a:rPr>
              <a:t>TTAP </a:t>
            </a:r>
            <a:r>
              <a:rPr lang="en-US" sz="800" dirty="0">
                <a:solidFill>
                  <a:schemeClr val="bg2"/>
                </a:solidFill>
                <a:cs typeface="Calibri" panose="020F0502020204030204" pitchFamily="34" charset="0"/>
              </a:rPr>
              <a:t>automated </a:t>
            </a:r>
            <a:r>
              <a:rPr lang="en-US" sz="800" dirty="0" smtClean="0">
                <a:solidFill>
                  <a:schemeClr val="bg2"/>
                </a:solidFill>
                <a:cs typeface="Calibri" panose="020F0502020204030204" pitchFamily="34" charset="0"/>
              </a:rPr>
              <a:t>               real-time </a:t>
            </a:r>
            <a:r>
              <a:rPr lang="en-US" sz="800" dirty="0">
                <a:solidFill>
                  <a:schemeClr val="bg2"/>
                </a:solidFill>
                <a:cs typeface="Calibri" panose="020F0502020204030204" pitchFamily="34" charset="0"/>
              </a:rPr>
              <a:t>authorization/referral </a:t>
            </a:r>
            <a:r>
              <a:rPr lang="en-US" sz="800" dirty="0" smtClean="0">
                <a:solidFill>
                  <a:schemeClr val="bg2"/>
                </a:solidFill>
                <a:cs typeface="Calibri" panose="020F0502020204030204" pitchFamily="34" charset="0"/>
              </a:rPr>
              <a:t>processing</a:t>
            </a:r>
            <a:endParaRPr lang="en-US" sz="800" dirty="0">
              <a:solidFill>
                <a:schemeClr val="bg2"/>
              </a:solidFill>
              <a:cs typeface="Calibri" panose="020F0502020204030204" pitchFamily="34" charset="0"/>
            </a:endParaRPr>
          </a:p>
        </p:txBody>
      </p:sp>
      <p:sp>
        <p:nvSpPr>
          <p:cNvPr id="46" name="TextBox 45"/>
          <p:cNvSpPr txBox="1"/>
          <p:nvPr/>
        </p:nvSpPr>
        <p:spPr>
          <a:xfrm>
            <a:off x="7400118" y="3436089"/>
            <a:ext cx="1533726" cy="1049003"/>
          </a:xfrm>
          <a:prstGeom prst="rect">
            <a:avLst/>
          </a:prstGeom>
          <a:noFill/>
        </p:spPr>
        <p:txBody>
          <a:bodyPr wrap="square" lIns="91439" tIns="45719" rIns="91439" bIns="45719" rtlCol="0">
            <a:spAutoFit/>
          </a:bodyPr>
          <a:lstStyle/>
          <a:p>
            <a:pPr marL="117475" lvl="1" indent="-117475" defTabSz="1625358" fontAlgn="base">
              <a:spcBef>
                <a:spcPct val="0"/>
              </a:spcBef>
              <a:spcAft>
                <a:spcPts val="1067"/>
              </a:spcAft>
              <a:buClr>
                <a:srgbClr val="FFFFFF"/>
              </a:buClr>
              <a:buSzPct val="100000"/>
              <a:buFont typeface="Arial" panose="020B0604020202020204" pitchFamily="34" charset="0"/>
              <a:buChar char="•"/>
              <a:defRPr/>
            </a:pPr>
            <a:r>
              <a:rPr lang="en-US" sz="800" b="1" dirty="0">
                <a:solidFill>
                  <a:schemeClr val="bg2"/>
                </a:solidFill>
                <a:cs typeface="Calibri" panose="020F0502020204030204" pitchFamily="34" charset="0"/>
              </a:rPr>
              <a:t>Platform Analytics – </a:t>
            </a:r>
            <a:r>
              <a:rPr lang="en-US" sz="800" dirty="0">
                <a:solidFill>
                  <a:schemeClr val="bg2"/>
                </a:solidFill>
                <a:cs typeface="Calibri" panose="020F0502020204030204" pitchFamily="34" charset="0"/>
              </a:rPr>
              <a:t>integrated cost and utilization </a:t>
            </a:r>
            <a:r>
              <a:rPr lang="en-US" sz="800" dirty="0" smtClean="0">
                <a:solidFill>
                  <a:schemeClr val="bg2"/>
                </a:solidFill>
                <a:cs typeface="Calibri" panose="020F0502020204030204" pitchFamily="34" charset="0"/>
              </a:rPr>
              <a:t>analytics</a:t>
            </a:r>
          </a:p>
          <a:p>
            <a:pPr marL="0" lvl="1" defTabSz="1625358" fontAlgn="base">
              <a:spcBef>
                <a:spcPts val="600"/>
              </a:spcBef>
              <a:buClr>
                <a:srgbClr val="FFFFFF"/>
              </a:buClr>
              <a:buSzPct val="100000"/>
              <a:defRPr/>
            </a:pPr>
            <a:r>
              <a:rPr lang="en-US" sz="800" dirty="0" smtClean="0">
                <a:solidFill>
                  <a:schemeClr val="bg2"/>
                </a:solidFill>
                <a:cs typeface="Calibri" panose="020F0502020204030204" pitchFamily="34" charset="0"/>
              </a:rPr>
              <a:t> </a:t>
            </a:r>
          </a:p>
          <a:p>
            <a:pPr marL="117475" lvl="1" indent="-117475" defTabSz="1625358" fontAlgn="base">
              <a:spcBef>
                <a:spcPct val="0"/>
              </a:spcBef>
              <a:spcAft>
                <a:spcPts val="1067"/>
              </a:spcAft>
              <a:buClr>
                <a:srgbClr val="FFFFFF"/>
              </a:buClr>
              <a:buSzPct val="100000"/>
              <a:buFont typeface="Arial" panose="020B0604020202020204" pitchFamily="34" charset="0"/>
              <a:buChar char="•"/>
              <a:defRPr/>
            </a:pPr>
            <a:r>
              <a:rPr lang="en-US" sz="800" b="1" dirty="0" smtClean="0">
                <a:solidFill>
                  <a:schemeClr val="bg2"/>
                </a:solidFill>
                <a:cs typeface="Calibri" panose="020F0502020204030204" pitchFamily="34" charset="0"/>
              </a:rPr>
              <a:t>Connected Interoperability</a:t>
            </a:r>
            <a:endParaRPr lang="en-US" sz="800" b="1" i="1" u="sng" dirty="0">
              <a:solidFill>
                <a:schemeClr val="bg2"/>
              </a:solidFill>
              <a:cs typeface="Calibri" panose="020F0502020204030204" pitchFamily="34" charset="0"/>
            </a:endParaRPr>
          </a:p>
        </p:txBody>
      </p:sp>
      <p:sp>
        <p:nvSpPr>
          <p:cNvPr id="8" name="Rectangle 7"/>
          <p:cNvSpPr/>
          <p:nvPr/>
        </p:nvSpPr>
        <p:spPr>
          <a:xfrm>
            <a:off x="2558211" y="4138712"/>
            <a:ext cx="1140056" cy="200055"/>
          </a:xfrm>
          <a:prstGeom prst="rect">
            <a:avLst/>
          </a:prstGeom>
          <a:solidFill>
            <a:schemeClr val="accent3"/>
          </a:solidFill>
        </p:spPr>
        <p:txBody>
          <a:bodyPr wrap="none">
            <a:spAutoFit/>
          </a:bodyPr>
          <a:lstStyle/>
          <a:p>
            <a:r>
              <a:rPr lang="en-US" sz="700" b="1" dirty="0">
                <a:solidFill>
                  <a:schemeClr val="bg2"/>
                </a:solidFill>
                <a:cs typeface="Calibri" panose="020F0502020204030204" pitchFamily="34" charset="0"/>
              </a:rPr>
              <a:t>pre-commercialization</a:t>
            </a:r>
            <a:endParaRPr lang="en-US" sz="1600" dirty="0">
              <a:solidFill>
                <a:schemeClr val="bg2"/>
              </a:solidFill>
            </a:endParaRPr>
          </a:p>
        </p:txBody>
      </p:sp>
      <p:sp>
        <p:nvSpPr>
          <p:cNvPr id="40" name="Rectangle 39"/>
          <p:cNvSpPr/>
          <p:nvPr/>
        </p:nvSpPr>
        <p:spPr>
          <a:xfrm>
            <a:off x="4274093" y="4132578"/>
            <a:ext cx="1172827" cy="307777"/>
          </a:xfrm>
          <a:prstGeom prst="rect">
            <a:avLst/>
          </a:prstGeom>
          <a:solidFill>
            <a:schemeClr val="accent3"/>
          </a:solidFill>
        </p:spPr>
        <p:txBody>
          <a:bodyPr wrap="square">
            <a:spAutoFit/>
          </a:bodyPr>
          <a:lstStyle/>
          <a:p>
            <a:r>
              <a:rPr lang="en-US" sz="700" b="1" dirty="0">
                <a:solidFill>
                  <a:schemeClr val="bg2"/>
                </a:solidFill>
                <a:cs typeface="Calibri" panose="020F0502020204030204" pitchFamily="34" charset="0"/>
              </a:rPr>
              <a:t>final commercialization in Q3-2020</a:t>
            </a:r>
            <a:endParaRPr lang="en-US" sz="1600" dirty="0">
              <a:solidFill>
                <a:schemeClr val="bg2"/>
              </a:solidFill>
            </a:endParaRPr>
          </a:p>
        </p:txBody>
      </p:sp>
      <p:sp>
        <p:nvSpPr>
          <p:cNvPr id="56" name="Rectangle 55"/>
          <p:cNvSpPr/>
          <p:nvPr/>
        </p:nvSpPr>
        <p:spPr>
          <a:xfrm>
            <a:off x="5959249" y="4221442"/>
            <a:ext cx="1121083" cy="307777"/>
          </a:xfrm>
          <a:prstGeom prst="rect">
            <a:avLst/>
          </a:prstGeom>
          <a:solidFill>
            <a:schemeClr val="accent3"/>
          </a:solidFill>
        </p:spPr>
        <p:txBody>
          <a:bodyPr wrap="square">
            <a:spAutoFit/>
          </a:bodyPr>
          <a:lstStyle/>
          <a:p>
            <a:r>
              <a:rPr lang="en-US" sz="700" b="1" dirty="0">
                <a:solidFill>
                  <a:schemeClr val="bg2"/>
                </a:solidFill>
                <a:cs typeface="Calibri" panose="020F0502020204030204" pitchFamily="34" charset="0"/>
              </a:rPr>
              <a:t>early adopter through Q3-2020</a:t>
            </a:r>
            <a:endParaRPr lang="en-US" sz="1600" dirty="0">
              <a:solidFill>
                <a:schemeClr val="bg2"/>
              </a:solidFill>
            </a:endParaRPr>
          </a:p>
        </p:txBody>
      </p:sp>
      <p:sp>
        <p:nvSpPr>
          <p:cNvPr id="57" name="Rectangle 56"/>
          <p:cNvSpPr/>
          <p:nvPr/>
        </p:nvSpPr>
        <p:spPr>
          <a:xfrm>
            <a:off x="7525519" y="3880907"/>
            <a:ext cx="1325371" cy="307777"/>
          </a:xfrm>
          <a:prstGeom prst="rect">
            <a:avLst/>
          </a:prstGeom>
          <a:solidFill>
            <a:schemeClr val="accent3"/>
          </a:solidFill>
        </p:spPr>
        <p:txBody>
          <a:bodyPr wrap="square">
            <a:spAutoFit/>
          </a:bodyPr>
          <a:lstStyle/>
          <a:p>
            <a:r>
              <a:rPr lang="en-US" sz="700" b="1" dirty="0">
                <a:solidFill>
                  <a:schemeClr val="bg2"/>
                </a:solidFill>
                <a:cs typeface="Calibri" panose="020F0502020204030204" pitchFamily="34" charset="0"/>
              </a:rPr>
              <a:t>assessment to begin in Q3-2020</a:t>
            </a:r>
            <a:endParaRPr lang="en-US" sz="1600" dirty="0">
              <a:solidFill>
                <a:schemeClr val="bg2"/>
              </a:solidFill>
            </a:endParaRPr>
          </a:p>
        </p:txBody>
      </p:sp>
      <p:sp>
        <p:nvSpPr>
          <p:cNvPr id="58" name="Rectangle 57"/>
          <p:cNvSpPr/>
          <p:nvPr/>
        </p:nvSpPr>
        <p:spPr>
          <a:xfrm>
            <a:off x="7523485" y="4474981"/>
            <a:ext cx="1327405" cy="307777"/>
          </a:xfrm>
          <a:prstGeom prst="rect">
            <a:avLst/>
          </a:prstGeom>
          <a:solidFill>
            <a:schemeClr val="accent3"/>
          </a:solidFill>
        </p:spPr>
        <p:txBody>
          <a:bodyPr wrap="square">
            <a:spAutoFit/>
          </a:bodyPr>
          <a:lstStyle/>
          <a:p>
            <a:r>
              <a:rPr lang="en-US" sz="700" b="1" dirty="0">
                <a:solidFill>
                  <a:schemeClr val="bg2"/>
                </a:solidFill>
                <a:cs typeface="Calibri" panose="020F0502020204030204" pitchFamily="34" charset="0"/>
              </a:rPr>
              <a:t>phased commercialization beg. in Q1-Q4 2020</a:t>
            </a:r>
            <a:endParaRPr lang="en-US" sz="1600" dirty="0">
              <a:solidFill>
                <a:schemeClr val="bg2"/>
              </a:solidFill>
            </a:endParaRPr>
          </a:p>
        </p:txBody>
      </p:sp>
    </p:spTree>
    <p:extLst>
      <p:ext uri="{BB962C8B-B14F-4D97-AF65-F5344CB8AC3E}">
        <p14:creationId xmlns:p14="http://schemas.microsoft.com/office/powerpoint/2010/main" val="3689990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00" y="266496"/>
            <a:ext cx="8417052" cy="621030"/>
          </a:xfrm>
        </p:spPr>
        <p:txBody>
          <a:bodyPr/>
          <a:lstStyle/>
          <a:p>
            <a:r>
              <a:rPr lang="en-US" dirty="0"/>
              <a:t>Interoperability Solutions for our clients</a:t>
            </a:r>
          </a:p>
        </p:txBody>
      </p:sp>
      <p:sp>
        <p:nvSpPr>
          <p:cNvPr id="4" name="Footer Placeholder 3"/>
          <p:cNvSpPr>
            <a:spLocks noGrp="1"/>
          </p:cNvSpPr>
          <p:nvPr>
            <p:ph type="ftr" sz="quarter" idx="3"/>
          </p:nvPr>
        </p:nvSpPr>
        <p:spPr/>
        <p:txBody>
          <a:bodyPr/>
          <a:lstStyle/>
          <a:p>
            <a:r>
              <a:rPr lang="en-US" dirty="0" smtClean="0"/>
              <a:t>© 2020 Cognizant</a:t>
            </a:r>
            <a:endParaRPr lang="en-US" dirty="0"/>
          </a:p>
        </p:txBody>
      </p:sp>
      <p:sp>
        <p:nvSpPr>
          <p:cNvPr id="5" name="Slide Number Placeholder 4"/>
          <p:cNvSpPr>
            <a:spLocks noGrp="1"/>
          </p:cNvSpPr>
          <p:nvPr>
            <p:ph type="sldNum" sz="quarter" idx="4"/>
          </p:nvPr>
        </p:nvSpPr>
        <p:spPr/>
        <p:txBody>
          <a:bodyPr/>
          <a:lstStyle/>
          <a:p>
            <a:fld id="{2EFEF571-C9B4-4D92-A7F7-315B894862A8}" type="slidenum">
              <a:rPr lang="en-US" smtClean="0"/>
              <a:pPr/>
              <a:t>31</a:t>
            </a:fld>
            <a:endParaRPr lang="en-US" dirty="0"/>
          </a:p>
        </p:txBody>
      </p:sp>
      <p:sp>
        <p:nvSpPr>
          <p:cNvPr id="13" name="Rectangle 12"/>
          <p:cNvSpPr/>
          <p:nvPr/>
        </p:nvSpPr>
        <p:spPr>
          <a:xfrm>
            <a:off x="2525487" y="702355"/>
            <a:ext cx="2011680" cy="3875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2650532" y="1603869"/>
            <a:ext cx="2219307" cy="964367"/>
          </a:xfrm>
          <a:prstGeom prst="rect">
            <a:avLst/>
          </a:prstGeom>
        </p:spPr>
        <p:txBody>
          <a:bodyPr wrap="square">
            <a:spAutoFit/>
          </a:bodyPr>
          <a:lstStyle/>
          <a:p>
            <a:pPr marL="0" lvl="1">
              <a:lnSpc>
                <a:spcPts val="1700"/>
              </a:lnSpc>
            </a:pPr>
            <a:r>
              <a:rPr lang="en-US" sz="1400" b="1" dirty="0" smtClean="0">
                <a:solidFill>
                  <a:schemeClr val="bg2"/>
                </a:solidFill>
              </a:rPr>
              <a:t>TriZetto</a:t>
            </a:r>
            <a:r>
              <a:rPr lang="en-US" sz="1400" b="1" baseline="30000" dirty="0" smtClean="0">
                <a:solidFill>
                  <a:schemeClr val="bg2"/>
                </a:solidFill>
              </a:rPr>
              <a:t>®</a:t>
            </a:r>
            <a:r>
              <a:rPr lang="en-US" sz="1400" b="1" dirty="0">
                <a:solidFill>
                  <a:schemeClr val="bg2"/>
                </a:solidFill>
              </a:rPr>
              <a:t> Interoperability </a:t>
            </a:r>
            <a:r>
              <a:rPr lang="en-US" sz="1400" b="1" dirty="0" smtClean="0">
                <a:solidFill>
                  <a:schemeClr val="bg2"/>
                </a:solidFill>
              </a:rPr>
              <a:t>           </a:t>
            </a:r>
            <a:r>
              <a:rPr lang="en-US" sz="1400" b="1" dirty="0" smtClean="0">
                <a:solidFill>
                  <a:srgbClr val="00B0F0"/>
                </a:solidFill>
              </a:rPr>
              <a:t>Data </a:t>
            </a:r>
            <a:r>
              <a:rPr lang="en-US" sz="1400" b="1" dirty="0">
                <a:solidFill>
                  <a:srgbClr val="00B0F0"/>
                </a:solidFill>
              </a:rPr>
              <a:t>Hub</a:t>
            </a:r>
          </a:p>
          <a:p>
            <a:pPr marL="0" lvl="1">
              <a:lnSpc>
                <a:spcPts val="1700"/>
              </a:lnSpc>
            </a:pPr>
            <a:endParaRPr lang="en-US" sz="1400" b="1" dirty="0">
              <a:solidFill>
                <a:schemeClr val="bg2"/>
              </a:solidFill>
            </a:endParaRPr>
          </a:p>
        </p:txBody>
      </p:sp>
      <p:sp>
        <p:nvSpPr>
          <p:cNvPr id="33" name="Rectangle 32"/>
          <p:cNvSpPr/>
          <p:nvPr/>
        </p:nvSpPr>
        <p:spPr>
          <a:xfrm>
            <a:off x="2650532" y="2530326"/>
            <a:ext cx="1764949" cy="1615827"/>
          </a:xfrm>
          <a:prstGeom prst="rect">
            <a:avLst/>
          </a:prstGeom>
        </p:spPr>
        <p:txBody>
          <a:bodyPr wrap="square">
            <a:spAutoFit/>
          </a:bodyPr>
          <a:lstStyle/>
          <a:p>
            <a:pPr marL="0" lvl="2"/>
            <a:r>
              <a:rPr lang="en-US" sz="1100" dirty="0">
                <a:solidFill>
                  <a:schemeClr val="bg2"/>
                </a:solidFill>
              </a:rPr>
              <a:t>Makes data from administrative and clinical systems securely available at scale, by ingesting, de-duplicating, cleansing and moving into a data lake where it stays at rest or is orchestrated in real-time.</a:t>
            </a:r>
          </a:p>
        </p:txBody>
      </p:sp>
      <p:sp>
        <p:nvSpPr>
          <p:cNvPr id="14" name="Rectangle 13"/>
          <p:cNvSpPr/>
          <p:nvPr/>
        </p:nvSpPr>
        <p:spPr>
          <a:xfrm>
            <a:off x="4669973" y="702355"/>
            <a:ext cx="2011680" cy="3875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4809158" y="1616858"/>
            <a:ext cx="1933177" cy="964367"/>
          </a:xfrm>
          <a:prstGeom prst="rect">
            <a:avLst/>
          </a:prstGeom>
        </p:spPr>
        <p:txBody>
          <a:bodyPr wrap="square">
            <a:spAutoFit/>
          </a:bodyPr>
          <a:lstStyle/>
          <a:p>
            <a:pPr marL="0" lvl="1">
              <a:lnSpc>
                <a:spcPts val="1700"/>
              </a:lnSpc>
            </a:pPr>
            <a:r>
              <a:rPr lang="en-US" sz="1400" b="1" dirty="0">
                <a:solidFill>
                  <a:schemeClr val="bg2"/>
                </a:solidFill>
              </a:rPr>
              <a:t>TriZetto</a:t>
            </a:r>
            <a:r>
              <a:rPr lang="en-US" sz="1400" b="1" baseline="30000" dirty="0">
                <a:solidFill>
                  <a:schemeClr val="bg2"/>
                </a:solidFill>
              </a:rPr>
              <a:t>®</a:t>
            </a:r>
            <a:r>
              <a:rPr lang="en-US" sz="1400" b="1" dirty="0">
                <a:solidFill>
                  <a:schemeClr val="bg2"/>
                </a:solidFill>
              </a:rPr>
              <a:t> Interoperability </a:t>
            </a:r>
            <a:r>
              <a:rPr lang="en-US" sz="1400" b="1" dirty="0">
                <a:solidFill>
                  <a:srgbClr val="00B0F0"/>
                </a:solidFill>
              </a:rPr>
              <a:t>Privacy &amp; </a:t>
            </a:r>
            <a:r>
              <a:rPr lang="en-US" sz="1400" b="1" dirty="0" smtClean="0">
                <a:solidFill>
                  <a:srgbClr val="00B0F0"/>
                </a:solidFill>
              </a:rPr>
              <a:t>             Consent </a:t>
            </a:r>
            <a:r>
              <a:rPr lang="en-US" sz="1400" b="1" dirty="0">
                <a:solidFill>
                  <a:srgbClr val="00B0F0"/>
                </a:solidFill>
              </a:rPr>
              <a:t>Engine</a:t>
            </a:r>
          </a:p>
        </p:txBody>
      </p:sp>
      <p:sp>
        <p:nvSpPr>
          <p:cNvPr id="49" name="Rectangle 48"/>
          <p:cNvSpPr/>
          <p:nvPr/>
        </p:nvSpPr>
        <p:spPr>
          <a:xfrm>
            <a:off x="4814451" y="2563110"/>
            <a:ext cx="1716641" cy="1277273"/>
          </a:xfrm>
          <a:prstGeom prst="rect">
            <a:avLst/>
          </a:prstGeom>
        </p:spPr>
        <p:txBody>
          <a:bodyPr wrap="square">
            <a:spAutoFit/>
          </a:bodyPr>
          <a:lstStyle/>
          <a:p>
            <a:pPr marL="0" lvl="2"/>
            <a:r>
              <a:rPr lang="en-US" sz="1100" dirty="0">
                <a:solidFill>
                  <a:schemeClr val="bg2"/>
                </a:solidFill>
              </a:rPr>
              <a:t>A configurable data processing tool that delivers functionality to support requirements and manage consent, audit, privacy and security records.</a:t>
            </a:r>
          </a:p>
        </p:txBody>
      </p:sp>
      <p:grpSp>
        <p:nvGrpSpPr>
          <p:cNvPr id="92" name="Group 28"/>
          <p:cNvGrpSpPr>
            <a:grpSpLocks noChangeAspect="1"/>
          </p:cNvGrpSpPr>
          <p:nvPr/>
        </p:nvGrpSpPr>
        <p:grpSpPr bwMode="auto">
          <a:xfrm>
            <a:off x="4914187" y="1028637"/>
            <a:ext cx="531687" cy="509299"/>
            <a:chOff x="3124" y="636"/>
            <a:chExt cx="285" cy="273"/>
          </a:xfrm>
        </p:grpSpPr>
        <p:sp>
          <p:nvSpPr>
            <p:cNvPr id="94" name="Freeform 29"/>
            <p:cNvSpPr>
              <a:spLocks/>
            </p:cNvSpPr>
            <p:nvPr/>
          </p:nvSpPr>
          <p:spPr bwMode="auto">
            <a:xfrm>
              <a:off x="3124" y="636"/>
              <a:ext cx="285" cy="214"/>
            </a:xfrm>
            <a:custGeom>
              <a:avLst/>
              <a:gdLst>
                <a:gd name="T0" fmla="*/ 141 w 563"/>
                <a:gd name="T1" fmla="*/ 422 h 422"/>
                <a:gd name="T2" fmla="*/ 141 w 563"/>
                <a:gd name="T3" fmla="*/ 422 h 422"/>
                <a:gd name="T4" fmla="*/ 0 w 563"/>
                <a:gd name="T5" fmla="*/ 422 h 422"/>
                <a:gd name="T6" fmla="*/ 0 w 563"/>
                <a:gd name="T7" fmla="*/ 0 h 422"/>
                <a:gd name="T8" fmla="*/ 563 w 563"/>
                <a:gd name="T9" fmla="*/ 0 h 422"/>
                <a:gd name="T10" fmla="*/ 563 w 563"/>
                <a:gd name="T11" fmla="*/ 422 h 422"/>
                <a:gd name="T12" fmla="*/ 422 w 563"/>
                <a:gd name="T13" fmla="*/ 422 h 422"/>
              </a:gdLst>
              <a:ahLst/>
              <a:cxnLst>
                <a:cxn ang="0">
                  <a:pos x="T0" y="T1"/>
                </a:cxn>
                <a:cxn ang="0">
                  <a:pos x="T2" y="T3"/>
                </a:cxn>
                <a:cxn ang="0">
                  <a:pos x="T4" y="T5"/>
                </a:cxn>
                <a:cxn ang="0">
                  <a:pos x="T6" y="T7"/>
                </a:cxn>
                <a:cxn ang="0">
                  <a:pos x="T8" y="T9"/>
                </a:cxn>
                <a:cxn ang="0">
                  <a:pos x="T10" y="T11"/>
                </a:cxn>
                <a:cxn ang="0">
                  <a:pos x="T12" y="T13"/>
                </a:cxn>
              </a:cxnLst>
              <a:rect l="0" t="0" r="r" b="b"/>
              <a:pathLst>
                <a:path w="563" h="422">
                  <a:moveTo>
                    <a:pt x="141" y="422"/>
                  </a:moveTo>
                  <a:lnTo>
                    <a:pt x="141" y="422"/>
                  </a:lnTo>
                  <a:lnTo>
                    <a:pt x="0" y="422"/>
                  </a:lnTo>
                  <a:lnTo>
                    <a:pt x="0" y="0"/>
                  </a:lnTo>
                  <a:lnTo>
                    <a:pt x="563" y="0"/>
                  </a:lnTo>
                  <a:lnTo>
                    <a:pt x="563" y="422"/>
                  </a:lnTo>
                  <a:lnTo>
                    <a:pt x="422" y="422"/>
                  </a:lnTo>
                </a:path>
              </a:pathLst>
            </a:custGeom>
            <a:noFill/>
            <a:ln w="19050" cap="flat">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30"/>
            <p:cNvSpPr>
              <a:spLocks/>
            </p:cNvSpPr>
            <p:nvPr/>
          </p:nvSpPr>
          <p:spPr bwMode="auto">
            <a:xfrm>
              <a:off x="3124" y="675"/>
              <a:ext cx="285" cy="0"/>
            </a:xfrm>
            <a:custGeom>
              <a:avLst/>
              <a:gdLst>
                <a:gd name="T0" fmla="*/ 0 w 563"/>
                <a:gd name="T1" fmla="*/ 0 w 563"/>
                <a:gd name="T2" fmla="*/ 563 w 563"/>
              </a:gdLst>
              <a:ahLst/>
              <a:cxnLst>
                <a:cxn ang="0">
                  <a:pos x="T0" y="0"/>
                </a:cxn>
                <a:cxn ang="0">
                  <a:pos x="T1" y="0"/>
                </a:cxn>
                <a:cxn ang="0">
                  <a:pos x="T2" y="0"/>
                </a:cxn>
              </a:cxnLst>
              <a:rect l="0" t="0" r="r" b="b"/>
              <a:pathLst>
                <a:path w="563">
                  <a:moveTo>
                    <a:pt x="0" y="0"/>
                  </a:moveTo>
                  <a:lnTo>
                    <a:pt x="0" y="0"/>
                  </a:lnTo>
                  <a:lnTo>
                    <a:pt x="563" y="0"/>
                  </a:lnTo>
                </a:path>
              </a:pathLst>
            </a:custGeom>
            <a:noFill/>
            <a:ln w="19050" cap="flat">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31"/>
            <p:cNvSpPr>
              <a:spLocks/>
            </p:cNvSpPr>
            <p:nvPr/>
          </p:nvSpPr>
          <p:spPr bwMode="auto">
            <a:xfrm>
              <a:off x="3144" y="655"/>
              <a:ext cx="12" cy="0"/>
            </a:xfrm>
            <a:custGeom>
              <a:avLst/>
              <a:gdLst>
                <a:gd name="T0" fmla="*/ 0 w 25"/>
                <a:gd name="T1" fmla="*/ 0 w 25"/>
                <a:gd name="T2" fmla="*/ 25 w 25"/>
              </a:gdLst>
              <a:ahLst/>
              <a:cxnLst>
                <a:cxn ang="0">
                  <a:pos x="T0" y="0"/>
                </a:cxn>
                <a:cxn ang="0">
                  <a:pos x="T1" y="0"/>
                </a:cxn>
                <a:cxn ang="0">
                  <a:pos x="T2" y="0"/>
                </a:cxn>
              </a:cxnLst>
              <a:rect l="0" t="0" r="r" b="b"/>
              <a:pathLst>
                <a:path w="25">
                  <a:moveTo>
                    <a:pt x="0" y="0"/>
                  </a:moveTo>
                  <a:lnTo>
                    <a:pt x="0" y="0"/>
                  </a:lnTo>
                  <a:lnTo>
                    <a:pt x="25" y="0"/>
                  </a:lnTo>
                </a:path>
              </a:pathLst>
            </a:custGeom>
            <a:noFill/>
            <a:ln w="19050" cap="flat">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32"/>
            <p:cNvSpPr>
              <a:spLocks/>
            </p:cNvSpPr>
            <p:nvPr/>
          </p:nvSpPr>
          <p:spPr bwMode="auto">
            <a:xfrm>
              <a:off x="3170" y="655"/>
              <a:ext cx="12" cy="0"/>
            </a:xfrm>
            <a:custGeom>
              <a:avLst/>
              <a:gdLst>
                <a:gd name="T0" fmla="*/ 0 w 25"/>
                <a:gd name="T1" fmla="*/ 0 w 25"/>
                <a:gd name="T2" fmla="*/ 25 w 25"/>
              </a:gdLst>
              <a:ahLst/>
              <a:cxnLst>
                <a:cxn ang="0">
                  <a:pos x="T0" y="0"/>
                </a:cxn>
                <a:cxn ang="0">
                  <a:pos x="T1" y="0"/>
                </a:cxn>
                <a:cxn ang="0">
                  <a:pos x="T2" y="0"/>
                </a:cxn>
              </a:cxnLst>
              <a:rect l="0" t="0" r="r" b="b"/>
              <a:pathLst>
                <a:path w="25">
                  <a:moveTo>
                    <a:pt x="0" y="0"/>
                  </a:moveTo>
                  <a:lnTo>
                    <a:pt x="0" y="0"/>
                  </a:lnTo>
                  <a:lnTo>
                    <a:pt x="25" y="0"/>
                  </a:lnTo>
                </a:path>
              </a:pathLst>
            </a:custGeom>
            <a:noFill/>
            <a:ln w="19050" cap="flat">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33"/>
            <p:cNvSpPr>
              <a:spLocks/>
            </p:cNvSpPr>
            <p:nvPr/>
          </p:nvSpPr>
          <p:spPr bwMode="auto">
            <a:xfrm>
              <a:off x="3195" y="655"/>
              <a:ext cx="13" cy="0"/>
            </a:xfrm>
            <a:custGeom>
              <a:avLst/>
              <a:gdLst>
                <a:gd name="T0" fmla="*/ 0 w 25"/>
                <a:gd name="T1" fmla="*/ 0 w 25"/>
                <a:gd name="T2" fmla="*/ 25 w 25"/>
              </a:gdLst>
              <a:ahLst/>
              <a:cxnLst>
                <a:cxn ang="0">
                  <a:pos x="T0" y="0"/>
                </a:cxn>
                <a:cxn ang="0">
                  <a:pos x="T1" y="0"/>
                </a:cxn>
                <a:cxn ang="0">
                  <a:pos x="T2" y="0"/>
                </a:cxn>
              </a:cxnLst>
              <a:rect l="0" t="0" r="r" b="b"/>
              <a:pathLst>
                <a:path w="25">
                  <a:moveTo>
                    <a:pt x="0" y="0"/>
                  </a:moveTo>
                  <a:lnTo>
                    <a:pt x="0" y="0"/>
                  </a:lnTo>
                  <a:lnTo>
                    <a:pt x="25" y="0"/>
                  </a:lnTo>
                </a:path>
              </a:pathLst>
            </a:custGeom>
            <a:noFill/>
            <a:ln w="19050" cap="flat">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34"/>
            <p:cNvSpPr>
              <a:spLocks/>
            </p:cNvSpPr>
            <p:nvPr/>
          </p:nvSpPr>
          <p:spPr bwMode="auto">
            <a:xfrm>
              <a:off x="3209" y="768"/>
              <a:ext cx="115" cy="141"/>
            </a:xfrm>
            <a:custGeom>
              <a:avLst/>
              <a:gdLst>
                <a:gd name="T0" fmla="*/ 113 w 227"/>
                <a:gd name="T1" fmla="*/ 0 h 278"/>
                <a:gd name="T2" fmla="*/ 113 w 227"/>
                <a:gd name="T3" fmla="*/ 0 h 278"/>
                <a:gd name="T4" fmla="*/ 0 w 227"/>
                <a:gd name="T5" fmla="*/ 45 h 278"/>
                <a:gd name="T6" fmla="*/ 0 w 227"/>
                <a:gd name="T7" fmla="*/ 177 h 278"/>
                <a:gd name="T8" fmla="*/ 113 w 227"/>
                <a:gd name="T9" fmla="*/ 278 h 278"/>
                <a:gd name="T10" fmla="*/ 227 w 227"/>
                <a:gd name="T11" fmla="*/ 183 h 278"/>
                <a:gd name="T12" fmla="*/ 227 w 227"/>
                <a:gd name="T13" fmla="*/ 45 h 278"/>
                <a:gd name="T14" fmla="*/ 113 w 227"/>
                <a:gd name="T15" fmla="*/ 0 h 278"/>
                <a:gd name="T16" fmla="*/ 113 w 227"/>
                <a:gd name="T17"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278">
                  <a:moveTo>
                    <a:pt x="113" y="0"/>
                  </a:moveTo>
                  <a:lnTo>
                    <a:pt x="113" y="0"/>
                  </a:lnTo>
                  <a:cubicBezTo>
                    <a:pt x="102" y="17"/>
                    <a:pt x="29" y="45"/>
                    <a:pt x="0" y="45"/>
                  </a:cubicBezTo>
                  <a:lnTo>
                    <a:pt x="0" y="177"/>
                  </a:lnTo>
                  <a:cubicBezTo>
                    <a:pt x="0" y="233"/>
                    <a:pt x="107" y="276"/>
                    <a:pt x="113" y="278"/>
                  </a:cubicBezTo>
                  <a:cubicBezTo>
                    <a:pt x="120" y="276"/>
                    <a:pt x="227" y="229"/>
                    <a:pt x="227" y="183"/>
                  </a:cubicBezTo>
                  <a:lnTo>
                    <a:pt x="227" y="45"/>
                  </a:lnTo>
                  <a:cubicBezTo>
                    <a:pt x="195" y="45"/>
                    <a:pt x="124" y="17"/>
                    <a:pt x="113" y="0"/>
                  </a:cubicBezTo>
                  <a:lnTo>
                    <a:pt x="113" y="0"/>
                  </a:lnTo>
                  <a:close/>
                </a:path>
              </a:pathLst>
            </a:custGeom>
            <a:noFill/>
            <a:ln w="19050" cap="flat">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35"/>
            <p:cNvSpPr>
              <a:spLocks/>
            </p:cNvSpPr>
            <p:nvPr/>
          </p:nvSpPr>
          <p:spPr bwMode="auto">
            <a:xfrm>
              <a:off x="3247" y="821"/>
              <a:ext cx="39" cy="35"/>
            </a:xfrm>
            <a:custGeom>
              <a:avLst/>
              <a:gdLst>
                <a:gd name="T0" fmla="*/ 0 w 77"/>
                <a:gd name="T1" fmla="*/ 44 h 68"/>
                <a:gd name="T2" fmla="*/ 0 w 77"/>
                <a:gd name="T3" fmla="*/ 44 h 68"/>
                <a:gd name="T4" fmla="*/ 22 w 77"/>
                <a:gd name="T5" fmla="*/ 68 h 68"/>
                <a:gd name="T6" fmla="*/ 77 w 77"/>
                <a:gd name="T7" fmla="*/ 0 h 68"/>
              </a:gdLst>
              <a:ahLst/>
              <a:cxnLst>
                <a:cxn ang="0">
                  <a:pos x="T0" y="T1"/>
                </a:cxn>
                <a:cxn ang="0">
                  <a:pos x="T2" y="T3"/>
                </a:cxn>
                <a:cxn ang="0">
                  <a:pos x="T4" y="T5"/>
                </a:cxn>
                <a:cxn ang="0">
                  <a:pos x="T6" y="T7"/>
                </a:cxn>
              </a:cxnLst>
              <a:rect l="0" t="0" r="r" b="b"/>
              <a:pathLst>
                <a:path w="77" h="68">
                  <a:moveTo>
                    <a:pt x="0" y="44"/>
                  </a:moveTo>
                  <a:lnTo>
                    <a:pt x="0" y="44"/>
                  </a:lnTo>
                  <a:lnTo>
                    <a:pt x="22" y="68"/>
                  </a:lnTo>
                  <a:lnTo>
                    <a:pt x="77" y="0"/>
                  </a:lnTo>
                </a:path>
              </a:pathLst>
            </a:custGeom>
            <a:noFill/>
            <a:ln w="19050" cap="flat">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57" name="Freeform 80"/>
          <p:cNvSpPr>
            <a:spLocks noEditPoints="1"/>
          </p:cNvSpPr>
          <p:nvPr/>
        </p:nvSpPr>
        <p:spPr bwMode="auto">
          <a:xfrm>
            <a:off x="2708232" y="951272"/>
            <a:ext cx="533112" cy="544227"/>
          </a:xfrm>
          <a:custGeom>
            <a:avLst/>
            <a:gdLst>
              <a:gd name="T0" fmla="*/ 324 w 1964"/>
              <a:gd name="T1" fmla="*/ 1074 h 1902"/>
              <a:gd name="T2" fmla="*/ 891 w 1964"/>
              <a:gd name="T3" fmla="*/ 1261 h 1902"/>
              <a:gd name="T4" fmla="*/ 623 w 1964"/>
              <a:gd name="T5" fmla="*/ 1576 h 1902"/>
              <a:gd name="T6" fmla="*/ 623 w 1964"/>
              <a:gd name="T7" fmla="*/ 1902 h 1902"/>
              <a:gd name="T8" fmla="*/ 735 w 1964"/>
              <a:gd name="T9" fmla="*/ 1621 h 1902"/>
              <a:gd name="T10" fmla="*/ 1083 w 1964"/>
              <a:gd name="T11" fmla="*/ 1325 h 1902"/>
              <a:gd name="T12" fmla="*/ 1561 w 1964"/>
              <a:gd name="T13" fmla="*/ 1607 h 1902"/>
              <a:gd name="T14" fmla="*/ 1693 w 1964"/>
              <a:gd name="T15" fmla="*/ 1867 h 1902"/>
              <a:gd name="T16" fmla="*/ 1693 w 1964"/>
              <a:gd name="T17" fmla="*/ 1540 h 1902"/>
              <a:gd name="T18" fmla="*/ 1305 w 1964"/>
              <a:gd name="T19" fmla="*/ 1235 h 1902"/>
              <a:gd name="T20" fmla="*/ 1645 w 1964"/>
              <a:gd name="T21" fmla="*/ 984 h 1902"/>
              <a:gd name="T22" fmla="*/ 1964 w 1964"/>
              <a:gd name="T23" fmla="*/ 935 h 1902"/>
              <a:gd name="T24" fmla="*/ 1638 w 1964"/>
              <a:gd name="T25" fmla="*/ 923 h 1902"/>
              <a:gd name="T26" fmla="*/ 1280 w 1964"/>
              <a:gd name="T27" fmla="*/ 754 h 1902"/>
              <a:gd name="T28" fmla="*/ 1632 w 1964"/>
              <a:gd name="T29" fmla="*/ 326 h 1902"/>
              <a:gd name="T30" fmla="*/ 1632 w 1964"/>
              <a:gd name="T31" fmla="*/ 0 h 1902"/>
              <a:gd name="T32" fmla="*/ 1518 w 1964"/>
              <a:gd name="T33" fmla="*/ 280 h 1902"/>
              <a:gd name="T34" fmla="*/ 1083 w 1964"/>
              <a:gd name="T35" fmla="*/ 685 h 1902"/>
              <a:gd name="T36" fmla="*/ 775 w 1964"/>
              <a:gd name="T37" fmla="*/ 490 h 1902"/>
              <a:gd name="T38" fmla="*/ 661 w 1964"/>
              <a:gd name="T39" fmla="*/ 209 h 1902"/>
              <a:gd name="T40" fmla="*/ 661 w 1964"/>
              <a:gd name="T41" fmla="*/ 536 h 1902"/>
              <a:gd name="T42" fmla="*/ 877 w 1964"/>
              <a:gd name="T43" fmla="*/ 760 h 1902"/>
              <a:gd name="T44" fmla="*/ 323 w 1964"/>
              <a:gd name="T45" fmla="*/ 1012 h 1902"/>
              <a:gd name="T46" fmla="*/ 0 w 1964"/>
              <a:gd name="T47" fmla="*/ 1044 h 1902"/>
              <a:gd name="T48" fmla="*/ 623 w 1964"/>
              <a:gd name="T49" fmla="*/ 1840 h 1902"/>
              <a:gd name="T50" fmla="*/ 623 w 1964"/>
              <a:gd name="T51" fmla="*/ 1638 h 1902"/>
              <a:gd name="T52" fmla="*/ 623 w 1964"/>
              <a:gd name="T53" fmla="*/ 1840 h 1902"/>
              <a:gd name="T54" fmla="*/ 1902 w 1964"/>
              <a:gd name="T55" fmla="*/ 935 h 1902"/>
              <a:gd name="T56" fmla="*/ 1700 w 1964"/>
              <a:gd name="T57" fmla="*/ 935 h 1902"/>
              <a:gd name="T58" fmla="*/ 1632 w 1964"/>
              <a:gd name="T59" fmla="*/ 62 h 1902"/>
              <a:gd name="T60" fmla="*/ 1632 w 1964"/>
              <a:gd name="T61" fmla="*/ 264 h 1902"/>
              <a:gd name="T62" fmla="*/ 1632 w 1964"/>
              <a:gd name="T63" fmla="*/ 62 h 1902"/>
              <a:gd name="T64" fmla="*/ 661 w 1964"/>
              <a:gd name="T65" fmla="*/ 271 h 1902"/>
              <a:gd name="T66" fmla="*/ 661 w 1964"/>
              <a:gd name="T67" fmla="*/ 474 h 1902"/>
              <a:gd name="T68" fmla="*/ 1794 w 1964"/>
              <a:gd name="T69" fmla="*/ 1704 h 1902"/>
              <a:gd name="T70" fmla="*/ 1592 w 1964"/>
              <a:gd name="T71" fmla="*/ 1704 h 1902"/>
              <a:gd name="T72" fmla="*/ 1794 w 1964"/>
              <a:gd name="T73" fmla="*/ 1704 h 1902"/>
              <a:gd name="T74" fmla="*/ 1340 w 1964"/>
              <a:gd name="T75" fmla="*/ 1005 h 1902"/>
              <a:gd name="T76" fmla="*/ 825 w 1964"/>
              <a:gd name="T77" fmla="*/ 1005 h 1902"/>
              <a:gd name="T78" fmla="*/ 163 w 1964"/>
              <a:gd name="T79" fmla="*/ 943 h 1902"/>
              <a:gd name="T80" fmla="*/ 163 w 1964"/>
              <a:gd name="T81" fmla="*/ 1145 h 1902"/>
              <a:gd name="T82" fmla="*/ 163 w 1964"/>
              <a:gd name="T83" fmla="*/ 943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4" h="1902">
                <a:moveTo>
                  <a:pt x="163" y="1207"/>
                </a:moveTo>
                <a:cubicBezTo>
                  <a:pt x="243" y="1207"/>
                  <a:pt x="309" y="1150"/>
                  <a:pt x="324" y="1074"/>
                </a:cubicBezTo>
                <a:cubicBezTo>
                  <a:pt x="768" y="1063"/>
                  <a:pt x="768" y="1063"/>
                  <a:pt x="768" y="1063"/>
                </a:cubicBezTo>
                <a:cubicBezTo>
                  <a:pt x="783" y="1144"/>
                  <a:pt x="828" y="1214"/>
                  <a:pt x="891" y="1261"/>
                </a:cubicBezTo>
                <a:cubicBezTo>
                  <a:pt x="683" y="1587"/>
                  <a:pt x="683" y="1587"/>
                  <a:pt x="683" y="1587"/>
                </a:cubicBezTo>
                <a:cubicBezTo>
                  <a:pt x="664" y="1580"/>
                  <a:pt x="644" y="1576"/>
                  <a:pt x="623" y="1576"/>
                </a:cubicBezTo>
                <a:cubicBezTo>
                  <a:pt x="533" y="1576"/>
                  <a:pt x="460" y="1649"/>
                  <a:pt x="460" y="1739"/>
                </a:cubicBezTo>
                <a:cubicBezTo>
                  <a:pt x="460" y="1829"/>
                  <a:pt x="533" y="1902"/>
                  <a:pt x="623" y="1902"/>
                </a:cubicBezTo>
                <a:cubicBezTo>
                  <a:pt x="713" y="1902"/>
                  <a:pt x="786" y="1829"/>
                  <a:pt x="786" y="1739"/>
                </a:cubicBezTo>
                <a:cubicBezTo>
                  <a:pt x="786" y="1692"/>
                  <a:pt x="767" y="1650"/>
                  <a:pt x="735" y="1621"/>
                </a:cubicBezTo>
                <a:cubicBezTo>
                  <a:pt x="944" y="1294"/>
                  <a:pt x="944" y="1294"/>
                  <a:pt x="944" y="1294"/>
                </a:cubicBezTo>
                <a:cubicBezTo>
                  <a:pt x="986" y="1314"/>
                  <a:pt x="1033" y="1325"/>
                  <a:pt x="1083" y="1325"/>
                </a:cubicBezTo>
                <a:cubicBezTo>
                  <a:pt x="1147" y="1325"/>
                  <a:pt x="1206" y="1306"/>
                  <a:pt x="1257" y="1274"/>
                </a:cubicBezTo>
                <a:cubicBezTo>
                  <a:pt x="1561" y="1607"/>
                  <a:pt x="1561" y="1607"/>
                  <a:pt x="1561" y="1607"/>
                </a:cubicBezTo>
                <a:cubicBezTo>
                  <a:pt x="1541" y="1634"/>
                  <a:pt x="1529" y="1668"/>
                  <a:pt x="1529" y="1704"/>
                </a:cubicBezTo>
                <a:cubicBezTo>
                  <a:pt x="1529" y="1794"/>
                  <a:pt x="1603" y="1867"/>
                  <a:pt x="1693" y="1867"/>
                </a:cubicBezTo>
                <a:cubicBezTo>
                  <a:pt x="1783" y="1867"/>
                  <a:pt x="1856" y="1794"/>
                  <a:pt x="1856" y="1704"/>
                </a:cubicBezTo>
                <a:cubicBezTo>
                  <a:pt x="1856" y="1614"/>
                  <a:pt x="1783" y="1540"/>
                  <a:pt x="1693" y="1540"/>
                </a:cubicBezTo>
                <a:cubicBezTo>
                  <a:pt x="1661" y="1540"/>
                  <a:pt x="1632" y="1549"/>
                  <a:pt x="1607" y="1565"/>
                </a:cubicBezTo>
                <a:cubicBezTo>
                  <a:pt x="1305" y="1235"/>
                  <a:pt x="1305" y="1235"/>
                  <a:pt x="1305" y="1235"/>
                </a:cubicBezTo>
                <a:cubicBezTo>
                  <a:pt x="1364" y="1178"/>
                  <a:pt x="1400" y="1100"/>
                  <a:pt x="1403" y="1013"/>
                </a:cubicBezTo>
                <a:cubicBezTo>
                  <a:pt x="1645" y="984"/>
                  <a:pt x="1645" y="984"/>
                  <a:pt x="1645" y="984"/>
                </a:cubicBezTo>
                <a:cubicBezTo>
                  <a:pt x="1666" y="1050"/>
                  <a:pt x="1728" y="1098"/>
                  <a:pt x="1801" y="1098"/>
                </a:cubicBezTo>
                <a:cubicBezTo>
                  <a:pt x="1891" y="1098"/>
                  <a:pt x="1964" y="1025"/>
                  <a:pt x="1964" y="935"/>
                </a:cubicBezTo>
                <a:cubicBezTo>
                  <a:pt x="1964" y="845"/>
                  <a:pt x="1891" y="772"/>
                  <a:pt x="1801" y="772"/>
                </a:cubicBezTo>
                <a:cubicBezTo>
                  <a:pt x="1715" y="772"/>
                  <a:pt x="1644" y="838"/>
                  <a:pt x="1638" y="923"/>
                </a:cubicBezTo>
                <a:cubicBezTo>
                  <a:pt x="1398" y="951"/>
                  <a:pt x="1398" y="951"/>
                  <a:pt x="1398" y="951"/>
                </a:cubicBezTo>
                <a:cubicBezTo>
                  <a:pt x="1384" y="871"/>
                  <a:pt x="1341" y="802"/>
                  <a:pt x="1280" y="754"/>
                </a:cubicBezTo>
                <a:cubicBezTo>
                  <a:pt x="1570" y="314"/>
                  <a:pt x="1570" y="314"/>
                  <a:pt x="1570" y="314"/>
                </a:cubicBezTo>
                <a:cubicBezTo>
                  <a:pt x="1589" y="322"/>
                  <a:pt x="1610" y="326"/>
                  <a:pt x="1632" y="326"/>
                </a:cubicBezTo>
                <a:cubicBezTo>
                  <a:pt x="1722" y="326"/>
                  <a:pt x="1796" y="253"/>
                  <a:pt x="1796" y="163"/>
                </a:cubicBezTo>
                <a:cubicBezTo>
                  <a:pt x="1796" y="73"/>
                  <a:pt x="1722" y="0"/>
                  <a:pt x="1632" y="0"/>
                </a:cubicBezTo>
                <a:cubicBezTo>
                  <a:pt x="1542" y="0"/>
                  <a:pt x="1469" y="73"/>
                  <a:pt x="1469" y="163"/>
                </a:cubicBezTo>
                <a:cubicBezTo>
                  <a:pt x="1469" y="209"/>
                  <a:pt x="1488" y="250"/>
                  <a:pt x="1518" y="280"/>
                </a:cubicBezTo>
                <a:cubicBezTo>
                  <a:pt x="1228" y="720"/>
                  <a:pt x="1228" y="720"/>
                  <a:pt x="1228" y="720"/>
                </a:cubicBezTo>
                <a:cubicBezTo>
                  <a:pt x="1184" y="698"/>
                  <a:pt x="1135" y="685"/>
                  <a:pt x="1083" y="685"/>
                </a:cubicBezTo>
                <a:cubicBezTo>
                  <a:pt x="1027" y="685"/>
                  <a:pt x="974" y="700"/>
                  <a:pt x="928" y="725"/>
                </a:cubicBezTo>
                <a:cubicBezTo>
                  <a:pt x="775" y="490"/>
                  <a:pt x="775" y="490"/>
                  <a:pt x="775" y="490"/>
                </a:cubicBezTo>
                <a:cubicBezTo>
                  <a:pt x="806" y="460"/>
                  <a:pt x="825" y="418"/>
                  <a:pt x="825" y="372"/>
                </a:cubicBezTo>
                <a:cubicBezTo>
                  <a:pt x="825" y="282"/>
                  <a:pt x="751" y="209"/>
                  <a:pt x="661" y="209"/>
                </a:cubicBezTo>
                <a:cubicBezTo>
                  <a:pt x="571" y="209"/>
                  <a:pt x="498" y="282"/>
                  <a:pt x="498" y="372"/>
                </a:cubicBezTo>
                <a:cubicBezTo>
                  <a:pt x="498" y="462"/>
                  <a:pt x="571" y="536"/>
                  <a:pt x="661" y="536"/>
                </a:cubicBezTo>
                <a:cubicBezTo>
                  <a:pt x="683" y="536"/>
                  <a:pt x="704" y="531"/>
                  <a:pt x="723" y="524"/>
                </a:cubicBezTo>
                <a:cubicBezTo>
                  <a:pt x="877" y="760"/>
                  <a:pt x="877" y="760"/>
                  <a:pt x="877" y="760"/>
                </a:cubicBezTo>
                <a:cubicBezTo>
                  <a:pt x="808" y="818"/>
                  <a:pt x="764" y="904"/>
                  <a:pt x="763" y="1001"/>
                </a:cubicBezTo>
                <a:cubicBezTo>
                  <a:pt x="323" y="1012"/>
                  <a:pt x="323" y="1012"/>
                  <a:pt x="323" y="1012"/>
                </a:cubicBezTo>
                <a:cubicBezTo>
                  <a:pt x="308" y="937"/>
                  <a:pt x="242" y="881"/>
                  <a:pt x="163" y="881"/>
                </a:cubicBezTo>
                <a:cubicBezTo>
                  <a:pt x="73" y="881"/>
                  <a:pt x="0" y="954"/>
                  <a:pt x="0" y="1044"/>
                </a:cubicBezTo>
                <a:cubicBezTo>
                  <a:pt x="0" y="1134"/>
                  <a:pt x="73" y="1207"/>
                  <a:pt x="163" y="1207"/>
                </a:cubicBezTo>
                <a:close/>
                <a:moveTo>
                  <a:pt x="623" y="1840"/>
                </a:moveTo>
                <a:cubicBezTo>
                  <a:pt x="567" y="1840"/>
                  <a:pt x="522" y="1795"/>
                  <a:pt x="522" y="1739"/>
                </a:cubicBezTo>
                <a:cubicBezTo>
                  <a:pt x="522" y="1683"/>
                  <a:pt x="567" y="1638"/>
                  <a:pt x="623" y="1638"/>
                </a:cubicBezTo>
                <a:cubicBezTo>
                  <a:pt x="679" y="1638"/>
                  <a:pt x="724" y="1683"/>
                  <a:pt x="724" y="1739"/>
                </a:cubicBezTo>
                <a:cubicBezTo>
                  <a:pt x="724" y="1795"/>
                  <a:pt x="679" y="1840"/>
                  <a:pt x="623" y="1840"/>
                </a:cubicBezTo>
                <a:close/>
                <a:moveTo>
                  <a:pt x="1801" y="834"/>
                </a:moveTo>
                <a:cubicBezTo>
                  <a:pt x="1857" y="834"/>
                  <a:pt x="1902" y="879"/>
                  <a:pt x="1902" y="935"/>
                </a:cubicBezTo>
                <a:cubicBezTo>
                  <a:pt x="1902" y="991"/>
                  <a:pt x="1857" y="1036"/>
                  <a:pt x="1801" y="1036"/>
                </a:cubicBezTo>
                <a:cubicBezTo>
                  <a:pt x="1745" y="1036"/>
                  <a:pt x="1700" y="991"/>
                  <a:pt x="1700" y="935"/>
                </a:cubicBezTo>
                <a:cubicBezTo>
                  <a:pt x="1700" y="879"/>
                  <a:pt x="1745" y="834"/>
                  <a:pt x="1801" y="834"/>
                </a:cubicBezTo>
                <a:close/>
                <a:moveTo>
                  <a:pt x="1632" y="62"/>
                </a:moveTo>
                <a:cubicBezTo>
                  <a:pt x="1688" y="62"/>
                  <a:pt x="1733" y="107"/>
                  <a:pt x="1733" y="163"/>
                </a:cubicBezTo>
                <a:cubicBezTo>
                  <a:pt x="1733" y="219"/>
                  <a:pt x="1688" y="264"/>
                  <a:pt x="1632" y="264"/>
                </a:cubicBezTo>
                <a:cubicBezTo>
                  <a:pt x="1577" y="264"/>
                  <a:pt x="1531" y="219"/>
                  <a:pt x="1531" y="163"/>
                </a:cubicBezTo>
                <a:cubicBezTo>
                  <a:pt x="1531" y="107"/>
                  <a:pt x="1577" y="62"/>
                  <a:pt x="1632" y="62"/>
                </a:cubicBezTo>
                <a:close/>
                <a:moveTo>
                  <a:pt x="560" y="372"/>
                </a:moveTo>
                <a:cubicBezTo>
                  <a:pt x="560" y="317"/>
                  <a:pt x="606" y="271"/>
                  <a:pt x="661" y="271"/>
                </a:cubicBezTo>
                <a:cubicBezTo>
                  <a:pt x="717" y="271"/>
                  <a:pt x="762" y="317"/>
                  <a:pt x="762" y="372"/>
                </a:cubicBezTo>
                <a:cubicBezTo>
                  <a:pt x="762" y="428"/>
                  <a:pt x="717" y="474"/>
                  <a:pt x="661" y="474"/>
                </a:cubicBezTo>
                <a:cubicBezTo>
                  <a:pt x="606" y="474"/>
                  <a:pt x="560" y="428"/>
                  <a:pt x="560" y="372"/>
                </a:cubicBezTo>
                <a:close/>
                <a:moveTo>
                  <a:pt x="1794" y="1704"/>
                </a:moveTo>
                <a:cubicBezTo>
                  <a:pt x="1794" y="1760"/>
                  <a:pt x="1748" y="1805"/>
                  <a:pt x="1693" y="1805"/>
                </a:cubicBezTo>
                <a:cubicBezTo>
                  <a:pt x="1637" y="1805"/>
                  <a:pt x="1592" y="1760"/>
                  <a:pt x="1592" y="1704"/>
                </a:cubicBezTo>
                <a:cubicBezTo>
                  <a:pt x="1592" y="1648"/>
                  <a:pt x="1637" y="1603"/>
                  <a:pt x="1693" y="1603"/>
                </a:cubicBezTo>
                <a:cubicBezTo>
                  <a:pt x="1748" y="1603"/>
                  <a:pt x="1794" y="1648"/>
                  <a:pt x="1794" y="1704"/>
                </a:cubicBezTo>
                <a:close/>
                <a:moveTo>
                  <a:pt x="1083" y="747"/>
                </a:moveTo>
                <a:cubicBezTo>
                  <a:pt x="1225" y="747"/>
                  <a:pt x="1340" y="863"/>
                  <a:pt x="1340" y="1005"/>
                </a:cubicBezTo>
                <a:cubicBezTo>
                  <a:pt x="1340" y="1147"/>
                  <a:pt x="1225" y="1263"/>
                  <a:pt x="1083" y="1263"/>
                </a:cubicBezTo>
                <a:cubicBezTo>
                  <a:pt x="940" y="1263"/>
                  <a:pt x="825" y="1147"/>
                  <a:pt x="825" y="1005"/>
                </a:cubicBezTo>
                <a:cubicBezTo>
                  <a:pt x="825" y="863"/>
                  <a:pt x="940" y="747"/>
                  <a:pt x="1083" y="747"/>
                </a:cubicBezTo>
                <a:close/>
                <a:moveTo>
                  <a:pt x="163" y="943"/>
                </a:moveTo>
                <a:cubicBezTo>
                  <a:pt x="219" y="943"/>
                  <a:pt x="264" y="988"/>
                  <a:pt x="264" y="1044"/>
                </a:cubicBezTo>
                <a:cubicBezTo>
                  <a:pt x="264" y="1100"/>
                  <a:pt x="219" y="1145"/>
                  <a:pt x="163" y="1145"/>
                </a:cubicBezTo>
                <a:cubicBezTo>
                  <a:pt x="107" y="1145"/>
                  <a:pt x="62" y="1100"/>
                  <a:pt x="62" y="1044"/>
                </a:cubicBezTo>
                <a:cubicBezTo>
                  <a:pt x="62" y="988"/>
                  <a:pt x="107" y="943"/>
                  <a:pt x="163" y="943"/>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Rectangle 5"/>
          <p:cNvSpPr/>
          <p:nvPr/>
        </p:nvSpPr>
        <p:spPr>
          <a:xfrm>
            <a:off x="388009" y="702355"/>
            <a:ext cx="2011680" cy="3875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99401" y="1571148"/>
            <a:ext cx="2083454" cy="746358"/>
          </a:xfrm>
          <a:prstGeom prst="rect">
            <a:avLst/>
          </a:prstGeom>
        </p:spPr>
        <p:txBody>
          <a:bodyPr wrap="square">
            <a:spAutoFit/>
          </a:bodyPr>
          <a:lstStyle/>
          <a:p>
            <a:pPr marL="0" lvl="1">
              <a:lnSpc>
                <a:spcPts val="1700"/>
              </a:lnSpc>
            </a:pPr>
            <a:r>
              <a:rPr lang="en-US" sz="1400" b="1" dirty="0">
                <a:solidFill>
                  <a:schemeClr val="bg2"/>
                </a:solidFill>
              </a:rPr>
              <a:t>TriZetto</a:t>
            </a:r>
            <a:r>
              <a:rPr lang="en-US" sz="1400" b="1" baseline="30000" dirty="0">
                <a:solidFill>
                  <a:schemeClr val="bg2"/>
                </a:solidFill>
              </a:rPr>
              <a:t>®</a:t>
            </a:r>
            <a:r>
              <a:rPr lang="en-US" sz="1400" b="1" dirty="0">
                <a:solidFill>
                  <a:schemeClr val="bg2"/>
                </a:solidFill>
              </a:rPr>
              <a:t> Interoperability </a:t>
            </a:r>
            <a:r>
              <a:rPr lang="en-US" sz="1400" b="1" dirty="0">
                <a:solidFill>
                  <a:srgbClr val="00B0F0"/>
                </a:solidFill>
              </a:rPr>
              <a:t>Adapter</a:t>
            </a:r>
          </a:p>
        </p:txBody>
      </p:sp>
      <p:sp>
        <p:nvSpPr>
          <p:cNvPr id="12" name="Rectangle 11"/>
          <p:cNvSpPr/>
          <p:nvPr/>
        </p:nvSpPr>
        <p:spPr>
          <a:xfrm>
            <a:off x="489549" y="2512967"/>
            <a:ext cx="1716641" cy="1615827"/>
          </a:xfrm>
          <a:prstGeom prst="rect">
            <a:avLst/>
          </a:prstGeom>
        </p:spPr>
        <p:txBody>
          <a:bodyPr wrap="square">
            <a:spAutoFit/>
          </a:bodyPr>
          <a:lstStyle/>
          <a:p>
            <a:pPr marL="0" lvl="2"/>
            <a:r>
              <a:rPr lang="en-US" sz="1100" dirty="0">
                <a:solidFill>
                  <a:schemeClr val="bg2"/>
                </a:solidFill>
              </a:rPr>
              <a:t>The adapter integrates data from TriZetto® Core Administrative Systems and converts to the HL7® FHIR® standard for ingestion into data lakes and adherence to your requirements.</a:t>
            </a:r>
          </a:p>
        </p:txBody>
      </p:sp>
      <p:grpSp>
        <p:nvGrpSpPr>
          <p:cNvPr id="163" name="Group 162"/>
          <p:cNvGrpSpPr/>
          <p:nvPr/>
        </p:nvGrpSpPr>
        <p:grpSpPr>
          <a:xfrm>
            <a:off x="613700" y="971000"/>
            <a:ext cx="538993" cy="524499"/>
            <a:chOff x="520360" y="1074728"/>
            <a:chExt cx="538993" cy="524499"/>
          </a:xfrm>
        </p:grpSpPr>
        <p:sp>
          <p:nvSpPr>
            <p:cNvPr id="162" name="Freeform 84"/>
            <p:cNvSpPr>
              <a:spLocks noEditPoints="1"/>
            </p:cNvSpPr>
            <p:nvPr/>
          </p:nvSpPr>
          <p:spPr bwMode="auto">
            <a:xfrm>
              <a:off x="520360" y="1074728"/>
              <a:ext cx="538993" cy="524499"/>
            </a:xfrm>
            <a:custGeom>
              <a:avLst/>
              <a:gdLst>
                <a:gd name="T0" fmla="*/ 895 w 1360"/>
                <a:gd name="T1" fmla="*/ 154 h 1320"/>
                <a:gd name="T2" fmla="*/ 861 w 1360"/>
                <a:gd name="T3" fmla="*/ 154 h 1320"/>
                <a:gd name="T4" fmla="*/ 772 w 1360"/>
                <a:gd name="T5" fmla="*/ 150 h 1320"/>
                <a:gd name="T6" fmla="*/ 664 w 1360"/>
                <a:gd name="T7" fmla="*/ 91 h 1320"/>
                <a:gd name="T8" fmla="*/ 522 w 1360"/>
                <a:gd name="T9" fmla="*/ 0 h 1320"/>
                <a:gd name="T10" fmla="*/ 432 w 1360"/>
                <a:gd name="T11" fmla="*/ 91 h 1320"/>
                <a:gd name="T12" fmla="*/ 315 w 1360"/>
                <a:gd name="T13" fmla="*/ 127 h 1320"/>
                <a:gd name="T14" fmla="*/ 290 w 1360"/>
                <a:gd name="T15" fmla="*/ 232 h 1320"/>
                <a:gd name="T16" fmla="*/ 325 w 1360"/>
                <a:gd name="T17" fmla="*/ 350 h 1320"/>
                <a:gd name="T18" fmla="*/ 395 w 1360"/>
                <a:gd name="T19" fmla="*/ 447 h 1320"/>
                <a:gd name="T20" fmla="*/ 347 w 1360"/>
                <a:gd name="T21" fmla="*/ 481 h 1320"/>
                <a:gd name="T22" fmla="*/ 172 w 1360"/>
                <a:gd name="T23" fmla="*/ 465 h 1320"/>
                <a:gd name="T24" fmla="*/ 154 w 1360"/>
                <a:gd name="T25" fmla="*/ 645 h 1320"/>
                <a:gd name="T26" fmla="*/ 0 w 1360"/>
                <a:gd name="T27" fmla="*/ 794 h 1320"/>
                <a:gd name="T28" fmla="*/ 114 w 1360"/>
                <a:gd name="T29" fmla="*/ 934 h 1320"/>
                <a:gd name="T30" fmla="*/ 111 w 1360"/>
                <a:gd name="T31" fmla="*/ 1148 h 1320"/>
                <a:gd name="T32" fmla="*/ 291 w 1360"/>
                <a:gd name="T33" fmla="*/ 1166 h 1320"/>
                <a:gd name="T34" fmla="*/ 440 w 1360"/>
                <a:gd name="T35" fmla="*/ 1320 h 1320"/>
                <a:gd name="T36" fmla="*/ 580 w 1360"/>
                <a:gd name="T37" fmla="*/ 1206 h 1320"/>
                <a:gd name="T38" fmla="*/ 794 w 1360"/>
                <a:gd name="T39" fmla="*/ 1209 h 1320"/>
                <a:gd name="T40" fmla="*/ 886 w 1360"/>
                <a:gd name="T41" fmla="*/ 1102 h 1320"/>
                <a:gd name="T42" fmla="*/ 395 w 1360"/>
                <a:gd name="T43" fmla="*/ 399 h 1320"/>
                <a:gd name="T44" fmla="*/ 357 w 1360"/>
                <a:gd name="T45" fmla="*/ 341 h 1320"/>
                <a:gd name="T46" fmla="*/ 325 w 1360"/>
                <a:gd name="T47" fmla="*/ 265 h 1320"/>
                <a:gd name="T48" fmla="*/ 348 w 1360"/>
                <a:gd name="T49" fmla="*/ 127 h 1320"/>
                <a:gd name="T50" fmla="*/ 498 w 1360"/>
                <a:gd name="T51" fmla="*/ 100 h 1320"/>
                <a:gd name="T52" fmla="*/ 574 w 1360"/>
                <a:gd name="T53" fmla="*/ 67 h 1320"/>
                <a:gd name="T54" fmla="*/ 712 w 1360"/>
                <a:gd name="T55" fmla="*/ 91 h 1320"/>
                <a:gd name="T56" fmla="*/ 687 w 1360"/>
                <a:gd name="T57" fmla="*/ 197 h 1320"/>
                <a:gd name="T58" fmla="*/ 395 w 1360"/>
                <a:gd name="T59" fmla="*/ 399 h 1320"/>
                <a:gd name="T60" fmla="*/ 514 w 1360"/>
                <a:gd name="T61" fmla="*/ 334 h 1320"/>
                <a:gd name="T62" fmla="*/ 449 w 1360"/>
                <a:gd name="T63" fmla="*/ 282 h 1320"/>
                <a:gd name="T64" fmla="*/ 770 w 1360"/>
                <a:gd name="T65" fmla="*/ 1186 h 1320"/>
                <a:gd name="T66" fmla="*/ 572 w 1360"/>
                <a:gd name="T67" fmla="*/ 1173 h 1320"/>
                <a:gd name="T68" fmla="*/ 440 w 1360"/>
                <a:gd name="T69" fmla="*/ 1287 h 1320"/>
                <a:gd name="T70" fmla="*/ 308 w 1360"/>
                <a:gd name="T71" fmla="*/ 1137 h 1320"/>
                <a:gd name="T72" fmla="*/ 134 w 1360"/>
                <a:gd name="T73" fmla="*/ 1124 h 1320"/>
                <a:gd name="T74" fmla="*/ 147 w 1360"/>
                <a:gd name="T75" fmla="*/ 926 h 1320"/>
                <a:gd name="T76" fmla="*/ 33 w 1360"/>
                <a:gd name="T77" fmla="*/ 794 h 1320"/>
                <a:gd name="T78" fmla="*/ 183 w 1360"/>
                <a:gd name="T79" fmla="*/ 662 h 1320"/>
                <a:gd name="T80" fmla="*/ 196 w 1360"/>
                <a:gd name="T81" fmla="*/ 488 h 1320"/>
                <a:gd name="T82" fmla="*/ 359 w 1360"/>
                <a:gd name="T83" fmla="*/ 512 h 1320"/>
                <a:gd name="T84" fmla="*/ 428 w 1360"/>
                <a:gd name="T85" fmla="*/ 399 h 1320"/>
                <a:gd name="T86" fmla="*/ 428 w 1360"/>
                <a:gd name="T87" fmla="*/ 502 h 1320"/>
                <a:gd name="T88" fmla="*/ 620 w 1360"/>
                <a:gd name="T89" fmla="*/ 1021 h 1320"/>
                <a:gd name="T90" fmla="*/ 832 w 1360"/>
                <a:gd name="T91" fmla="*/ 1108 h 1320"/>
                <a:gd name="T92" fmla="*/ 592 w 1360"/>
                <a:gd name="T93" fmla="*/ 1000 h 1320"/>
                <a:gd name="T94" fmla="*/ 413 w 1360"/>
                <a:gd name="T95" fmla="*/ 667 h 1320"/>
                <a:gd name="T96" fmla="*/ 813 w 1360"/>
                <a:gd name="T97" fmla="*/ 1063 h 1320"/>
                <a:gd name="T98" fmla="*/ 446 w 1360"/>
                <a:gd name="T99" fmla="*/ 664 h 1320"/>
                <a:gd name="T100" fmla="*/ 471 w 1360"/>
                <a:gd name="T101" fmla="*/ 477 h 1320"/>
                <a:gd name="T102" fmla="*/ 519 w 1360"/>
                <a:gd name="T103" fmla="*/ 383 h 1320"/>
                <a:gd name="T104" fmla="*/ 686 w 1360"/>
                <a:gd name="T105" fmla="*/ 235 h 1320"/>
                <a:gd name="T106" fmla="*/ 1201 w 1360"/>
                <a:gd name="T107" fmla="*/ 319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60" h="1320">
                  <a:moveTo>
                    <a:pt x="1225" y="296"/>
                  </a:moveTo>
                  <a:cubicBezTo>
                    <a:pt x="1137" y="207"/>
                    <a:pt x="1021" y="156"/>
                    <a:pt x="896" y="154"/>
                  </a:cubicBezTo>
                  <a:cubicBezTo>
                    <a:pt x="896" y="154"/>
                    <a:pt x="896" y="154"/>
                    <a:pt x="896" y="154"/>
                  </a:cubicBezTo>
                  <a:cubicBezTo>
                    <a:pt x="895" y="154"/>
                    <a:pt x="895" y="154"/>
                    <a:pt x="895" y="154"/>
                  </a:cubicBezTo>
                  <a:cubicBezTo>
                    <a:pt x="895" y="152"/>
                    <a:pt x="895" y="152"/>
                    <a:pt x="895" y="152"/>
                  </a:cubicBezTo>
                  <a:cubicBezTo>
                    <a:pt x="862" y="152"/>
                    <a:pt x="862" y="152"/>
                    <a:pt x="862" y="152"/>
                  </a:cubicBezTo>
                  <a:cubicBezTo>
                    <a:pt x="862" y="154"/>
                    <a:pt x="862" y="154"/>
                    <a:pt x="862" y="154"/>
                  </a:cubicBezTo>
                  <a:cubicBezTo>
                    <a:pt x="861" y="154"/>
                    <a:pt x="861" y="154"/>
                    <a:pt x="861" y="154"/>
                  </a:cubicBezTo>
                  <a:cubicBezTo>
                    <a:pt x="861" y="154"/>
                    <a:pt x="861" y="154"/>
                    <a:pt x="861" y="154"/>
                  </a:cubicBezTo>
                  <a:cubicBezTo>
                    <a:pt x="832" y="156"/>
                    <a:pt x="804" y="160"/>
                    <a:pt x="776" y="166"/>
                  </a:cubicBezTo>
                  <a:cubicBezTo>
                    <a:pt x="767" y="169"/>
                    <a:pt x="757" y="171"/>
                    <a:pt x="748" y="174"/>
                  </a:cubicBezTo>
                  <a:cubicBezTo>
                    <a:pt x="772" y="150"/>
                    <a:pt x="772" y="150"/>
                    <a:pt x="772" y="150"/>
                  </a:cubicBezTo>
                  <a:cubicBezTo>
                    <a:pt x="785" y="137"/>
                    <a:pt x="785" y="116"/>
                    <a:pt x="772" y="103"/>
                  </a:cubicBezTo>
                  <a:cubicBezTo>
                    <a:pt x="736" y="67"/>
                    <a:pt x="736" y="67"/>
                    <a:pt x="736" y="67"/>
                  </a:cubicBezTo>
                  <a:cubicBezTo>
                    <a:pt x="723" y="54"/>
                    <a:pt x="702" y="54"/>
                    <a:pt x="689" y="67"/>
                  </a:cubicBezTo>
                  <a:cubicBezTo>
                    <a:pt x="664" y="91"/>
                    <a:pt x="664" y="91"/>
                    <a:pt x="664" y="91"/>
                  </a:cubicBezTo>
                  <a:cubicBezTo>
                    <a:pt x="646" y="81"/>
                    <a:pt x="627" y="73"/>
                    <a:pt x="607" y="67"/>
                  </a:cubicBezTo>
                  <a:cubicBezTo>
                    <a:pt x="607" y="33"/>
                    <a:pt x="607" y="33"/>
                    <a:pt x="607" y="33"/>
                  </a:cubicBezTo>
                  <a:cubicBezTo>
                    <a:pt x="607" y="15"/>
                    <a:pt x="592" y="0"/>
                    <a:pt x="574" y="0"/>
                  </a:cubicBezTo>
                  <a:cubicBezTo>
                    <a:pt x="522" y="0"/>
                    <a:pt x="522" y="0"/>
                    <a:pt x="522" y="0"/>
                  </a:cubicBezTo>
                  <a:cubicBezTo>
                    <a:pt x="504" y="0"/>
                    <a:pt x="489" y="15"/>
                    <a:pt x="489" y="33"/>
                  </a:cubicBezTo>
                  <a:cubicBezTo>
                    <a:pt x="489" y="67"/>
                    <a:pt x="489" y="67"/>
                    <a:pt x="489" y="67"/>
                  </a:cubicBezTo>
                  <a:cubicBezTo>
                    <a:pt x="469" y="73"/>
                    <a:pt x="450" y="81"/>
                    <a:pt x="432" y="91"/>
                  </a:cubicBezTo>
                  <a:cubicBezTo>
                    <a:pt x="432" y="91"/>
                    <a:pt x="432" y="91"/>
                    <a:pt x="432" y="91"/>
                  </a:cubicBezTo>
                  <a:cubicBezTo>
                    <a:pt x="407" y="67"/>
                    <a:pt x="407" y="67"/>
                    <a:pt x="407" y="67"/>
                  </a:cubicBezTo>
                  <a:cubicBezTo>
                    <a:pt x="394" y="54"/>
                    <a:pt x="373" y="54"/>
                    <a:pt x="360" y="67"/>
                  </a:cubicBezTo>
                  <a:cubicBezTo>
                    <a:pt x="324" y="103"/>
                    <a:pt x="324" y="103"/>
                    <a:pt x="324" y="103"/>
                  </a:cubicBezTo>
                  <a:cubicBezTo>
                    <a:pt x="318" y="109"/>
                    <a:pt x="315" y="118"/>
                    <a:pt x="315" y="127"/>
                  </a:cubicBezTo>
                  <a:cubicBezTo>
                    <a:pt x="315" y="136"/>
                    <a:pt x="318" y="144"/>
                    <a:pt x="324" y="150"/>
                  </a:cubicBezTo>
                  <a:cubicBezTo>
                    <a:pt x="349" y="174"/>
                    <a:pt x="349" y="174"/>
                    <a:pt x="349" y="174"/>
                  </a:cubicBezTo>
                  <a:cubicBezTo>
                    <a:pt x="338" y="192"/>
                    <a:pt x="330" y="212"/>
                    <a:pt x="325" y="232"/>
                  </a:cubicBezTo>
                  <a:cubicBezTo>
                    <a:pt x="290" y="232"/>
                    <a:pt x="290" y="232"/>
                    <a:pt x="290" y="232"/>
                  </a:cubicBezTo>
                  <a:cubicBezTo>
                    <a:pt x="272" y="232"/>
                    <a:pt x="257" y="247"/>
                    <a:pt x="257" y="265"/>
                  </a:cubicBezTo>
                  <a:cubicBezTo>
                    <a:pt x="257" y="316"/>
                    <a:pt x="257" y="316"/>
                    <a:pt x="257" y="316"/>
                  </a:cubicBezTo>
                  <a:cubicBezTo>
                    <a:pt x="257" y="335"/>
                    <a:pt x="272" y="350"/>
                    <a:pt x="290" y="350"/>
                  </a:cubicBezTo>
                  <a:cubicBezTo>
                    <a:pt x="325" y="350"/>
                    <a:pt x="325" y="350"/>
                    <a:pt x="325" y="350"/>
                  </a:cubicBezTo>
                  <a:cubicBezTo>
                    <a:pt x="325" y="350"/>
                    <a:pt x="325" y="350"/>
                    <a:pt x="325" y="350"/>
                  </a:cubicBezTo>
                  <a:cubicBezTo>
                    <a:pt x="333" y="379"/>
                    <a:pt x="350" y="405"/>
                    <a:pt x="374" y="427"/>
                  </a:cubicBezTo>
                  <a:cubicBezTo>
                    <a:pt x="392" y="445"/>
                    <a:pt x="392" y="445"/>
                    <a:pt x="392" y="445"/>
                  </a:cubicBezTo>
                  <a:cubicBezTo>
                    <a:pt x="393" y="445"/>
                    <a:pt x="394" y="446"/>
                    <a:pt x="395" y="447"/>
                  </a:cubicBezTo>
                  <a:cubicBezTo>
                    <a:pt x="395" y="457"/>
                    <a:pt x="395" y="457"/>
                    <a:pt x="395" y="457"/>
                  </a:cubicBezTo>
                  <a:cubicBezTo>
                    <a:pt x="395" y="462"/>
                    <a:pt x="391" y="467"/>
                    <a:pt x="386" y="468"/>
                  </a:cubicBezTo>
                  <a:cubicBezTo>
                    <a:pt x="385" y="469"/>
                    <a:pt x="385" y="469"/>
                    <a:pt x="385" y="469"/>
                  </a:cubicBezTo>
                  <a:cubicBezTo>
                    <a:pt x="372" y="472"/>
                    <a:pt x="359" y="476"/>
                    <a:pt x="347" y="481"/>
                  </a:cubicBezTo>
                  <a:cubicBezTo>
                    <a:pt x="328" y="488"/>
                    <a:pt x="309" y="497"/>
                    <a:pt x="291" y="508"/>
                  </a:cubicBezTo>
                  <a:cubicBezTo>
                    <a:pt x="286" y="511"/>
                    <a:pt x="281" y="510"/>
                    <a:pt x="277" y="506"/>
                  </a:cubicBezTo>
                  <a:cubicBezTo>
                    <a:pt x="236" y="465"/>
                    <a:pt x="236" y="465"/>
                    <a:pt x="236" y="465"/>
                  </a:cubicBezTo>
                  <a:cubicBezTo>
                    <a:pt x="218" y="447"/>
                    <a:pt x="190" y="447"/>
                    <a:pt x="172" y="465"/>
                  </a:cubicBezTo>
                  <a:cubicBezTo>
                    <a:pt x="111" y="526"/>
                    <a:pt x="111" y="526"/>
                    <a:pt x="111" y="526"/>
                  </a:cubicBezTo>
                  <a:cubicBezTo>
                    <a:pt x="93" y="544"/>
                    <a:pt x="93" y="572"/>
                    <a:pt x="111" y="590"/>
                  </a:cubicBezTo>
                  <a:cubicBezTo>
                    <a:pt x="152" y="631"/>
                    <a:pt x="152" y="631"/>
                    <a:pt x="152" y="631"/>
                  </a:cubicBezTo>
                  <a:cubicBezTo>
                    <a:pt x="156" y="635"/>
                    <a:pt x="157" y="640"/>
                    <a:pt x="154" y="645"/>
                  </a:cubicBezTo>
                  <a:cubicBezTo>
                    <a:pt x="137" y="675"/>
                    <a:pt x="123" y="707"/>
                    <a:pt x="114" y="740"/>
                  </a:cubicBezTo>
                  <a:cubicBezTo>
                    <a:pt x="113" y="745"/>
                    <a:pt x="109" y="749"/>
                    <a:pt x="103" y="749"/>
                  </a:cubicBezTo>
                  <a:cubicBezTo>
                    <a:pt x="45" y="749"/>
                    <a:pt x="45" y="749"/>
                    <a:pt x="45" y="749"/>
                  </a:cubicBezTo>
                  <a:cubicBezTo>
                    <a:pt x="20" y="749"/>
                    <a:pt x="0" y="769"/>
                    <a:pt x="0" y="794"/>
                  </a:cubicBezTo>
                  <a:cubicBezTo>
                    <a:pt x="0" y="881"/>
                    <a:pt x="0" y="881"/>
                    <a:pt x="0" y="881"/>
                  </a:cubicBezTo>
                  <a:cubicBezTo>
                    <a:pt x="0" y="905"/>
                    <a:pt x="20" y="925"/>
                    <a:pt x="45" y="925"/>
                  </a:cubicBezTo>
                  <a:cubicBezTo>
                    <a:pt x="103" y="925"/>
                    <a:pt x="103" y="925"/>
                    <a:pt x="103" y="925"/>
                  </a:cubicBezTo>
                  <a:cubicBezTo>
                    <a:pt x="109" y="925"/>
                    <a:pt x="113" y="929"/>
                    <a:pt x="114" y="934"/>
                  </a:cubicBezTo>
                  <a:cubicBezTo>
                    <a:pt x="123" y="967"/>
                    <a:pt x="137" y="999"/>
                    <a:pt x="154" y="1029"/>
                  </a:cubicBezTo>
                  <a:cubicBezTo>
                    <a:pt x="157" y="1034"/>
                    <a:pt x="156" y="1039"/>
                    <a:pt x="152" y="1043"/>
                  </a:cubicBezTo>
                  <a:cubicBezTo>
                    <a:pt x="111" y="1084"/>
                    <a:pt x="111" y="1084"/>
                    <a:pt x="111" y="1084"/>
                  </a:cubicBezTo>
                  <a:cubicBezTo>
                    <a:pt x="93" y="1102"/>
                    <a:pt x="93" y="1130"/>
                    <a:pt x="111" y="1148"/>
                  </a:cubicBezTo>
                  <a:cubicBezTo>
                    <a:pt x="172" y="1209"/>
                    <a:pt x="172" y="1209"/>
                    <a:pt x="172" y="1209"/>
                  </a:cubicBezTo>
                  <a:cubicBezTo>
                    <a:pt x="190" y="1227"/>
                    <a:pt x="218" y="1227"/>
                    <a:pt x="236" y="1209"/>
                  </a:cubicBezTo>
                  <a:cubicBezTo>
                    <a:pt x="277" y="1168"/>
                    <a:pt x="277" y="1168"/>
                    <a:pt x="277" y="1168"/>
                  </a:cubicBezTo>
                  <a:cubicBezTo>
                    <a:pt x="281" y="1164"/>
                    <a:pt x="286" y="1163"/>
                    <a:pt x="291" y="1166"/>
                  </a:cubicBezTo>
                  <a:cubicBezTo>
                    <a:pt x="321" y="1184"/>
                    <a:pt x="353" y="1197"/>
                    <a:pt x="386" y="1206"/>
                  </a:cubicBezTo>
                  <a:cubicBezTo>
                    <a:pt x="391" y="1207"/>
                    <a:pt x="395" y="1212"/>
                    <a:pt x="395" y="1217"/>
                  </a:cubicBezTo>
                  <a:cubicBezTo>
                    <a:pt x="395" y="1275"/>
                    <a:pt x="395" y="1275"/>
                    <a:pt x="395" y="1275"/>
                  </a:cubicBezTo>
                  <a:cubicBezTo>
                    <a:pt x="395" y="1300"/>
                    <a:pt x="415" y="1320"/>
                    <a:pt x="440" y="1320"/>
                  </a:cubicBezTo>
                  <a:cubicBezTo>
                    <a:pt x="527" y="1320"/>
                    <a:pt x="527" y="1320"/>
                    <a:pt x="527" y="1320"/>
                  </a:cubicBezTo>
                  <a:cubicBezTo>
                    <a:pt x="551" y="1320"/>
                    <a:pt x="571" y="1300"/>
                    <a:pt x="571" y="1275"/>
                  </a:cubicBezTo>
                  <a:cubicBezTo>
                    <a:pt x="571" y="1217"/>
                    <a:pt x="571" y="1217"/>
                    <a:pt x="571" y="1217"/>
                  </a:cubicBezTo>
                  <a:cubicBezTo>
                    <a:pt x="571" y="1212"/>
                    <a:pt x="575" y="1207"/>
                    <a:pt x="580" y="1206"/>
                  </a:cubicBezTo>
                  <a:cubicBezTo>
                    <a:pt x="613" y="1197"/>
                    <a:pt x="645" y="1184"/>
                    <a:pt x="675" y="1166"/>
                  </a:cubicBezTo>
                  <a:cubicBezTo>
                    <a:pt x="680" y="1163"/>
                    <a:pt x="685" y="1164"/>
                    <a:pt x="689" y="1168"/>
                  </a:cubicBezTo>
                  <a:cubicBezTo>
                    <a:pt x="731" y="1209"/>
                    <a:pt x="731" y="1209"/>
                    <a:pt x="731" y="1209"/>
                  </a:cubicBezTo>
                  <a:cubicBezTo>
                    <a:pt x="748" y="1227"/>
                    <a:pt x="776" y="1227"/>
                    <a:pt x="794" y="1209"/>
                  </a:cubicBezTo>
                  <a:cubicBezTo>
                    <a:pt x="855" y="1148"/>
                    <a:pt x="855" y="1148"/>
                    <a:pt x="855" y="1148"/>
                  </a:cubicBezTo>
                  <a:cubicBezTo>
                    <a:pt x="864" y="1139"/>
                    <a:pt x="869" y="1128"/>
                    <a:pt x="869" y="1116"/>
                  </a:cubicBezTo>
                  <a:cubicBezTo>
                    <a:pt x="869" y="1111"/>
                    <a:pt x="868" y="1106"/>
                    <a:pt x="866" y="1102"/>
                  </a:cubicBezTo>
                  <a:cubicBezTo>
                    <a:pt x="873" y="1102"/>
                    <a:pt x="879" y="1102"/>
                    <a:pt x="886" y="1102"/>
                  </a:cubicBezTo>
                  <a:cubicBezTo>
                    <a:pt x="1012" y="1102"/>
                    <a:pt x="1132" y="1053"/>
                    <a:pt x="1221" y="963"/>
                  </a:cubicBezTo>
                  <a:cubicBezTo>
                    <a:pt x="1311" y="874"/>
                    <a:pt x="1360" y="755"/>
                    <a:pt x="1360" y="628"/>
                  </a:cubicBezTo>
                  <a:cubicBezTo>
                    <a:pt x="1360" y="503"/>
                    <a:pt x="1312" y="385"/>
                    <a:pt x="1225" y="296"/>
                  </a:cubicBezTo>
                  <a:close/>
                  <a:moveTo>
                    <a:pt x="395" y="399"/>
                  </a:moveTo>
                  <a:cubicBezTo>
                    <a:pt x="395" y="401"/>
                    <a:pt x="395" y="401"/>
                    <a:pt x="395" y="401"/>
                  </a:cubicBezTo>
                  <a:cubicBezTo>
                    <a:pt x="376" y="384"/>
                    <a:pt x="363" y="363"/>
                    <a:pt x="357" y="342"/>
                  </a:cubicBezTo>
                  <a:cubicBezTo>
                    <a:pt x="357" y="341"/>
                    <a:pt x="357" y="341"/>
                    <a:pt x="357" y="341"/>
                  </a:cubicBezTo>
                  <a:cubicBezTo>
                    <a:pt x="357" y="341"/>
                    <a:pt x="357" y="341"/>
                    <a:pt x="357" y="341"/>
                  </a:cubicBezTo>
                  <a:cubicBezTo>
                    <a:pt x="353" y="327"/>
                    <a:pt x="340" y="316"/>
                    <a:pt x="325" y="316"/>
                  </a:cubicBezTo>
                  <a:cubicBezTo>
                    <a:pt x="290" y="316"/>
                    <a:pt x="290" y="316"/>
                    <a:pt x="290" y="316"/>
                  </a:cubicBezTo>
                  <a:cubicBezTo>
                    <a:pt x="290" y="265"/>
                    <a:pt x="290" y="265"/>
                    <a:pt x="290" y="265"/>
                  </a:cubicBezTo>
                  <a:cubicBezTo>
                    <a:pt x="325" y="265"/>
                    <a:pt x="325" y="265"/>
                    <a:pt x="325" y="265"/>
                  </a:cubicBezTo>
                  <a:cubicBezTo>
                    <a:pt x="340" y="265"/>
                    <a:pt x="353" y="255"/>
                    <a:pt x="357" y="240"/>
                  </a:cubicBezTo>
                  <a:cubicBezTo>
                    <a:pt x="361" y="223"/>
                    <a:pt x="368" y="206"/>
                    <a:pt x="377" y="191"/>
                  </a:cubicBezTo>
                  <a:cubicBezTo>
                    <a:pt x="385" y="178"/>
                    <a:pt x="383" y="162"/>
                    <a:pt x="372" y="151"/>
                  </a:cubicBezTo>
                  <a:cubicBezTo>
                    <a:pt x="348" y="127"/>
                    <a:pt x="348" y="127"/>
                    <a:pt x="348" y="127"/>
                  </a:cubicBezTo>
                  <a:cubicBezTo>
                    <a:pt x="384" y="91"/>
                    <a:pt x="384" y="91"/>
                    <a:pt x="384" y="91"/>
                  </a:cubicBezTo>
                  <a:cubicBezTo>
                    <a:pt x="408" y="115"/>
                    <a:pt x="408" y="115"/>
                    <a:pt x="408" y="115"/>
                  </a:cubicBezTo>
                  <a:cubicBezTo>
                    <a:pt x="419" y="125"/>
                    <a:pt x="436" y="128"/>
                    <a:pt x="449" y="120"/>
                  </a:cubicBezTo>
                  <a:cubicBezTo>
                    <a:pt x="464" y="111"/>
                    <a:pt x="481" y="104"/>
                    <a:pt x="498" y="100"/>
                  </a:cubicBezTo>
                  <a:cubicBezTo>
                    <a:pt x="512" y="96"/>
                    <a:pt x="523" y="83"/>
                    <a:pt x="523" y="67"/>
                  </a:cubicBezTo>
                  <a:cubicBezTo>
                    <a:pt x="522" y="33"/>
                    <a:pt x="522" y="33"/>
                    <a:pt x="522" y="33"/>
                  </a:cubicBezTo>
                  <a:cubicBezTo>
                    <a:pt x="574" y="33"/>
                    <a:pt x="574" y="33"/>
                    <a:pt x="574" y="33"/>
                  </a:cubicBezTo>
                  <a:cubicBezTo>
                    <a:pt x="574" y="67"/>
                    <a:pt x="574" y="67"/>
                    <a:pt x="574" y="67"/>
                  </a:cubicBezTo>
                  <a:cubicBezTo>
                    <a:pt x="574" y="83"/>
                    <a:pt x="584" y="96"/>
                    <a:pt x="598" y="100"/>
                  </a:cubicBezTo>
                  <a:cubicBezTo>
                    <a:pt x="616" y="104"/>
                    <a:pt x="632" y="111"/>
                    <a:pt x="648" y="120"/>
                  </a:cubicBezTo>
                  <a:cubicBezTo>
                    <a:pt x="661" y="128"/>
                    <a:pt x="677" y="126"/>
                    <a:pt x="688" y="115"/>
                  </a:cubicBezTo>
                  <a:cubicBezTo>
                    <a:pt x="712" y="91"/>
                    <a:pt x="712" y="91"/>
                    <a:pt x="712" y="91"/>
                  </a:cubicBezTo>
                  <a:cubicBezTo>
                    <a:pt x="748" y="127"/>
                    <a:pt x="748" y="127"/>
                    <a:pt x="748" y="127"/>
                  </a:cubicBezTo>
                  <a:cubicBezTo>
                    <a:pt x="724" y="151"/>
                    <a:pt x="724" y="151"/>
                    <a:pt x="724" y="151"/>
                  </a:cubicBezTo>
                  <a:cubicBezTo>
                    <a:pt x="715" y="160"/>
                    <a:pt x="712" y="173"/>
                    <a:pt x="716" y="185"/>
                  </a:cubicBezTo>
                  <a:cubicBezTo>
                    <a:pt x="706" y="189"/>
                    <a:pt x="696" y="193"/>
                    <a:pt x="687" y="197"/>
                  </a:cubicBezTo>
                  <a:cubicBezTo>
                    <a:pt x="659" y="158"/>
                    <a:pt x="614" y="133"/>
                    <a:pt x="564" y="133"/>
                  </a:cubicBezTo>
                  <a:cubicBezTo>
                    <a:pt x="482" y="133"/>
                    <a:pt x="416" y="200"/>
                    <a:pt x="416" y="282"/>
                  </a:cubicBezTo>
                  <a:cubicBezTo>
                    <a:pt x="416" y="308"/>
                    <a:pt x="422" y="332"/>
                    <a:pt x="434" y="354"/>
                  </a:cubicBezTo>
                  <a:cubicBezTo>
                    <a:pt x="412" y="357"/>
                    <a:pt x="395" y="376"/>
                    <a:pt x="395" y="399"/>
                  </a:cubicBezTo>
                  <a:close/>
                  <a:moveTo>
                    <a:pt x="657" y="213"/>
                  </a:moveTo>
                  <a:cubicBezTo>
                    <a:pt x="649" y="217"/>
                    <a:pt x="641" y="221"/>
                    <a:pt x="634" y="226"/>
                  </a:cubicBezTo>
                  <a:cubicBezTo>
                    <a:pt x="589" y="254"/>
                    <a:pt x="550" y="289"/>
                    <a:pt x="516" y="330"/>
                  </a:cubicBezTo>
                  <a:cubicBezTo>
                    <a:pt x="514" y="334"/>
                    <a:pt x="514" y="334"/>
                    <a:pt x="514" y="334"/>
                  </a:cubicBezTo>
                  <a:cubicBezTo>
                    <a:pt x="509" y="340"/>
                    <a:pt x="504" y="347"/>
                    <a:pt x="499" y="354"/>
                  </a:cubicBezTo>
                  <a:cubicBezTo>
                    <a:pt x="469" y="354"/>
                    <a:pt x="469" y="354"/>
                    <a:pt x="469" y="354"/>
                  </a:cubicBezTo>
                  <a:cubicBezTo>
                    <a:pt x="470" y="351"/>
                    <a:pt x="469" y="347"/>
                    <a:pt x="467" y="344"/>
                  </a:cubicBezTo>
                  <a:cubicBezTo>
                    <a:pt x="455" y="326"/>
                    <a:pt x="449" y="304"/>
                    <a:pt x="449" y="282"/>
                  </a:cubicBezTo>
                  <a:cubicBezTo>
                    <a:pt x="449" y="218"/>
                    <a:pt x="501" y="167"/>
                    <a:pt x="564" y="167"/>
                  </a:cubicBezTo>
                  <a:cubicBezTo>
                    <a:pt x="601" y="167"/>
                    <a:pt x="635" y="184"/>
                    <a:pt x="657" y="213"/>
                  </a:cubicBezTo>
                  <a:close/>
                  <a:moveTo>
                    <a:pt x="832" y="1124"/>
                  </a:moveTo>
                  <a:cubicBezTo>
                    <a:pt x="770" y="1186"/>
                    <a:pt x="770" y="1186"/>
                    <a:pt x="770" y="1186"/>
                  </a:cubicBezTo>
                  <a:cubicBezTo>
                    <a:pt x="766" y="1190"/>
                    <a:pt x="759" y="1190"/>
                    <a:pt x="754" y="1186"/>
                  </a:cubicBezTo>
                  <a:cubicBezTo>
                    <a:pt x="713" y="1145"/>
                    <a:pt x="713" y="1145"/>
                    <a:pt x="713" y="1145"/>
                  </a:cubicBezTo>
                  <a:cubicBezTo>
                    <a:pt x="698" y="1130"/>
                    <a:pt x="676" y="1127"/>
                    <a:pt x="659" y="1137"/>
                  </a:cubicBezTo>
                  <a:cubicBezTo>
                    <a:pt x="631" y="1153"/>
                    <a:pt x="602" y="1166"/>
                    <a:pt x="572" y="1173"/>
                  </a:cubicBezTo>
                  <a:cubicBezTo>
                    <a:pt x="552" y="1179"/>
                    <a:pt x="538" y="1196"/>
                    <a:pt x="538" y="1217"/>
                  </a:cubicBezTo>
                  <a:cubicBezTo>
                    <a:pt x="538" y="1275"/>
                    <a:pt x="538" y="1275"/>
                    <a:pt x="538" y="1275"/>
                  </a:cubicBezTo>
                  <a:cubicBezTo>
                    <a:pt x="538" y="1282"/>
                    <a:pt x="533" y="1287"/>
                    <a:pt x="527" y="1287"/>
                  </a:cubicBezTo>
                  <a:cubicBezTo>
                    <a:pt x="440" y="1287"/>
                    <a:pt x="440" y="1287"/>
                    <a:pt x="440" y="1287"/>
                  </a:cubicBezTo>
                  <a:cubicBezTo>
                    <a:pt x="433" y="1287"/>
                    <a:pt x="428" y="1282"/>
                    <a:pt x="428" y="1275"/>
                  </a:cubicBezTo>
                  <a:cubicBezTo>
                    <a:pt x="428" y="1217"/>
                    <a:pt x="428" y="1217"/>
                    <a:pt x="428" y="1217"/>
                  </a:cubicBezTo>
                  <a:cubicBezTo>
                    <a:pt x="428" y="1196"/>
                    <a:pt x="414" y="1179"/>
                    <a:pt x="395" y="1173"/>
                  </a:cubicBezTo>
                  <a:cubicBezTo>
                    <a:pt x="364" y="1166"/>
                    <a:pt x="335" y="1153"/>
                    <a:pt x="308" y="1137"/>
                  </a:cubicBezTo>
                  <a:cubicBezTo>
                    <a:pt x="290" y="1127"/>
                    <a:pt x="268" y="1130"/>
                    <a:pt x="253" y="1145"/>
                  </a:cubicBezTo>
                  <a:cubicBezTo>
                    <a:pt x="212" y="1186"/>
                    <a:pt x="212" y="1186"/>
                    <a:pt x="212" y="1186"/>
                  </a:cubicBezTo>
                  <a:cubicBezTo>
                    <a:pt x="208" y="1190"/>
                    <a:pt x="200" y="1190"/>
                    <a:pt x="196" y="1186"/>
                  </a:cubicBezTo>
                  <a:cubicBezTo>
                    <a:pt x="134" y="1124"/>
                    <a:pt x="134" y="1124"/>
                    <a:pt x="134" y="1124"/>
                  </a:cubicBezTo>
                  <a:cubicBezTo>
                    <a:pt x="130" y="1120"/>
                    <a:pt x="130" y="1112"/>
                    <a:pt x="134" y="1108"/>
                  </a:cubicBezTo>
                  <a:cubicBezTo>
                    <a:pt x="176" y="1067"/>
                    <a:pt x="176" y="1067"/>
                    <a:pt x="176" y="1067"/>
                  </a:cubicBezTo>
                  <a:cubicBezTo>
                    <a:pt x="190" y="1052"/>
                    <a:pt x="193" y="1030"/>
                    <a:pt x="183" y="1013"/>
                  </a:cubicBezTo>
                  <a:cubicBezTo>
                    <a:pt x="167" y="985"/>
                    <a:pt x="155" y="956"/>
                    <a:pt x="147" y="926"/>
                  </a:cubicBezTo>
                  <a:cubicBezTo>
                    <a:pt x="141" y="906"/>
                    <a:pt x="124" y="892"/>
                    <a:pt x="103" y="892"/>
                  </a:cubicBezTo>
                  <a:cubicBezTo>
                    <a:pt x="45" y="892"/>
                    <a:pt x="45" y="892"/>
                    <a:pt x="45" y="892"/>
                  </a:cubicBezTo>
                  <a:cubicBezTo>
                    <a:pt x="38" y="892"/>
                    <a:pt x="33" y="887"/>
                    <a:pt x="33" y="881"/>
                  </a:cubicBezTo>
                  <a:cubicBezTo>
                    <a:pt x="33" y="794"/>
                    <a:pt x="33" y="794"/>
                    <a:pt x="33" y="794"/>
                  </a:cubicBezTo>
                  <a:cubicBezTo>
                    <a:pt x="33" y="787"/>
                    <a:pt x="38" y="782"/>
                    <a:pt x="45" y="782"/>
                  </a:cubicBezTo>
                  <a:cubicBezTo>
                    <a:pt x="103" y="782"/>
                    <a:pt x="103" y="782"/>
                    <a:pt x="103" y="782"/>
                  </a:cubicBezTo>
                  <a:cubicBezTo>
                    <a:pt x="124" y="782"/>
                    <a:pt x="141" y="768"/>
                    <a:pt x="147" y="748"/>
                  </a:cubicBezTo>
                  <a:cubicBezTo>
                    <a:pt x="155" y="718"/>
                    <a:pt x="167" y="689"/>
                    <a:pt x="183" y="662"/>
                  </a:cubicBezTo>
                  <a:cubicBezTo>
                    <a:pt x="193" y="644"/>
                    <a:pt x="190" y="622"/>
                    <a:pt x="176" y="607"/>
                  </a:cubicBezTo>
                  <a:cubicBezTo>
                    <a:pt x="134" y="566"/>
                    <a:pt x="134" y="566"/>
                    <a:pt x="134" y="566"/>
                  </a:cubicBezTo>
                  <a:cubicBezTo>
                    <a:pt x="130" y="562"/>
                    <a:pt x="130" y="554"/>
                    <a:pt x="134" y="550"/>
                  </a:cubicBezTo>
                  <a:cubicBezTo>
                    <a:pt x="196" y="488"/>
                    <a:pt x="196" y="488"/>
                    <a:pt x="196" y="488"/>
                  </a:cubicBezTo>
                  <a:cubicBezTo>
                    <a:pt x="200" y="484"/>
                    <a:pt x="208" y="484"/>
                    <a:pt x="212" y="488"/>
                  </a:cubicBezTo>
                  <a:cubicBezTo>
                    <a:pt x="253" y="530"/>
                    <a:pt x="253" y="530"/>
                    <a:pt x="253" y="530"/>
                  </a:cubicBezTo>
                  <a:cubicBezTo>
                    <a:pt x="268" y="544"/>
                    <a:pt x="290" y="547"/>
                    <a:pt x="308" y="537"/>
                  </a:cubicBezTo>
                  <a:cubicBezTo>
                    <a:pt x="324" y="527"/>
                    <a:pt x="341" y="519"/>
                    <a:pt x="359" y="512"/>
                  </a:cubicBezTo>
                  <a:cubicBezTo>
                    <a:pt x="370" y="508"/>
                    <a:pt x="382" y="504"/>
                    <a:pt x="393" y="501"/>
                  </a:cubicBezTo>
                  <a:cubicBezTo>
                    <a:pt x="395" y="501"/>
                    <a:pt x="395" y="501"/>
                    <a:pt x="395" y="501"/>
                  </a:cubicBezTo>
                  <a:cubicBezTo>
                    <a:pt x="414" y="495"/>
                    <a:pt x="428" y="478"/>
                    <a:pt x="428" y="457"/>
                  </a:cubicBezTo>
                  <a:cubicBezTo>
                    <a:pt x="428" y="399"/>
                    <a:pt x="428" y="399"/>
                    <a:pt x="428" y="399"/>
                  </a:cubicBezTo>
                  <a:cubicBezTo>
                    <a:pt x="428" y="392"/>
                    <a:pt x="433" y="387"/>
                    <a:pt x="440" y="387"/>
                  </a:cubicBezTo>
                  <a:cubicBezTo>
                    <a:pt x="477" y="387"/>
                    <a:pt x="477" y="387"/>
                    <a:pt x="477" y="387"/>
                  </a:cubicBezTo>
                  <a:cubicBezTo>
                    <a:pt x="462" y="412"/>
                    <a:pt x="450" y="439"/>
                    <a:pt x="440" y="466"/>
                  </a:cubicBezTo>
                  <a:cubicBezTo>
                    <a:pt x="436" y="478"/>
                    <a:pt x="432" y="490"/>
                    <a:pt x="428" y="502"/>
                  </a:cubicBezTo>
                  <a:cubicBezTo>
                    <a:pt x="418" y="540"/>
                    <a:pt x="412" y="580"/>
                    <a:pt x="412" y="619"/>
                  </a:cubicBezTo>
                  <a:cubicBezTo>
                    <a:pt x="318" y="650"/>
                    <a:pt x="254" y="738"/>
                    <a:pt x="254" y="837"/>
                  </a:cubicBezTo>
                  <a:cubicBezTo>
                    <a:pt x="254" y="963"/>
                    <a:pt x="357" y="1066"/>
                    <a:pt x="483" y="1066"/>
                  </a:cubicBezTo>
                  <a:cubicBezTo>
                    <a:pt x="532" y="1066"/>
                    <a:pt x="580" y="1050"/>
                    <a:pt x="620" y="1021"/>
                  </a:cubicBezTo>
                  <a:cubicBezTo>
                    <a:pt x="664" y="1051"/>
                    <a:pt x="712" y="1073"/>
                    <a:pt x="764" y="1086"/>
                  </a:cubicBezTo>
                  <a:cubicBezTo>
                    <a:pt x="778" y="1090"/>
                    <a:pt x="792" y="1093"/>
                    <a:pt x="807" y="1096"/>
                  </a:cubicBezTo>
                  <a:cubicBezTo>
                    <a:pt x="811" y="1096"/>
                    <a:pt x="815" y="1097"/>
                    <a:pt x="819" y="1097"/>
                  </a:cubicBezTo>
                  <a:cubicBezTo>
                    <a:pt x="832" y="1108"/>
                    <a:pt x="832" y="1108"/>
                    <a:pt x="832" y="1108"/>
                  </a:cubicBezTo>
                  <a:cubicBezTo>
                    <a:pt x="834" y="1111"/>
                    <a:pt x="835" y="1113"/>
                    <a:pt x="835" y="1116"/>
                  </a:cubicBezTo>
                  <a:cubicBezTo>
                    <a:pt x="835" y="1119"/>
                    <a:pt x="834" y="1122"/>
                    <a:pt x="832" y="1124"/>
                  </a:cubicBezTo>
                  <a:close/>
                  <a:moveTo>
                    <a:pt x="575" y="986"/>
                  </a:moveTo>
                  <a:cubicBezTo>
                    <a:pt x="581" y="991"/>
                    <a:pt x="586" y="996"/>
                    <a:pt x="592" y="1000"/>
                  </a:cubicBezTo>
                  <a:cubicBezTo>
                    <a:pt x="560" y="1021"/>
                    <a:pt x="522" y="1033"/>
                    <a:pt x="483" y="1033"/>
                  </a:cubicBezTo>
                  <a:cubicBezTo>
                    <a:pt x="375" y="1033"/>
                    <a:pt x="287" y="945"/>
                    <a:pt x="287" y="837"/>
                  </a:cubicBezTo>
                  <a:cubicBezTo>
                    <a:pt x="287" y="756"/>
                    <a:pt x="338" y="683"/>
                    <a:pt x="412" y="654"/>
                  </a:cubicBezTo>
                  <a:cubicBezTo>
                    <a:pt x="412" y="659"/>
                    <a:pt x="413" y="663"/>
                    <a:pt x="413" y="667"/>
                  </a:cubicBezTo>
                  <a:cubicBezTo>
                    <a:pt x="423" y="791"/>
                    <a:pt x="481" y="905"/>
                    <a:pt x="575" y="986"/>
                  </a:cubicBezTo>
                  <a:close/>
                  <a:moveTo>
                    <a:pt x="1198" y="940"/>
                  </a:moveTo>
                  <a:cubicBezTo>
                    <a:pt x="1114" y="1023"/>
                    <a:pt x="1004" y="1069"/>
                    <a:pt x="886" y="1069"/>
                  </a:cubicBezTo>
                  <a:cubicBezTo>
                    <a:pt x="861" y="1069"/>
                    <a:pt x="837" y="1067"/>
                    <a:pt x="813" y="1063"/>
                  </a:cubicBezTo>
                  <a:cubicBezTo>
                    <a:pt x="799" y="1061"/>
                    <a:pt x="785" y="1058"/>
                    <a:pt x="772" y="1054"/>
                  </a:cubicBezTo>
                  <a:cubicBezTo>
                    <a:pt x="719" y="1040"/>
                    <a:pt x="670" y="1016"/>
                    <a:pt x="625" y="984"/>
                  </a:cubicBezTo>
                  <a:cubicBezTo>
                    <a:pt x="616" y="977"/>
                    <a:pt x="606" y="969"/>
                    <a:pt x="597" y="961"/>
                  </a:cubicBezTo>
                  <a:cubicBezTo>
                    <a:pt x="509" y="885"/>
                    <a:pt x="456" y="780"/>
                    <a:pt x="446" y="664"/>
                  </a:cubicBezTo>
                  <a:cubicBezTo>
                    <a:pt x="445" y="652"/>
                    <a:pt x="445" y="640"/>
                    <a:pt x="445" y="628"/>
                  </a:cubicBezTo>
                  <a:cubicBezTo>
                    <a:pt x="445" y="628"/>
                    <a:pt x="445" y="628"/>
                    <a:pt x="445" y="628"/>
                  </a:cubicBezTo>
                  <a:cubicBezTo>
                    <a:pt x="445" y="588"/>
                    <a:pt x="450" y="549"/>
                    <a:pt x="460" y="511"/>
                  </a:cubicBezTo>
                  <a:cubicBezTo>
                    <a:pt x="463" y="500"/>
                    <a:pt x="467" y="488"/>
                    <a:pt x="471" y="477"/>
                  </a:cubicBezTo>
                  <a:cubicBezTo>
                    <a:pt x="483" y="445"/>
                    <a:pt x="498" y="415"/>
                    <a:pt x="517" y="386"/>
                  </a:cubicBezTo>
                  <a:cubicBezTo>
                    <a:pt x="517" y="386"/>
                    <a:pt x="517" y="386"/>
                    <a:pt x="517" y="386"/>
                  </a:cubicBezTo>
                  <a:cubicBezTo>
                    <a:pt x="517" y="385"/>
                    <a:pt x="518" y="384"/>
                    <a:pt x="519" y="383"/>
                  </a:cubicBezTo>
                  <a:cubicBezTo>
                    <a:pt x="519" y="383"/>
                    <a:pt x="519" y="383"/>
                    <a:pt x="519" y="383"/>
                  </a:cubicBezTo>
                  <a:cubicBezTo>
                    <a:pt x="526" y="373"/>
                    <a:pt x="533" y="363"/>
                    <a:pt x="540" y="354"/>
                  </a:cubicBezTo>
                  <a:cubicBezTo>
                    <a:pt x="542" y="351"/>
                    <a:pt x="542" y="351"/>
                    <a:pt x="542" y="351"/>
                  </a:cubicBezTo>
                  <a:cubicBezTo>
                    <a:pt x="573" y="313"/>
                    <a:pt x="610" y="280"/>
                    <a:pt x="651" y="254"/>
                  </a:cubicBezTo>
                  <a:cubicBezTo>
                    <a:pt x="663" y="247"/>
                    <a:pt x="674" y="241"/>
                    <a:pt x="686" y="235"/>
                  </a:cubicBezTo>
                  <a:cubicBezTo>
                    <a:pt x="717" y="219"/>
                    <a:pt x="750" y="207"/>
                    <a:pt x="784" y="199"/>
                  </a:cubicBezTo>
                  <a:cubicBezTo>
                    <a:pt x="809" y="193"/>
                    <a:pt x="836" y="189"/>
                    <a:pt x="862" y="187"/>
                  </a:cubicBezTo>
                  <a:cubicBezTo>
                    <a:pt x="896" y="187"/>
                    <a:pt x="896" y="187"/>
                    <a:pt x="896" y="187"/>
                  </a:cubicBezTo>
                  <a:cubicBezTo>
                    <a:pt x="1011" y="190"/>
                    <a:pt x="1120" y="237"/>
                    <a:pt x="1201" y="319"/>
                  </a:cubicBezTo>
                  <a:cubicBezTo>
                    <a:pt x="1282" y="402"/>
                    <a:pt x="1327" y="512"/>
                    <a:pt x="1327" y="628"/>
                  </a:cubicBezTo>
                  <a:cubicBezTo>
                    <a:pt x="1327" y="746"/>
                    <a:pt x="1281" y="856"/>
                    <a:pt x="1198" y="94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101" name="Picture 100"/>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r="83114"/>
            <a:stretch/>
          </p:blipFill>
          <p:spPr>
            <a:xfrm>
              <a:off x="789856" y="1193375"/>
              <a:ext cx="166214" cy="237115"/>
            </a:xfrm>
            <a:prstGeom prst="rect">
              <a:avLst/>
            </a:prstGeom>
          </p:spPr>
        </p:pic>
      </p:grpSp>
      <p:sp>
        <p:nvSpPr>
          <p:cNvPr id="15" name="Rectangle 14"/>
          <p:cNvSpPr/>
          <p:nvPr/>
        </p:nvSpPr>
        <p:spPr>
          <a:xfrm>
            <a:off x="6814458" y="702355"/>
            <a:ext cx="2011680" cy="3875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6926128" y="1603253"/>
            <a:ext cx="2219307" cy="746358"/>
          </a:xfrm>
          <a:prstGeom prst="rect">
            <a:avLst/>
          </a:prstGeom>
        </p:spPr>
        <p:txBody>
          <a:bodyPr wrap="square">
            <a:spAutoFit/>
          </a:bodyPr>
          <a:lstStyle/>
          <a:p>
            <a:pPr marL="0" lvl="1">
              <a:lnSpc>
                <a:spcPts val="1700"/>
              </a:lnSpc>
            </a:pPr>
            <a:r>
              <a:rPr lang="en-US" sz="1400" b="1" dirty="0">
                <a:solidFill>
                  <a:schemeClr val="bg2"/>
                </a:solidFill>
              </a:rPr>
              <a:t>TriZetto</a:t>
            </a:r>
            <a:r>
              <a:rPr lang="en-US" sz="1400" b="1" baseline="30000" dirty="0">
                <a:solidFill>
                  <a:schemeClr val="bg2"/>
                </a:solidFill>
              </a:rPr>
              <a:t>®</a:t>
            </a:r>
            <a:r>
              <a:rPr lang="en-US" sz="1400" b="1" dirty="0">
                <a:solidFill>
                  <a:schemeClr val="bg2"/>
                </a:solidFill>
              </a:rPr>
              <a:t> Interoperability </a:t>
            </a:r>
            <a:r>
              <a:rPr lang="en-US" sz="1400" b="1" dirty="0" smtClean="0">
                <a:solidFill>
                  <a:schemeClr val="bg2"/>
                </a:solidFill>
              </a:rPr>
              <a:t>                 </a:t>
            </a:r>
            <a:r>
              <a:rPr lang="en-US" sz="1400" b="1" dirty="0" smtClean="0">
                <a:solidFill>
                  <a:srgbClr val="00B0F0"/>
                </a:solidFill>
              </a:rPr>
              <a:t>API </a:t>
            </a:r>
            <a:r>
              <a:rPr lang="en-US" sz="1400" b="1" dirty="0">
                <a:solidFill>
                  <a:srgbClr val="00B0F0"/>
                </a:solidFill>
              </a:rPr>
              <a:t>Gateway</a:t>
            </a:r>
          </a:p>
        </p:txBody>
      </p:sp>
      <p:sp>
        <p:nvSpPr>
          <p:cNvPr id="65" name="Rectangle 64"/>
          <p:cNvSpPr/>
          <p:nvPr/>
        </p:nvSpPr>
        <p:spPr>
          <a:xfrm>
            <a:off x="6901992" y="2563110"/>
            <a:ext cx="1716641" cy="1277273"/>
          </a:xfrm>
          <a:prstGeom prst="rect">
            <a:avLst/>
          </a:prstGeom>
        </p:spPr>
        <p:txBody>
          <a:bodyPr wrap="square">
            <a:spAutoFit/>
          </a:bodyPr>
          <a:lstStyle/>
          <a:p>
            <a:pPr marL="0" lvl="2"/>
            <a:r>
              <a:rPr lang="en-US" sz="1100" dirty="0">
                <a:solidFill>
                  <a:schemeClr val="bg2"/>
                </a:solidFill>
              </a:rPr>
              <a:t>Enables authenticated access to data from diverse sources (core systems, clinical systems and administrative systems) on-demand.</a:t>
            </a:r>
          </a:p>
        </p:txBody>
      </p:sp>
      <p:grpSp>
        <p:nvGrpSpPr>
          <p:cNvPr id="174" name="Group 87"/>
          <p:cNvGrpSpPr>
            <a:grpSpLocks noChangeAspect="1"/>
          </p:cNvGrpSpPr>
          <p:nvPr/>
        </p:nvGrpSpPr>
        <p:grpSpPr bwMode="auto">
          <a:xfrm>
            <a:off x="7018165" y="1017939"/>
            <a:ext cx="556348" cy="463266"/>
            <a:chOff x="5805" y="802"/>
            <a:chExt cx="520" cy="433"/>
          </a:xfrm>
        </p:grpSpPr>
        <p:sp>
          <p:nvSpPr>
            <p:cNvPr id="176" name="Freeform 88"/>
            <p:cNvSpPr>
              <a:spLocks/>
            </p:cNvSpPr>
            <p:nvPr/>
          </p:nvSpPr>
          <p:spPr bwMode="auto">
            <a:xfrm>
              <a:off x="5957" y="921"/>
              <a:ext cx="54" cy="206"/>
            </a:xfrm>
            <a:custGeom>
              <a:avLst/>
              <a:gdLst>
                <a:gd name="T0" fmla="*/ 0 w 20"/>
                <a:gd name="T1" fmla="*/ 76 h 76"/>
                <a:gd name="T2" fmla="*/ 0 w 20"/>
                <a:gd name="T3" fmla="*/ 12 h 76"/>
                <a:gd name="T4" fmla="*/ 12 w 20"/>
                <a:gd name="T5" fmla="*/ 0 h 76"/>
                <a:gd name="T6" fmla="*/ 20 w 20"/>
                <a:gd name="T7" fmla="*/ 0 h 76"/>
                <a:gd name="T8" fmla="*/ 20 w 20"/>
                <a:gd name="T9" fmla="*/ 76 h 76"/>
              </a:gdLst>
              <a:ahLst/>
              <a:cxnLst>
                <a:cxn ang="0">
                  <a:pos x="T0" y="T1"/>
                </a:cxn>
                <a:cxn ang="0">
                  <a:pos x="T2" y="T3"/>
                </a:cxn>
                <a:cxn ang="0">
                  <a:pos x="T4" y="T5"/>
                </a:cxn>
                <a:cxn ang="0">
                  <a:pos x="T6" y="T7"/>
                </a:cxn>
                <a:cxn ang="0">
                  <a:pos x="T8" y="T9"/>
                </a:cxn>
              </a:cxnLst>
              <a:rect l="0" t="0" r="r" b="b"/>
              <a:pathLst>
                <a:path w="20" h="76">
                  <a:moveTo>
                    <a:pt x="0" y="76"/>
                  </a:moveTo>
                  <a:cubicBezTo>
                    <a:pt x="0" y="12"/>
                    <a:pt x="0" y="12"/>
                    <a:pt x="0" y="12"/>
                  </a:cubicBezTo>
                  <a:cubicBezTo>
                    <a:pt x="0" y="5"/>
                    <a:pt x="5" y="0"/>
                    <a:pt x="12" y="0"/>
                  </a:cubicBezTo>
                  <a:cubicBezTo>
                    <a:pt x="20" y="0"/>
                    <a:pt x="20" y="0"/>
                    <a:pt x="20" y="0"/>
                  </a:cubicBezTo>
                  <a:cubicBezTo>
                    <a:pt x="20" y="76"/>
                    <a:pt x="20" y="76"/>
                    <a:pt x="20" y="76"/>
                  </a:cubicBezTo>
                </a:path>
              </a:pathLst>
            </a:custGeom>
            <a:noFill/>
            <a:ln w="1905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7" name="Freeform 89"/>
            <p:cNvSpPr>
              <a:spLocks/>
            </p:cNvSpPr>
            <p:nvPr/>
          </p:nvSpPr>
          <p:spPr bwMode="auto">
            <a:xfrm>
              <a:off x="6054" y="921"/>
              <a:ext cx="54" cy="206"/>
            </a:xfrm>
            <a:custGeom>
              <a:avLst/>
              <a:gdLst>
                <a:gd name="T0" fmla="*/ 0 w 20"/>
                <a:gd name="T1" fmla="*/ 76 h 76"/>
                <a:gd name="T2" fmla="*/ 0 w 20"/>
                <a:gd name="T3" fmla="*/ 0 h 76"/>
                <a:gd name="T4" fmla="*/ 8 w 20"/>
                <a:gd name="T5" fmla="*/ 0 h 76"/>
                <a:gd name="T6" fmla="*/ 20 w 20"/>
                <a:gd name="T7" fmla="*/ 12 h 76"/>
                <a:gd name="T8" fmla="*/ 20 w 20"/>
                <a:gd name="T9" fmla="*/ 40 h 76"/>
                <a:gd name="T10" fmla="*/ 8 w 20"/>
                <a:gd name="T11" fmla="*/ 52 h 76"/>
                <a:gd name="T12" fmla="*/ 0 w 20"/>
                <a:gd name="T13" fmla="*/ 52 h 76"/>
              </a:gdLst>
              <a:ahLst/>
              <a:cxnLst>
                <a:cxn ang="0">
                  <a:pos x="T0" y="T1"/>
                </a:cxn>
                <a:cxn ang="0">
                  <a:pos x="T2" y="T3"/>
                </a:cxn>
                <a:cxn ang="0">
                  <a:pos x="T4" y="T5"/>
                </a:cxn>
                <a:cxn ang="0">
                  <a:pos x="T6" y="T7"/>
                </a:cxn>
                <a:cxn ang="0">
                  <a:pos x="T8" y="T9"/>
                </a:cxn>
                <a:cxn ang="0">
                  <a:pos x="T10" y="T11"/>
                </a:cxn>
                <a:cxn ang="0">
                  <a:pos x="T12" y="T13"/>
                </a:cxn>
              </a:cxnLst>
              <a:rect l="0" t="0" r="r" b="b"/>
              <a:pathLst>
                <a:path w="20" h="76">
                  <a:moveTo>
                    <a:pt x="0" y="76"/>
                  </a:moveTo>
                  <a:cubicBezTo>
                    <a:pt x="0" y="0"/>
                    <a:pt x="0" y="0"/>
                    <a:pt x="0" y="0"/>
                  </a:cubicBezTo>
                  <a:cubicBezTo>
                    <a:pt x="8" y="0"/>
                    <a:pt x="8" y="0"/>
                    <a:pt x="8" y="0"/>
                  </a:cubicBezTo>
                  <a:cubicBezTo>
                    <a:pt x="15" y="0"/>
                    <a:pt x="20" y="5"/>
                    <a:pt x="20" y="12"/>
                  </a:cubicBezTo>
                  <a:cubicBezTo>
                    <a:pt x="20" y="40"/>
                    <a:pt x="20" y="40"/>
                    <a:pt x="20" y="40"/>
                  </a:cubicBezTo>
                  <a:cubicBezTo>
                    <a:pt x="20" y="47"/>
                    <a:pt x="15" y="52"/>
                    <a:pt x="8" y="52"/>
                  </a:cubicBezTo>
                  <a:cubicBezTo>
                    <a:pt x="0" y="52"/>
                    <a:pt x="0" y="52"/>
                    <a:pt x="0" y="52"/>
                  </a:cubicBezTo>
                </a:path>
              </a:pathLst>
            </a:custGeom>
            <a:noFill/>
            <a:ln w="1905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8" name="Line 90"/>
            <p:cNvSpPr>
              <a:spLocks noChangeShapeType="1"/>
            </p:cNvSpPr>
            <p:nvPr/>
          </p:nvSpPr>
          <p:spPr bwMode="auto">
            <a:xfrm>
              <a:off x="6130" y="921"/>
              <a:ext cx="65" cy="0"/>
            </a:xfrm>
            <a:prstGeom prst="line">
              <a:avLst/>
            </a:prstGeom>
            <a:noFill/>
            <a:ln w="190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9" name="Line 91"/>
            <p:cNvSpPr>
              <a:spLocks noChangeShapeType="1"/>
            </p:cNvSpPr>
            <p:nvPr/>
          </p:nvSpPr>
          <p:spPr bwMode="auto">
            <a:xfrm>
              <a:off x="6130" y="1116"/>
              <a:ext cx="65" cy="0"/>
            </a:xfrm>
            <a:prstGeom prst="line">
              <a:avLst/>
            </a:prstGeom>
            <a:noFill/>
            <a:ln w="190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0" name="Line 92"/>
            <p:cNvSpPr>
              <a:spLocks noChangeShapeType="1"/>
            </p:cNvSpPr>
            <p:nvPr/>
          </p:nvSpPr>
          <p:spPr bwMode="auto">
            <a:xfrm>
              <a:off x="6228" y="1116"/>
              <a:ext cx="97" cy="0"/>
            </a:xfrm>
            <a:prstGeom prst="line">
              <a:avLst/>
            </a:prstGeom>
            <a:noFill/>
            <a:ln w="190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1" name="Line 93"/>
            <p:cNvSpPr>
              <a:spLocks noChangeShapeType="1"/>
            </p:cNvSpPr>
            <p:nvPr/>
          </p:nvSpPr>
          <p:spPr bwMode="auto">
            <a:xfrm flipH="1">
              <a:off x="5957" y="1062"/>
              <a:ext cx="54" cy="0"/>
            </a:xfrm>
            <a:prstGeom prst="line">
              <a:avLst/>
            </a:prstGeom>
            <a:noFill/>
            <a:ln w="190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2" name="Line 94"/>
            <p:cNvSpPr>
              <a:spLocks noChangeShapeType="1"/>
            </p:cNvSpPr>
            <p:nvPr/>
          </p:nvSpPr>
          <p:spPr bwMode="auto">
            <a:xfrm>
              <a:off x="6163" y="921"/>
              <a:ext cx="0" cy="195"/>
            </a:xfrm>
            <a:prstGeom prst="line">
              <a:avLst/>
            </a:prstGeom>
            <a:noFill/>
            <a:ln w="190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3" name="Freeform 95"/>
            <p:cNvSpPr>
              <a:spLocks/>
            </p:cNvSpPr>
            <p:nvPr/>
          </p:nvSpPr>
          <p:spPr bwMode="auto">
            <a:xfrm>
              <a:off x="5946" y="802"/>
              <a:ext cx="368" cy="173"/>
            </a:xfrm>
            <a:custGeom>
              <a:avLst/>
              <a:gdLst>
                <a:gd name="T0" fmla="*/ 292 w 368"/>
                <a:gd name="T1" fmla="*/ 108 h 173"/>
                <a:gd name="T2" fmla="*/ 292 w 368"/>
                <a:gd name="T3" fmla="*/ 173 h 173"/>
                <a:gd name="T4" fmla="*/ 368 w 368"/>
                <a:gd name="T5" fmla="*/ 86 h 173"/>
                <a:gd name="T6" fmla="*/ 292 w 368"/>
                <a:gd name="T7" fmla="*/ 0 h 173"/>
                <a:gd name="T8" fmla="*/ 292 w 368"/>
                <a:gd name="T9" fmla="*/ 54 h 173"/>
                <a:gd name="T10" fmla="*/ 0 w 368"/>
                <a:gd name="T11" fmla="*/ 54 h 173"/>
              </a:gdLst>
              <a:ahLst/>
              <a:cxnLst>
                <a:cxn ang="0">
                  <a:pos x="T0" y="T1"/>
                </a:cxn>
                <a:cxn ang="0">
                  <a:pos x="T2" y="T3"/>
                </a:cxn>
                <a:cxn ang="0">
                  <a:pos x="T4" y="T5"/>
                </a:cxn>
                <a:cxn ang="0">
                  <a:pos x="T6" y="T7"/>
                </a:cxn>
                <a:cxn ang="0">
                  <a:pos x="T8" y="T9"/>
                </a:cxn>
                <a:cxn ang="0">
                  <a:pos x="T10" y="T11"/>
                </a:cxn>
              </a:cxnLst>
              <a:rect l="0" t="0" r="r" b="b"/>
              <a:pathLst>
                <a:path w="368" h="173">
                  <a:moveTo>
                    <a:pt x="292" y="108"/>
                  </a:moveTo>
                  <a:lnTo>
                    <a:pt x="292" y="173"/>
                  </a:lnTo>
                  <a:lnTo>
                    <a:pt x="368" y="86"/>
                  </a:lnTo>
                  <a:lnTo>
                    <a:pt x="292" y="0"/>
                  </a:lnTo>
                  <a:lnTo>
                    <a:pt x="292" y="54"/>
                  </a:lnTo>
                  <a:lnTo>
                    <a:pt x="0" y="54"/>
                  </a:lnTo>
                </a:path>
              </a:pathLst>
            </a:custGeom>
            <a:noFill/>
            <a:ln w="1905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4" name="Freeform 96"/>
            <p:cNvSpPr>
              <a:spLocks/>
            </p:cNvSpPr>
            <p:nvPr/>
          </p:nvSpPr>
          <p:spPr bwMode="auto">
            <a:xfrm>
              <a:off x="5816" y="1062"/>
              <a:ext cx="368" cy="173"/>
            </a:xfrm>
            <a:custGeom>
              <a:avLst/>
              <a:gdLst>
                <a:gd name="T0" fmla="*/ 76 w 368"/>
                <a:gd name="T1" fmla="*/ 65 h 173"/>
                <a:gd name="T2" fmla="*/ 76 w 368"/>
                <a:gd name="T3" fmla="*/ 0 h 173"/>
                <a:gd name="T4" fmla="*/ 0 w 368"/>
                <a:gd name="T5" fmla="*/ 87 h 173"/>
                <a:gd name="T6" fmla="*/ 76 w 368"/>
                <a:gd name="T7" fmla="*/ 173 h 173"/>
                <a:gd name="T8" fmla="*/ 76 w 368"/>
                <a:gd name="T9" fmla="*/ 119 h 173"/>
                <a:gd name="T10" fmla="*/ 368 w 368"/>
                <a:gd name="T11" fmla="*/ 119 h 173"/>
              </a:gdLst>
              <a:ahLst/>
              <a:cxnLst>
                <a:cxn ang="0">
                  <a:pos x="T0" y="T1"/>
                </a:cxn>
                <a:cxn ang="0">
                  <a:pos x="T2" y="T3"/>
                </a:cxn>
                <a:cxn ang="0">
                  <a:pos x="T4" y="T5"/>
                </a:cxn>
                <a:cxn ang="0">
                  <a:pos x="T6" y="T7"/>
                </a:cxn>
                <a:cxn ang="0">
                  <a:pos x="T8" y="T9"/>
                </a:cxn>
                <a:cxn ang="0">
                  <a:pos x="T10" y="T11"/>
                </a:cxn>
              </a:cxnLst>
              <a:rect l="0" t="0" r="r" b="b"/>
              <a:pathLst>
                <a:path w="368" h="173">
                  <a:moveTo>
                    <a:pt x="76" y="65"/>
                  </a:moveTo>
                  <a:lnTo>
                    <a:pt x="76" y="0"/>
                  </a:lnTo>
                  <a:lnTo>
                    <a:pt x="0" y="87"/>
                  </a:lnTo>
                  <a:lnTo>
                    <a:pt x="76" y="173"/>
                  </a:lnTo>
                  <a:lnTo>
                    <a:pt x="76" y="119"/>
                  </a:lnTo>
                  <a:lnTo>
                    <a:pt x="368" y="119"/>
                  </a:lnTo>
                </a:path>
              </a:pathLst>
            </a:custGeom>
            <a:noFill/>
            <a:ln w="1905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5" name="Line 97"/>
            <p:cNvSpPr>
              <a:spLocks noChangeShapeType="1"/>
            </p:cNvSpPr>
            <p:nvPr/>
          </p:nvSpPr>
          <p:spPr bwMode="auto">
            <a:xfrm>
              <a:off x="6206" y="1181"/>
              <a:ext cx="65" cy="0"/>
            </a:xfrm>
            <a:prstGeom prst="line">
              <a:avLst/>
            </a:prstGeom>
            <a:noFill/>
            <a:ln w="190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6" name="Line 98"/>
            <p:cNvSpPr>
              <a:spLocks noChangeShapeType="1"/>
            </p:cNvSpPr>
            <p:nvPr/>
          </p:nvSpPr>
          <p:spPr bwMode="auto">
            <a:xfrm>
              <a:off x="6293" y="1181"/>
              <a:ext cx="32" cy="0"/>
            </a:xfrm>
            <a:prstGeom prst="line">
              <a:avLst/>
            </a:prstGeom>
            <a:noFill/>
            <a:ln w="190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7" name="Line 99"/>
            <p:cNvSpPr>
              <a:spLocks noChangeShapeType="1"/>
            </p:cNvSpPr>
            <p:nvPr/>
          </p:nvSpPr>
          <p:spPr bwMode="auto">
            <a:xfrm>
              <a:off x="6011" y="1224"/>
              <a:ext cx="32" cy="0"/>
            </a:xfrm>
            <a:prstGeom prst="line">
              <a:avLst/>
            </a:prstGeom>
            <a:noFill/>
            <a:ln w="190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8" name="Line 100"/>
            <p:cNvSpPr>
              <a:spLocks noChangeShapeType="1"/>
            </p:cNvSpPr>
            <p:nvPr/>
          </p:nvSpPr>
          <p:spPr bwMode="auto">
            <a:xfrm>
              <a:off x="5859" y="856"/>
              <a:ext cx="65" cy="0"/>
            </a:xfrm>
            <a:prstGeom prst="line">
              <a:avLst/>
            </a:prstGeom>
            <a:noFill/>
            <a:ln w="190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9" name="Line 101"/>
            <p:cNvSpPr>
              <a:spLocks noChangeShapeType="1"/>
            </p:cNvSpPr>
            <p:nvPr/>
          </p:nvSpPr>
          <p:spPr bwMode="auto">
            <a:xfrm>
              <a:off x="5892" y="812"/>
              <a:ext cx="173" cy="0"/>
            </a:xfrm>
            <a:prstGeom prst="line">
              <a:avLst/>
            </a:prstGeom>
            <a:noFill/>
            <a:ln w="190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0" name="Line 102"/>
            <p:cNvSpPr>
              <a:spLocks noChangeShapeType="1"/>
            </p:cNvSpPr>
            <p:nvPr/>
          </p:nvSpPr>
          <p:spPr bwMode="auto">
            <a:xfrm>
              <a:off x="5805" y="812"/>
              <a:ext cx="65" cy="0"/>
            </a:xfrm>
            <a:prstGeom prst="line">
              <a:avLst/>
            </a:prstGeom>
            <a:noFill/>
            <a:ln w="190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1" name="Line 103"/>
            <p:cNvSpPr>
              <a:spLocks noChangeShapeType="1"/>
            </p:cNvSpPr>
            <p:nvPr/>
          </p:nvSpPr>
          <p:spPr bwMode="auto">
            <a:xfrm>
              <a:off x="6260" y="1224"/>
              <a:ext cx="65" cy="0"/>
            </a:xfrm>
            <a:prstGeom prst="line">
              <a:avLst/>
            </a:prstGeom>
            <a:noFill/>
            <a:ln w="190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2" name="Line 104"/>
            <p:cNvSpPr>
              <a:spLocks noChangeShapeType="1"/>
            </p:cNvSpPr>
            <p:nvPr/>
          </p:nvSpPr>
          <p:spPr bwMode="auto">
            <a:xfrm>
              <a:off x="6065" y="1224"/>
              <a:ext cx="173" cy="0"/>
            </a:xfrm>
            <a:prstGeom prst="line">
              <a:avLst/>
            </a:prstGeom>
            <a:noFill/>
            <a:ln w="190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3" name="Line 105"/>
            <p:cNvSpPr>
              <a:spLocks noChangeShapeType="1"/>
            </p:cNvSpPr>
            <p:nvPr/>
          </p:nvSpPr>
          <p:spPr bwMode="auto">
            <a:xfrm>
              <a:off x="5805" y="856"/>
              <a:ext cx="33" cy="0"/>
            </a:xfrm>
            <a:prstGeom prst="line">
              <a:avLst/>
            </a:prstGeom>
            <a:noFill/>
            <a:ln w="190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4" name="Line 106"/>
            <p:cNvSpPr>
              <a:spLocks noChangeShapeType="1"/>
            </p:cNvSpPr>
            <p:nvPr/>
          </p:nvSpPr>
          <p:spPr bwMode="auto">
            <a:xfrm>
              <a:off x="6087" y="812"/>
              <a:ext cx="32" cy="0"/>
            </a:xfrm>
            <a:prstGeom prst="line">
              <a:avLst/>
            </a:prstGeom>
            <a:noFill/>
            <a:ln w="190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5" name="Line 107"/>
            <p:cNvSpPr>
              <a:spLocks noChangeShapeType="1"/>
            </p:cNvSpPr>
            <p:nvPr/>
          </p:nvSpPr>
          <p:spPr bwMode="auto">
            <a:xfrm>
              <a:off x="5805" y="921"/>
              <a:ext cx="98" cy="0"/>
            </a:xfrm>
            <a:prstGeom prst="line">
              <a:avLst/>
            </a:prstGeom>
            <a:noFill/>
            <a:ln w="190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28265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05833"/>
            <a:ext cx="8382000" cy="457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lstStyle/>
          <a:p>
            <a:pPr marL="76200">
              <a:lnSpc>
                <a:spcPct val="97000"/>
              </a:lnSpc>
            </a:pPr>
            <a:endParaRPr sz="2400" b="1" i="0" dirty="0">
              <a:solidFill>
                <a:srgbClr val="0033B4"/>
              </a:solidFill>
              <a:latin typeface="Arial"/>
            </a:endParaRPr>
          </a:p>
        </p:txBody>
      </p:sp>
      <p:sp>
        <p:nvSpPr>
          <p:cNvPr id="9" name="Title 8">
            <a:extLst>
              <a:ext uri="{FF2B5EF4-FFF2-40B4-BE49-F238E27FC236}">
                <a16:creationId xmlns:a16="http://schemas.microsoft.com/office/drawing/2014/main" xmlns="" id="{0BD5F253-9BCF-4741-B957-6240EC1D3039}"/>
              </a:ext>
            </a:extLst>
          </p:cNvPr>
          <p:cNvSpPr>
            <a:spLocks noGrp="1"/>
          </p:cNvSpPr>
          <p:nvPr>
            <p:ph type="title"/>
          </p:nvPr>
        </p:nvSpPr>
        <p:spPr/>
        <p:txBody>
          <a:bodyPr/>
          <a:lstStyle/>
          <a:p>
            <a:r>
              <a:rPr lang="en-US" dirty="0" smtClean="0"/>
              <a:t>TriZetto Portfolio Strategy</a:t>
            </a:r>
            <a:br>
              <a:rPr lang="en-US" dirty="0" smtClean="0"/>
            </a:br>
            <a:r>
              <a:rPr lang="en-US" sz="1600" dirty="0" smtClean="0"/>
              <a:t>Continuous value - now and into the future</a:t>
            </a:r>
            <a:endParaRPr lang="en-US" sz="1600" dirty="0"/>
          </a:p>
        </p:txBody>
      </p:sp>
      <p:sp>
        <p:nvSpPr>
          <p:cNvPr id="3" name="Footer Placeholder 2">
            <a:extLst>
              <a:ext uri="{FF2B5EF4-FFF2-40B4-BE49-F238E27FC236}">
                <a16:creationId xmlns:a16="http://schemas.microsoft.com/office/drawing/2014/main" xmlns="" id="{BB59A4AB-0D7F-724A-BB1D-F5F2188DE435}"/>
              </a:ext>
            </a:extLst>
          </p:cNvPr>
          <p:cNvSpPr>
            <a:spLocks noGrp="1"/>
          </p:cNvSpPr>
          <p:nvPr>
            <p:ph type="ftr" sz="quarter" idx="3"/>
          </p:nvPr>
        </p:nvSpPr>
        <p:spPr/>
        <p:txBody>
          <a:bodyPr/>
          <a:lstStyle/>
          <a:p>
            <a:r>
              <a:rPr lang="en-US" dirty="0"/>
              <a:t>© 2020 Cognizant</a:t>
            </a:r>
          </a:p>
        </p:txBody>
      </p:sp>
      <p:sp>
        <p:nvSpPr>
          <p:cNvPr id="12" name="Slide Number Placeholder 11">
            <a:extLst>
              <a:ext uri="{FF2B5EF4-FFF2-40B4-BE49-F238E27FC236}">
                <a16:creationId xmlns:a16="http://schemas.microsoft.com/office/drawing/2014/main" xmlns="" id="{4820D1AA-883F-134E-B0CA-ACD044238B3D}"/>
              </a:ext>
            </a:extLst>
          </p:cNvPr>
          <p:cNvSpPr>
            <a:spLocks noGrp="1"/>
          </p:cNvSpPr>
          <p:nvPr>
            <p:ph type="sldNum" sz="quarter" idx="4"/>
          </p:nvPr>
        </p:nvSpPr>
        <p:spPr/>
        <p:txBody>
          <a:bodyPr/>
          <a:lstStyle/>
          <a:p>
            <a:fld id="{2EFEF571-C9B4-4D92-A7F7-315B894862A8}" type="slidenum">
              <a:rPr lang="en-US" smtClean="0"/>
              <a:pPr/>
              <a:t>32</a:t>
            </a:fld>
            <a:endParaRPr lang="en-US" dirty="0"/>
          </a:p>
        </p:txBody>
      </p:sp>
      <p:sp>
        <p:nvSpPr>
          <p:cNvPr id="7" name="Right Arrow 6"/>
          <p:cNvSpPr/>
          <p:nvPr/>
        </p:nvSpPr>
        <p:spPr>
          <a:xfrm>
            <a:off x="0" y="4063098"/>
            <a:ext cx="9144000" cy="566041"/>
          </a:xfrm>
          <a:prstGeom prst="rightArrow">
            <a:avLst>
              <a:gd name="adj1" fmla="val 100000"/>
              <a:gd name="adj2" fmla="val 50000"/>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8" name="Oval 7"/>
          <p:cNvSpPr>
            <a:spLocks noChangeAspect="1"/>
          </p:cNvSpPr>
          <p:nvPr/>
        </p:nvSpPr>
        <p:spPr>
          <a:xfrm>
            <a:off x="1008654" y="4011772"/>
            <a:ext cx="200386" cy="200386"/>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b="1" dirty="0">
              <a:solidFill>
                <a:srgbClr val="FFFFFF"/>
              </a:solidFill>
            </a:endParaRPr>
          </a:p>
        </p:txBody>
      </p:sp>
      <p:grpSp>
        <p:nvGrpSpPr>
          <p:cNvPr id="10" name="Group 9"/>
          <p:cNvGrpSpPr/>
          <p:nvPr/>
        </p:nvGrpSpPr>
        <p:grpSpPr>
          <a:xfrm>
            <a:off x="220958" y="962970"/>
            <a:ext cx="3128298" cy="2520660"/>
            <a:chOff x="252927" y="1510344"/>
            <a:chExt cx="3749739" cy="2273029"/>
          </a:xfrm>
        </p:grpSpPr>
        <p:sp>
          <p:nvSpPr>
            <p:cNvPr id="11" name="Rectangle 10"/>
            <p:cNvSpPr/>
            <p:nvPr/>
          </p:nvSpPr>
          <p:spPr>
            <a:xfrm>
              <a:off x="721945" y="2613822"/>
              <a:ext cx="3280721" cy="1169551"/>
            </a:xfrm>
            <a:prstGeom prst="rect">
              <a:avLst/>
            </a:prstGeom>
            <a:noFill/>
          </p:spPr>
          <p:txBody>
            <a:bodyPr wrap="square">
              <a:spAutoFit/>
            </a:bodyPr>
            <a:lstStyle/>
            <a:p>
              <a:pPr marL="0" lvl="1" defTabSz="609585">
                <a:defRPr/>
              </a:pPr>
              <a:r>
                <a:rPr lang="en-US" sz="1000" dirty="0">
                  <a:solidFill>
                    <a:srgbClr val="0033A0"/>
                  </a:solidFill>
                </a:rPr>
                <a:t>Continue to focus on </a:t>
              </a:r>
              <a:r>
                <a:rPr lang="en-US" sz="1000" b="1" dirty="0"/>
                <a:t>enhancing our existing key products within our product house </a:t>
              </a:r>
              <a:r>
                <a:rPr lang="en-US" sz="1000" dirty="0"/>
                <a:t>to </a:t>
              </a:r>
              <a:r>
                <a:rPr lang="en-US" sz="1000" dirty="0">
                  <a:solidFill>
                    <a:srgbClr val="0033A0"/>
                  </a:solidFill>
                </a:rPr>
                <a:t>deliver market-leading, digitally enabled, end-to-end solutions—inclusive of partnerships—for our clients and our BPaaS offerings.  Focus on strengthening integration and introducing more modularity and reusability across the portfolio.</a:t>
              </a:r>
            </a:p>
          </p:txBody>
        </p:sp>
        <p:sp>
          <p:nvSpPr>
            <p:cNvPr id="13" name="Oval 12"/>
            <p:cNvSpPr/>
            <p:nvPr/>
          </p:nvSpPr>
          <p:spPr>
            <a:xfrm>
              <a:off x="252927" y="1575363"/>
              <a:ext cx="548023" cy="412284"/>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sz="3200" b="1" dirty="0">
                  <a:solidFill>
                    <a:srgbClr val="FFFFFF"/>
                  </a:solidFill>
                </a:rPr>
                <a:t>1</a:t>
              </a:r>
            </a:p>
          </p:txBody>
        </p:sp>
        <p:sp>
          <p:nvSpPr>
            <p:cNvPr id="14" name="Rectangle 13"/>
            <p:cNvSpPr/>
            <p:nvPr/>
          </p:nvSpPr>
          <p:spPr>
            <a:xfrm>
              <a:off x="724970" y="1510344"/>
              <a:ext cx="3086062" cy="954107"/>
            </a:xfrm>
            <a:prstGeom prst="rect">
              <a:avLst/>
            </a:prstGeom>
          </p:spPr>
          <p:txBody>
            <a:bodyPr wrap="square">
              <a:spAutoFit/>
            </a:bodyPr>
            <a:lstStyle/>
            <a:p>
              <a:pPr defTabSz="609570">
                <a:defRPr/>
              </a:pPr>
              <a:r>
                <a:rPr lang="en-US" sz="1600" b="1" dirty="0"/>
                <a:t>We optimize our </a:t>
              </a:r>
              <a:r>
                <a:rPr lang="en-US" sz="1600" b="1" dirty="0" smtClean="0"/>
                <a:t>leadership in </a:t>
              </a:r>
              <a:r>
                <a:rPr lang="en-US" sz="1600" b="1" dirty="0"/>
                <a:t>the </a:t>
              </a:r>
              <a:r>
                <a:rPr lang="en-US" sz="1600" b="1" dirty="0" smtClean="0"/>
                <a:t>market</a:t>
              </a:r>
              <a:endParaRPr lang="en-US" sz="1600" b="1" i="1" dirty="0"/>
            </a:p>
            <a:p>
              <a:pPr defTabSz="609570">
                <a:defRPr/>
              </a:pPr>
              <a:r>
                <a:rPr lang="en-US" sz="1200" i="1" dirty="0"/>
                <a:t>of digitally enabled, highly integrated and modular product solutions</a:t>
              </a:r>
            </a:p>
          </p:txBody>
        </p:sp>
      </p:grpSp>
      <p:sp>
        <p:nvSpPr>
          <p:cNvPr id="15" name="Rectangle 14"/>
          <p:cNvSpPr/>
          <p:nvPr/>
        </p:nvSpPr>
        <p:spPr>
          <a:xfrm>
            <a:off x="1141341" y="4172075"/>
            <a:ext cx="1287532" cy="369332"/>
          </a:xfrm>
          <a:prstGeom prst="rect">
            <a:avLst/>
          </a:prstGeom>
        </p:spPr>
        <p:txBody>
          <a:bodyPr wrap="none">
            <a:spAutoFit/>
          </a:bodyPr>
          <a:lstStyle/>
          <a:p>
            <a:pPr algn="ctr"/>
            <a:r>
              <a:rPr lang="en-US" b="1" dirty="0">
                <a:solidFill>
                  <a:srgbClr val="FFFFFF"/>
                </a:solidFill>
              </a:rPr>
              <a:t>2019-2021</a:t>
            </a:r>
          </a:p>
        </p:txBody>
      </p:sp>
      <p:cxnSp>
        <p:nvCxnSpPr>
          <p:cNvPr id="16" name="Straight Connector 15"/>
          <p:cNvCxnSpPr>
            <a:stCxn id="8" idx="0"/>
          </p:cNvCxnSpPr>
          <p:nvPr/>
        </p:nvCxnSpPr>
        <p:spPr>
          <a:xfrm flipV="1">
            <a:off x="1108847" y="3534956"/>
            <a:ext cx="0" cy="476816"/>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3166649" y="962970"/>
            <a:ext cx="3117193" cy="2360704"/>
            <a:chOff x="226847" y="1510344"/>
            <a:chExt cx="3760903" cy="2360704"/>
          </a:xfrm>
        </p:grpSpPr>
        <p:sp>
          <p:nvSpPr>
            <p:cNvPr id="18" name="Rectangle 17"/>
            <p:cNvSpPr/>
            <p:nvPr/>
          </p:nvSpPr>
          <p:spPr>
            <a:xfrm>
              <a:off x="707029" y="2701497"/>
              <a:ext cx="3280721" cy="1169551"/>
            </a:xfrm>
            <a:prstGeom prst="rect">
              <a:avLst/>
            </a:prstGeom>
            <a:noFill/>
          </p:spPr>
          <p:txBody>
            <a:bodyPr wrap="square">
              <a:spAutoFit/>
            </a:bodyPr>
            <a:lstStyle/>
            <a:p>
              <a:pPr marL="0" lvl="1" defTabSz="609585">
                <a:defRPr/>
              </a:pPr>
              <a:r>
                <a:rPr lang="en-US" sz="1000" b="1" dirty="0">
                  <a:solidFill>
                    <a:srgbClr val="0033A0"/>
                  </a:solidFill>
                </a:rPr>
                <a:t>Expand through the TriZetto Healthcare platform </a:t>
              </a:r>
              <a:r>
                <a:rPr lang="en-US" sz="1000" dirty="0">
                  <a:solidFill>
                    <a:srgbClr val="0033A0"/>
                  </a:solidFill>
                </a:rPr>
                <a:t>to become the most comprehensive integration, data orchestration, and data interoperability solution in the healthcare market. This expansion shall enable key solution offerings ‘over’ the platform, aligned with our strategic campaigns, such as interoperability, systems of engagement, transparency and analytics insights.</a:t>
              </a:r>
            </a:p>
          </p:txBody>
        </p:sp>
        <p:sp>
          <p:nvSpPr>
            <p:cNvPr id="19" name="Oval 18"/>
            <p:cNvSpPr/>
            <p:nvPr/>
          </p:nvSpPr>
          <p:spPr>
            <a:xfrm>
              <a:off x="226847" y="1575363"/>
              <a:ext cx="551613" cy="4572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sz="3200" b="1" dirty="0" smtClean="0">
                  <a:solidFill>
                    <a:srgbClr val="FFFFFF"/>
                  </a:solidFill>
                </a:rPr>
                <a:t>2</a:t>
              </a:r>
              <a:endParaRPr lang="en-US" sz="3200" b="1" dirty="0">
                <a:solidFill>
                  <a:srgbClr val="FFFFFF"/>
                </a:solidFill>
              </a:endParaRPr>
            </a:p>
          </p:txBody>
        </p:sp>
        <p:sp>
          <p:nvSpPr>
            <p:cNvPr id="20" name="Rectangle 19"/>
            <p:cNvSpPr/>
            <p:nvPr/>
          </p:nvSpPr>
          <p:spPr>
            <a:xfrm>
              <a:off x="707029" y="1510344"/>
              <a:ext cx="3262778" cy="954107"/>
            </a:xfrm>
            <a:prstGeom prst="rect">
              <a:avLst/>
            </a:prstGeom>
          </p:spPr>
          <p:txBody>
            <a:bodyPr wrap="square">
              <a:spAutoFit/>
            </a:bodyPr>
            <a:lstStyle/>
            <a:p>
              <a:pPr defTabSz="609570">
                <a:defRPr/>
              </a:pPr>
              <a:r>
                <a:rPr lang="en-US" sz="1600" b="1" dirty="0"/>
                <a:t>We become the innovation leader</a:t>
              </a:r>
            </a:p>
            <a:p>
              <a:pPr defTabSz="609570">
                <a:defRPr/>
              </a:pPr>
              <a:r>
                <a:rPr lang="en-US" sz="1200" i="1" dirty="0"/>
                <a:t>with the most comprehensive cloud-based SaaS and data orchestration platform</a:t>
              </a:r>
            </a:p>
          </p:txBody>
        </p:sp>
      </p:grpSp>
      <p:grpSp>
        <p:nvGrpSpPr>
          <p:cNvPr id="21" name="Group 20"/>
          <p:cNvGrpSpPr/>
          <p:nvPr/>
        </p:nvGrpSpPr>
        <p:grpSpPr>
          <a:xfrm>
            <a:off x="6169744" y="962970"/>
            <a:ext cx="2926236" cy="2426505"/>
            <a:chOff x="234426" y="1510344"/>
            <a:chExt cx="3771267" cy="2426505"/>
          </a:xfrm>
        </p:grpSpPr>
        <p:sp>
          <p:nvSpPr>
            <p:cNvPr id="22" name="Rectangle 21"/>
            <p:cNvSpPr/>
            <p:nvPr/>
          </p:nvSpPr>
          <p:spPr>
            <a:xfrm>
              <a:off x="724972" y="2767298"/>
              <a:ext cx="3280721" cy="1169551"/>
            </a:xfrm>
            <a:prstGeom prst="rect">
              <a:avLst/>
            </a:prstGeom>
            <a:noFill/>
          </p:spPr>
          <p:txBody>
            <a:bodyPr wrap="square">
              <a:spAutoFit/>
            </a:bodyPr>
            <a:lstStyle/>
            <a:p>
              <a:pPr marL="0" lvl="1" defTabSz="609585">
                <a:defRPr/>
              </a:pPr>
              <a:r>
                <a:rPr lang="en-US" sz="1000" b="1" dirty="0">
                  <a:solidFill>
                    <a:srgbClr val="0033A0"/>
                  </a:solidFill>
                </a:rPr>
                <a:t>Open our products and platform </a:t>
              </a:r>
              <a:r>
                <a:rPr lang="en-US" sz="1000" dirty="0">
                  <a:solidFill>
                    <a:srgbClr val="0033A0"/>
                  </a:solidFill>
                </a:rPr>
                <a:t>to create development exchanges that support multiple communities: </a:t>
              </a:r>
            </a:p>
            <a:p>
              <a:pPr marL="228600" lvl="1" indent="-228600" defTabSz="609585">
                <a:buFont typeface="+mj-lt"/>
                <a:buAutoNum type="arabicPeriod"/>
                <a:defRPr/>
              </a:pPr>
              <a:r>
                <a:rPr lang="en-US" sz="1000" dirty="0">
                  <a:solidFill>
                    <a:srgbClr val="0033A0"/>
                  </a:solidFill>
                </a:rPr>
                <a:t>Client marketplace</a:t>
              </a:r>
            </a:p>
            <a:p>
              <a:pPr marL="228600" lvl="1" indent="-228600" defTabSz="609585">
                <a:buFont typeface="+mj-lt"/>
                <a:buAutoNum type="arabicPeriod"/>
                <a:defRPr/>
              </a:pPr>
              <a:r>
                <a:rPr lang="en-US" sz="1000" dirty="0">
                  <a:solidFill>
                    <a:srgbClr val="0033A0"/>
                  </a:solidFill>
                </a:rPr>
                <a:t>Enveloped partner marketplace </a:t>
              </a:r>
            </a:p>
            <a:p>
              <a:pPr marL="228600" lvl="1" indent="-228600" defTabSz="609585">
                <a:buFont typeface="+mj-lt"/>
                <a:buAutoNum type="arabicPeriod"/>
                <a:defRPr/>
              </a:pPr>
              <a:r>
                <a:rPr lang="en-US" sz="1000" dirty="0">
                  <a:solidFill>
                    <a:srgbClr val="0033A0"/>
                  </a:solidFill>
                </a:rPr>
                <a:t>Development/partner community</a:t>
              </a:r>
            </a:p>
            <a:p>
              <a:pPr marL="228600" lvl="1" indent="-228600" defTabSz="609585">
                <a:buFont typeface="+mj-lt"/>
                <a:buAutoNum type="arabicPeriod"/>
                <a:defRPr/>
              </a:pPr>
              <a:r>
                <a:rPr lang="en-US" sz="1000" dirty="0">
                  <a:solidFill>
                    <a:srgbClr val="0033A0"/>
                  </a:solidFill>
                </a:rPr>
                <a:t>Analytics and insights community</a:t>
              </a:r>
            </a:p>
          </p:txBody>
        </p:sp>
        <p:sp>
          <p:nvSpPr>
            <p:cNvPr id="23" name="Oval 22"/>
            <p:cNvSpPr/>
            <p:nvPr/>
          </p:nvSpPr>
          <p:spPr>
            <a:xfrm>
              <a:off x="234426" y="1575363"/>
              <a:ext cx="589229" cy="45720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sz="3200" b="1" dirty="0" smtClean="0">
                  <a:solidFill>
                    <a:srgbClr val="FFFFFF"/>
                  </a:solidFill>
                </a:rPr>
                <a:t>3</a:t>
              </a:r>
              <a:endParaRPr lang="en-US" sz="3200" b="1" dirty="0">
                <a:solidFill>
                  <a:srgbClr val="FFFFFF"/>
                </a:solidFill>
              </a:endParaRPr>
            </a:p>
          </p:txBody>
        </p:sp>
        <p:sp>
          <p:nvSpPr>
            <p:cNvPr id="24" name="Rectangle 23"/>
            <p:cNvSpPr/>
            <p:nvPr/>
          </p:nvSpPr>
          <p:spPr>
            <a:xfrm>
              <a:off x="724972" y="1510344"/>
              <a:ext cx="3001758" cy="892552"/>
            </a:xfrm>
            <a:prstGeom prst="rect">
              <a:avLst/>
            </a:prstGeom>
          </p:spPr>
          <p:txBody>
            <a:bodyPr wrap="square">
              <a:spAutoFit/>
            </a:bodyPr>
            <a:lstStyle/>
            <a:p>
              <a:pPr defTabSz="609570">
                <a:defRPr/>
              </a:pPr>
              <a:r>
                <a:rPr lang="en-US" sz="1600" b="1" dirty="0"/>
                <a:t>We disrupt the industry</a:t>
              </a:r>
            </a:p>
            <a:p>
              <a:pPr defTabSz="609570">
                <a:defRPr/>
              </a:pPr>
              <a:r>
                <a:rPr lang="en-US" sz="1200" i="1" dirty="0"/>
                <a:t>by opening and connecting our products and platforms to new communities and marketplaces</a:t>
              </a:r>
            </a:p>
          </p:txBody>
        </p:sp>
      </p:grpSp>
      <p:sp>
        <p:nvSpPr>
          <p:cNvPr id="25" name="Rectangle 24"/>
          <p:cNvSpPr/>
          <p:nvPr/>
        </p:nvSpPr>
        <p:spPr>
          <a:xfrm>
            <a:off x="4081479" y="4172075"/>
            <a:ext cx="1287532" cy="369332"/>
          </a:xfrm>
          <a:prstGeom prst="rect">
            <a:avLst/>
          </a:prstGeom>
        </p:spPr>
        <p:txBody>
          <a:bodyPr wrap="none">
            <a:spAutoFit/>
          </a:bodyPr>
          <a:lstStyle/>
          <a:p>
            <a:pPr algn="ctr"/>
            <a:r>
              <a:rPr lang="en-US" b="1" dirty="0" smtClean="0">
                <a:solidFill>
                  <a:srgbClr val="FFFFFF"/>
                </a:solidFill>
              </a:rPr>
              <a:t>2020-2022</a:t>
            </a:r>
            <a:endParaRPr lang="en-US" b="1" dirty="0">
              <a:solidFill>
                <a:srgbClr val="FFFFFF"/>
              </a:solidFill>
            </a:endParaRPr>
          </a:p>
        </p:txBody>
      </p:sp>
      <p:sp>
        <p:nvSpPr>
          <p:cNvPr id="26" name="Rectangle 25"/>
          <p:cNvSpPr/>
          <p:nvPr/>
        </p:nvSpPr>
        <p:spPr>
          <a:xfrm>
            <a:off x="6989096" y="4172075"/>
            <a:ext cx="1287532" cy="369332"/>
          </a:xfrm>
          <a:prstGeom prst="rect">
            <a:avLst/>
          </a:prstGeom>
        </p:spPr>
        <p:txBody>
          <a:bodyPr wrap="none">
            <a:spAutoFit/>
          </a:bodyPr>
          <a:lstStyle/>
          <a:p>
            <a:pPr algn="ctr"/>
            <a:r>
              <a:rPr lang="en-US" b="1" dirty="0" smtClean="0">
                <a:solidFill>
                  <a:srgbClr val="FFFFFF"/>
                </a:solidFill>
              </a:rPr>
              <a:t>2022-2025</a:t>
            </a:r>
            <a:endParaRPr lang="en-US" b="1" dirty="0">
              <a:solidFill>
                <a:srgbClr val="FFFFFF"/>
              </a:solidFill>
            </a:endParaRPr>
          </a:p>
        </p:txBody>
      </p:sp>
      <p:sp>
        <p:nvSpPr>
          <p:cNvPr id="27" name="Oval 26"/>
          <p:cNvSpPr>
            <a:spLocks noChangeAspect="1"/>
          </p:cNvSpPr>
          <p:nvPr/>
        </p:nvSpPr>
        <p:spPr>
          <a:xfrm>
            <a:off x="3913134" y="4011772"/>
            <a:ext cx="200386" cy="200386"/>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b="1" dirty="0">
              <a:solidFill>
                <a:srgbClr val="FFFFFF"/>
              </a:solidFill>
            </a:endParaRPr>
          </a:p>
        </p:txBody>
      </p:sp>
      <p:cxnSp>
        <p:nvCxnSpPr>
          <p:cNvPr id="28" name="Straight Connector 27"/>
          <p:cNvCxnSpPr>
            <a:stCxn id="27" idx="0"/>
          </p:cNvCxnSpPr>
          <p:nvPr/>
        </p:nvCxnSpPr>
        <p:spPr>
          <a:xfrm flipV="1">
            <a:off x="4013327" y="3773364"/>
            <a:ext cx="0" cy="238408"/>
          </a:xfrm>
          <a:prstGeom prst="line">
            <a:avLst/>
          </a:prstGeom>
        </p:spPr>
        <p:style>
          <a:lnRef idx="1">
            <a:schemeClr val="accent1"/>
          </a:lnRef>
          <a:fillRef idx="0">
            <a:schemeClr val="accent1"/>
          </a:fillRef>
          <a:effectRef idx="0">
            <a:schemeClr val="accent1"/>
          </a:effectRef>
          <a:fontRef idx="minor">
            <a:schemeClr val="tx1"/>
          </a:fontRef>
        </p:style>
      </p:cxnSp>
      <p:sp>
        <p:nvSpPr>
          <p:cNvPr id="29" name="Oval 28"/>
          <p:cNvSpPr>
            <a:spLocks noChangeAspect="1"/>
          </p:cNvSpPr>
          <p:nvPr/>
        </p:nvSpPr>
        <p:spPr>
          <a:xfrm>
            <a:off x="6797684" y="4011772"/>
            <a:ext cx="200386" cy="200386"/>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b="1" dirty="0">
              <a:solidFill>
                <a:srgbClr val="FFFFFF"/>
              </a:solidFill>
            </a:endParaRPr>
          </a:p>
        </p:txBody>
      </p:sp>
      <p:cxnSp>
        <p:nvCxnSpPr>
          <p:cNvPr id="30" name="Straight Connector 29"/>
          <p:cNvCxnSpPr>
            <a:stCxn id="29" idx="0"/>
          </p:cNvCxnSpPr>
          <p:nvPr/>
        </p:nvCxnSpPr>
        <p:spPr>
          <a:xfrm flipV="1">
            <a:off x="6897877" y="3534956"/>
            <a:ext cx="0" cy="4768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742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2441727" y="786358"/>
            <a:ext cx="2037175" cy="3818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Rectangle 1"/>
          <p:cNvSpPr/>
          <p:nvPr/>
        </p:nvSpPr>
        <p:spPr>
          <a:xfrm>
            <a:off x="381000" y="105833"/>
            <a:ext cx="8382000" cy="457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lstStyle/>
          <a:p>
            <a:pPr marL="76200">
              <a:lnSpc>
                <a:spcPct val="97000"/>
              </a:lnSpc>
            </a:pPr>
            <a:endParaRPr sz="2400" b="1" i="0" dirty="0">
              <a:solidFill>
                <a:srgbClr val="0033B4"/>
              </a:solidFill>
              <a:latin typeface="Arial"/>
            </a:endParaRPr>
          </a:p>
        </p:txBody>
      </p:sp>
      <p:sp>
        <p:nvSpPr>
          <p:cNvPr id="9" name="Title 8">
            <a:extLst>
              <a:ext uri="{FF2B5EF4-FFF2-40B4-BE49-F238E27FC236}">
                <a16:creationId xmlns:a16="http://schemas.microsoft.com/office/drawing/2014/main" xmlns="" id="{0BD5F253-9BCF-4741-B957-6240EC1D3039}"/>
              </a:ext>
            </a:extLst>
          </p:cNvPr>
          <p:cNvSpPr>
            <a:spLocks noGrp="1"/>
          </p:cNvSpPr>
          <p:nvPr>
            <p:ph type="title"/>
          </p:nvPr>
        </p:nvSpPr>
        <p:spPr/>
        <p:txBody>
          <a:bodyPr/>
          <a:lstStyle/>
          <a:p>
            <a:r>
              <a:rPr lang="en-US" dirty="0" smtClean="0"/>
              <a:t>Portfolio Roadmap Themes</a:t>
            </a:r>
            <a:endParaRPr lang="en-US" sz="1600" dirty="0"/>
          </a:p>
        </p:txBody>
      </p:sp>
      <p:sp>
        <p:nvSpPr>
          <p:cNvPr id="44" name="Rectangle 43"/>
          <p:cNvSpPr/>
          <p:nvPr/>
        </p:nvSpPr>
        <p:spPr>
          <a:xfrm>
            <a:off x="2527350" y="2779192"/>
            <a:ext cx="1866348" cy="1754326"/>
          </a:xfrm>
          <a:prstGeom prst="rect">
            <a:avLst/>
          </a:prstGeom>
        </p:spPr>
        <p:txBody>
          <a:bodyPr wrap="square">
            <a:spAutoFit/>
          </a:bodyPr>
          <a:lstStyle/>
          <a:p>
            <a:pPr marL="114300" lvl="1" indent="-114300" defTabSz="609585">
              <a:spcBef>
                <a:spcPts val="600"/>
              </a:spcBef>
              <a:buFont typeface="Arial" panose="020B0604020202020204" pitchFamily="34" charset="0"/>
              <a:buChar char="•"/>
              <a:defRPr/>
            </a:pPr>
            <a:r>
              <a:rPr lang="en-US" sz="800" dirty="0" smtClean="0">
                <a:solidFill>
                  <a:schemeClr val="bg2"/>
                </a:solidFill>
              </a:rPr>
              <a:t>Cost </a:t>
            </a:r>
            <a:r>
              <a:rPr lang="en-US" sz="800" dirty="0">
                <a:solidFill>
                  <a:schemeClr val="bg2"/>
                </a:solidFill>
              </a:rPr>
              <a:t>and Transparency</a:t>
            </a:r>
          </a:p>
          <a:p>
            <a:pPr marL="114300" lvl="1" indent="-114300" defTabSz="609585">
              <a:spcBef>
                <a:spcPts val="600"/>
              </a:spcBef>
              <a:buFont typeface="Arial" panose="020B0604020202020204" pitchFamily="34" charset="0"/>
              <a:buChar char="•"/>
              <a:defRPr/>
            </a:pPr>
            <a:r>
              <a:rPr lang="en-US" sz="800" dirty="0">
                <a:solidFill>
                  <a:schemeClr val="bg2"/>
                </a:solidFill>
              </a:rPr>
              <a:t>Interoperability</a:t>
            </a:r>
          </a:p>
          <a:p>
            <a:pPr marL="114300" lvl="1" indent="-114300" defTabSz="609585">
              <a:spcBef>
                <a:spcPts val="600"/>
              </a:spcBef>
              <a:buFont typeface="Arial" panose="020B0604020202020204" pitchFamily="34" charset="0"/>
              <a:buChar char="•"/>
              <a:defRPr/>
            </a:pPr>
            <a:r>
              <a:rPr lang="en-US" sz="800" dirty="0">
                <a:solidFill>
                  <a:schemeClr val="bg2"/>
                </a:solidFill>
              </a:rPr>
              <a:t>Delivery System Transformation - inclusive of Value-based care, reimbursement, benefit design</a:t>
            </a:r>
          </a:p>
          <a:p>
            <a:pPr marL="114300" lvl="1" indent="-114300" defTabSz="609585">
              <a:spcBef>
                <a:spcPts val="600"/>
              </a:spcBef>
              <a:buFont typeface="Arial" panose="020B0604020202020204" pitchFamily="34" charset="0"/>
              <a:buChar char="•"/>
              <a:defRPr/>
            </a:pPr>
            <a:r>
              <a:rPr lang="en-US" sz="800" dirty="0">
                <a:solidFill>
                  <a:schemeClr val="bg2"/>
                </a:solidFill>
              </a:rPr>
              <a:t>Member experience – access, holistic individual health, engagement and retention</a:t>
            </a:r>
          </a:p>
          <a:p>
            <a:pPr marL="114300" lvl="1" indent="-114300" defTabSz="609585">
              <a:spcBef>
                <a:spcPts val="600"/>
              </a:spcBef>
              <a:buFont typeface="Arial" panose="020B0604020202020204" pitchFamily="34" charset="0"/>
              <a:buChar char="•"/>
              <a:defRPr/>
            </a:pPr>
            <a:r>
              <a:rPr lang="en-US" sz="800" dirty="0">
                <a:solidFill>
                  <a:schemeClr val="bg2"/>
                </a:solidFill>
              </a:rPr>
              <a:t>Regulations and Government programs</a:t>
            </a:r>
          </a:p>
          <a:p>
            <a:pPr marL="0" lvl="1" defTabSz="609585">
              <a:defRPr/>
            </a:pPr>
            <a:endParaRPr lang="en-US" sz="800" dirty="0">
              <a:solidFill>
                <a:schemeClr val="bg2"/>
              </a:solidFill>
            </a:endParaRPr>
          </a:p>
        </p:txBody>
      </p:sp>
      <p:sp>
        <p:nvSpPr>
          <p:cNvPr id="32" name="Rectangle 31"/>
          <p:cNvSpPr/>
          <p:nvPr/>
        </p:nvSpPr>
        <p:spPr>
          <a:xfrm>
            <a:off x="4544127" y="786358"/>
            <a:ext cx="2037175" cy="3818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 name="Rectangle 32"/>
          <p:cNvSpPr/>
          <p:nvPr/>
        </p:nvSpPr>
        <p:spPr>
          <a:xfrm>
            <a:off x="381000" y="786358"/>
            <a:ext cx="1994047" cy="3818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4" name="Rectangle 33"/>
          <p:cNvSpPr/>
          <p:nvPr/>
        </p:nvSpPr>
        <p:spPr>
          <a:xfrm>
            <a:off x="488056" y="1809574"/>
            <a:ext cx="1626090" cy="830997"/>
          </a:xfrm>
          <a:prstGeom prst="rect">
            <a:avLst/>
          </a:prstGeom>
        </p:spPr>
        <p:txBody>
          <a:bodyPr wrap="square">
            <a:spAutoFit/>
          </a:bodyPr>
          <a:lstStyle/>
          <a:p>
            <a:pPr marL="0" lvl="1"/>
            <a:r>
              <a:rPr lang="en-US" sz="1200" b="1" dirty="0">
                <a:solidFill>
                  <a:schemeClr val="bg2"/>
                </a:solidFill>
              </a:rPr>
              <a:t>Optimized Experience</a:t>
            </a:r>
          </a:p>
          <a:p>
            <a:pPr marL="0" lvl="1"/>
            <a:r>
              <a:rPr lang="en-US" sz="800" b="1" dirty="0">
                <a:solidFill>
                  <a:schemeClr val="bg2"/>
                </a:solidFill>
              </a:rPr>
              <a:t>Enabling a tailored experience that enables user efficiency and satisfaction</a:t>
            </a:r>
          </a:p>
        </p:txBody>
      </p:sp>
      <p:sp>
        <p:nvSpPr>
          <p:cNvPr id="35" name="Rectangle 34"/>
          <p:cNvSpPr/>
          <p:nvPr/>
        </p:nvSpPr>
        <p:spPr>
          <a:xfrm>
            <a:off x="6634928" y="786358"/>
            <a:ext cx="2037175" cy="3818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6" name="Picture 35">
            <a:extLst>
              <a:ext uri="{FF2B5EF4-FFF2-40B4-BE49-F238E27FC236}">
                <a16:creationId xmlns:a16="http://schemas.microsoft.com/office/drawing/2014/main" xmlns="" id="{6EF3D8F4-5B52-624F-94A1-77BCD7706CF1}"/>
              </a:ext>
            </a:extLst>
          </p:cNvPr>
          <p:cNvPicPr>
            <a:picLocks noChangeAspect="1"/>
          </p:cNvPicPr>
          <p:nvPr/>
        </p:nvPicPr>
        <p:blipFill>
          <a:blip r:embed="rId3"/>
          <a:stretch>
            <a:fillRect/>
          </a:stretch>
        </p:blipFill>
        <p:spPr>
          <a:xfrm>
            <a:off x="607281" y="1140715"/>
            <a:ext cx="656585" cy="522021"/>
          </a:xfrm>
          <a:prstGeom prst="rect">
            <a:avLst/>
          </a:prstGeom>
          <a:ln>
            <a:noFill/>
          </a:ln>
          <a:effectLst/>
        </p:spPr>
      </p:pic>
      <p:sp>
        <p:nvSpPr>
          <p:cNvPr id="37" name="Rectangle 36"/>
          <p:cNvSpPr/>
          <p:nvPr/>
        </p:nvSpPr>
        <p:spPr>
          <a:xfrm>
            <a:off x="488055" y="2779192"/>
            <a:ext cx="1717263" cy="1184940"/>
          </a:xfrm>
          <a:prstGeom prst="rect">
            <a:avLst/>
          </a:prstGeom>
        </p:spPr>
        <p:txBody>
          <a:bodyPr wrap="square">
            <a:spAutoFit/>
          </a:bodyPr>
          <a:lstStyle/>
          <a:p>
            <a:pPr marL="114300" lvl="1" indent="-114300" defTabSz="609585">
              <a:spcBef>
                <a:spcPts val="600"/>
              </a:spcBef>
              <a:buFont typeface="Arial" panose="020B0604020202020204" pitchFamily="34" charset="0"/>
              <a:buChar char="•"/>
              <a:defRPr/>
            </a:pPr>
            <a:r>
              <a:rPr lang="en-US" sz="800" dirty="0">
                <a:solidFill>
                  <a:schemeClr val="bg2"/>
                </a:solidFill>
              </a:rPr>
              <a:t>Portfolio wide User Centered Experience Design standards</a:t>
            </a:r>
          </a:p>
          <a:p>
            <a:pPr marL="114300" lvl="1" indent="-114300" defTabSz="609585">
              <a:spcBef>
                <a:spcPts val="600"/>
              </a:spcBef>
              <a:buFont typeface="Arial" panose="020B0604020202020204" pitchFamily="34" charset="0"/>
              <a:buChar char="•"/>
              <a:defRPr/>
            </a:pPr>
            <a:r>
              <a:rPr lang="en-US" sz="800" dirty="0">
                <a:solidFill>
                  <a:schemeClr val="bg2"/>
                </a:solidFill>
              </a:rPr>
              <a:t>Self-service and workflow within</a:t>
            </a:r>
          </a:p>
          <a:p>
            <a:pPr marL="114300" lvl="1" indent="-114300" defTabSz="609585">
              <a:spcBef>
                <a:spcPts val="600"/>
              </a:spcBef>
              <a:buFont typeface="Arial" panose="020B0604020202020204" pitchFamily="34" charset="0"/>
              <a:buChar char="•"/>
              <a:defRPr/>
            </a:pPr>
            <a:r>
              <a:rPr lang="en-US" sz="800" dirty="0">
                <a:solidFill>
                  <a:schemeClr val="bg2"/>
                </a:solidFill>
              </a:rPr>
              <a:t>Business Intelligence and data visualization (360 views)</a:t>
            </a:r>
          </a:p>
          <a:p>
            <a:pPr marL="114300" lvl="1" indent="-114300" defTabSz="609585">
              <a:spcBef>
                <a:spcPts val="600"/>
              </a:spcBef>
              <a:buFont typeface="Arial" panose="020B0604020202020204" pitchFamily="34" charset="0"/>
              <a:buChar char="•"/>
              <a:defRPr/>
            </a:pPr>
            <a:r>
              <a:rPr lang="en-US" sz="800" dirty="0">
                <a:solidFill>
                  <a:schemeClr val="bg2"/>
                </a:solidFill>
              </a:rPr>
              <a:t>Modularity</a:t>
            </a:r>
          </a:p>
        </p:txBody>
      </p:sp>
      <p:pic>
        <p:nvPicPr>
          <p:cNvPr id="38" name="Picture 37">
            <a:extLst>
              <a:ext uri="{FF2B5EF4-FFF2-40B4-BE49-F238E27FC236}">
                <a16:creationId xmlns:a16="http://schemas.microsoft.com/office/drawing/2014/main" xmlns="" id="{04E4D492-56E7-9645-8DDD-8084C6B7DB16}"/>
              </a:ext>
            </a:extLst>
          </p:cNvPr>
          <p:cNvPicPr>
            <a:picLocks noChangeAspect="1"/>
          </p:cNvPicPr>
          <p:nvPr/>
        </p:nvPicPr>
        <p:blipFill>
          <a:blip r:embed="rId4"/>
          <a:stretch>
            <a:fillRect/>
          </a:stretch>
        </p:blipFill>
        <p:spPr>
          <a:xfrm>
            <a:off x="2676548" y="1133368"/>
            <a:ext cx="689281" cy="589979"/>
          </a:xfrm>
          <a:prstGeom prst="rect">
            <a:avLst/>
          </a:prstGeom>
          <a:ln>
            <a:noFill/>
          </a:ln>
          <a:effectLst/>
        </p:spPr>
      </p:pic>
      <p:pic>
        <p:nvPicPr>
          <p:cNvPr id="39" name="Picture 38">
            <a:extLst>
              <a:ext uri="{FF2B5EF4-FFF2-40B4-BE49-F238E27FC236}">
                <a16:creationId xmlns:a16="http://schemas.microsoft.com/office/drawing/2014/main" xmlns="" id="{DEA3508D-565E-C749-8D01-3DE224639040}"/>
              </a:ext>
            </a:extLst>
          </p:cNvPr>
          <p:cNvPicPr>
            <a:picLocks noChangeAspect="1"/>
          </p:cNvPicPr>
          <p:nvPr/>
        </p:nvPicPr>
        <p:blipFill>
          <a:blip r:embed="rId5"/>
          <a:stretch>
            <a:fillRect/>
          </a:stretch>
        </p:blipFill>
        <p:spPr>
          <a:xfrm>
            <a:off x="4744962" y="1068907"/>
            <a:ext cx="787355" cy="615086"/>
          </a:xfrm>
          <a:prstGeom prst="rect">
            <a:avLst/>
          </a:prstGeom>
          <a:ln>
            <a:noFill/>
          </a:ln>
          <a:effectLst/>
        </p:spPr>
      </p:pic>
      <p:pic>
        <p:nvPicPr>
          <p:cNvPr id="40" name="Picture 39">
            <a:extLst>
              <a:ext uri="{FF2B5EF4-FFF2-40B4-BE49-F238E27FC236}">
                <a16:creationId xmlns:a16="http://schemas.microsoft.com/office/drawing/2014/main" xmlns="" id="{71D2A589-5A8A-434E-86A2-590045675C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71002" y="1155050"/>
            <a:ext cx="544235" cy="521935"/>
          </a:xfrm>
          <a:prstGeom prst="rect">
            <a:avLst/>
          </a:prstGeom>
          <a:ln>
            <a:noFill/>
          </a:ln>
          <a:effectLst/>
        </p:spPr>
      </p:pic>
      <p:sp>
        <p:nvSpPr>
          <p:cNvPr id="41" name="Rectangle 40"/>
          <p:cNvSpPr/>
          <p:nvPr/>
        </p:nvSpPr>
        <p:spPr>
          <a:xfrm>
            <a:off x="2559544" y="1809574"/>
            <a:ext cx="1789134" cy="756617"/>
          </a:xfrm>
          <a:prstGeom prst="rect">
            <a:avLst/>
          </a:prstGeom>
        </p:spPr>
        <p:txBody>
          <a:bodyPr wrap="square">
            <a:spAutoFit/>
          </a:bodyPr>
          <a:lstStyle/>
          <a:p>
            <a:pPr marL="0" lvl="1">
              <a:lnSpc>
                <a:spcPts val="2267"/>
              </a:lnSpc>
            </a:pPr>
            <a:r>
              <a:rPr lang="en-US" sz="1200" b="1" dirty="0" smtClean="0">
                <a:solidFill>
                  <a:schemeClr val="bg2"/>
                </a:solidFill>
              </a:rPr>
              <a:t>Market Vision</a:t>
            </a:r>
            <a:endParaRPr lang="en-US" sz="1200" b="1" dirty="0">
              <a:solidFill>
                <a:schemeClr val="bg2"/>
              </a:solidFill>
            </a:endParaRPr>
          </a:p>
          <a:p>
            <a:pPr marL="0" lvl="1"/>
            <a:r>
              <a:rPr lang="en-US" sz="800" b="1" dirty="0">
                <a:solidFill>
                  <a:schemeClr val="bg2"/>
                </a:solidFill>
              </a:rPr>
              <a:t>Leading the industry by enhancing the solution capabilities that transform it</a:t>
            </a:r>
          </a:p>
        </p:txBody>
      </p:sp>
      <p:sp>
        <p:nvSpPr>
          <p:cNvPr id="42" name="Rectangle 41"/>
          <p:cNvSpPr/>
          <p:nvPr/>
        </p:nvSpPr>
        <p:spPr>
          <a:xfrm>
            <a:off x="4658551" y="1809574"/>
            <a:ext cx="1748734" cy="907941"/>
          </a:xfrm>
          <a:prstGeom prst="rect">
            <a:avLst/>
          </a:prstGeom>
        </p:spPr>
        <p:txBody>
          <a:bodyPr wrap="square">
            <a:spAutoFit/>
          </a:bodyPr>
          <a:lstStyle/>
          <a:p>
            <a:pPr marL="0" lvl="1"/>
            <a:r>
              <a:rPr lang="en-US" sz="1200" b="1" dirty="0" smtClean="0">
                <a:solidFill>
                  <a:schemeClr val="bg2"/>
                </a:solidFill>
              </a:rPr>
              <a:t>Intelligent Operations</a:t>
            </a:r>
            <a:endParaRPr lang="en-US" sz="1200" b="1" dirty="0">
              <a:solidFill>
                <a:schemeClr val="bg2"/>
              </a:solidFill>
            </a:endParaRPr>
          </a:p>
          <a:p>
            <a:pPr marL="0" lvl="1">
              <a:spcBef>
                <a:spcPts val="600"/>
              </a:spcBef>
            </a:pPr>
            <a:r>
              <a:rPr lang="en-US" sz="800" b="1" dirty="0">
                <a:solidFill>
                  <a:schemeClr val="bg2"/>
                </a:solidFill>
              </a:rPr>
              <a:t>Embedding agility through process automation and integration</a:t>
            </a:r>
          </a:p>
        </p:txBody>
      </p:sp>
      <p:sp>
        <p:nvSpPr>
          <p:cNvPr id="43" name="Rectangle 42"/>
          <p:cNvSpPr/>
          <p:nvPr/>
        </p:nvSpPr>
        <p:spPr>
          <a:xfrm>
            <a:off x="6753691" y="1698453"/>
            <a:ext cx="1871500" cy="1031051"/>
          </a:xfrm>
          <a:prstGeom prst="rect">
            <a:avLst/>
          </a:prstGeom>
        </p:spPr>
        <p:txBody>
          <a:bodyPr wrap="square">
            <a:spAutoFit/>
          </a:bodyPr>
          <a:lstStyle/>
          <a:p>
            <a:pPr marL="0" lvl="1"/>
            <a:r>
              <a:rPr lang="en-US" sz="1200" b="1" dirty="0" smtClean="0">
                <a:solidFill>
                  <a:schemeClr val="bg2"/>
                </a:solidFill>
              </a:rPr>
              <a:t>Enabling  Technologies</a:t>
            </a:r>
            <a:endParaRPr lang="en-US" sz="1200" b="1" dirty="0">
              <a:solidFill>
                <a:schemeClr val="bg2"/>
              </a:solidFill>
            </a:endParaRPr>
          </a:p>
          <a:p>
            <a:pPr marL="0" lvl="1">
              <a:spcBef>
                <a:spcPts val="600"/>
              </a:spcBef>
            </a:pPr>
            <a:r>
              <a:rPr lang="en-US" sz="800" b="1" dirty="0">
                <a:solidFill>
                  <a:schemeClr val="bg2"/>
                </a:solidFill>
              </a:rPr>
              <a:t>Leveraging technology to support digital capabilities, improved deployments, and </a:t>
            </a:r>
            <a:r>
              <a:rPr lang="en-US" sz="800" b="1" dirty="0" smtClean="0">
                <a:solidFill>
                  <a:schemeClr val="bg2"/>
                </a:solidFill>
              </a:rPr>
              <a:t>open</a:t>
            </a:r>
            <a:r>
              <a:rPr lang="en-US" sz="800" b="1" dirty="0">
                <a:solidFill>
                  <a:schemeClr val="bg2"/>
                </a:solidFill>
              </a:rPr>
              <a:t>, flexible, cloud-enabled </a:t>
            </a:r>
            <a:r>
              <a:rPr lang="en-US" sz="800" b="1" dirty="0" smtClean="0">
                <a:solidFill>
                  <a:schemeClr val="bg2"/>
                </a:solidFill>
              </a:rPr>
              <a:t>solutions</a:t>
            </a:r>
            <a:endParaRPr lang="en-US" sz="800" b="1" dirty="0">
              <a:solidFill>
                <a:schemeClr val="bg2"/>
              </a:solidFill>
            </a:endParaRPr>
          </a:p>
        </p:txBody>
      </p:sp>
      <p:sp>
        <p:nvSpPr>
          <p:cNvPr id="45" name="Rectangle 44"/>
          <p:cNvSpPr/>
          <p:nvPr/>
        </p:nvSpPr>
        <p:spPr>
          <a:xfrm>
            <a:off x="4738477" y="2779192"/>
            <a:ext cx="1748036" cy="1138773"/>
          </a:xfrm>
          <a:prstGeom prst="rect">
            <a:avLst/>
          </a:prstGeom>
        </p:spPr>
        <p:txBody>
          <a:bodyPr wrap="square">
            <a:spAutoFit/>
          </a:bodyPr>
          <a:lstStyle/>
          <a:p>
            <a:pPr marL="114300" lvl="1" indent="-114300" defTabSz="609585">
              <a:spcBef>
                <a:spcPts val="600"/>
              </a:spcBef>
              <a:buFont typeface="Arial" panose="020B0604020202020204" pitchFamily="34" charset="0"/>
              <a:buChar char="•"/>
              <a:defRPr/>
            </a:pPr>
            <a:r>
              <a:rPr lang="en-US" sz="800" dirty="0">
                <a:solidFill>
                  <a:schemeClr val="bg2"/>
                </a:solidFill>
              </a:rPr>
              <a:t>Portfolio Integration strategy</a:t>
            </a:r>
          </a:p>
          <a:p>
            <a:pPr marL="114300" lvl="1" indent="-114300" defTabSz="609585">
              <a:spcBef>
                <a:spcPts val="600"/>
              </a:spcBef>
              <a:buFont typeface="Arial" panose="020B0604020202020204" pitchFamily="34" charset="0"/>
              <a:buChar char="•"/>
              <a:defRPr/>
            </a:pPr>
            <a:r>
              <a:rPr lang="en-US" sz="800" dirty="0">
                <a:solidFill>
                  <a:schemeClr val="bg2"/>
                </a:solidFill>
              </a:rPr>
              <a:t>Native RPA</a:t>
            </a:r>
          </a:p>
          <a:p>
            <a:pPr marL="114300" lvl="1" indent="-114300" defTabSz="609585">
              <a:spcBef>
                <a:spcPts val="600"/>
              </a:spcBef>
              <a:buFont typeface="Arial" panose="020B0604020202020204" pitchFamily="34" charset="0"/>
              <a:buChar char="•"/>
              <a:defRPr/>
            </a:pPr>
            <a:r>
              <a:rPr lang="en-US" sz="800" dirty="0">
                <a:solidFill>
                  <a:schemeClr val="bg2"/>
                </a:solidFill>
              </a:rPr>
              <a:t>AI/ML – insights inside, outside and round-trip</a:t>
            </a:r>
          </a:p>
          <a:p>
            <a:pPr marL="114300" lvl="1" indent="-114300" defTabSz="609585">
              <a:spcBef>
                <a:spcPts val="600"/>
              </a:spcBef>
              <a:buFont typeface="Arial" panose="020B0604020202020204" pitchFamily="34" charset="0"/>
              <a:buChar char="•"/>
              <a:defRPr/>
            </a:pPr>
            <a:r>
              <a:rPr lang="en-US" sz="800" dirty="0">
                <a:solidFill>
                  <a:schemeClr val="bg2"/>
                </a:solidFill>
              </a:rPr>
              <a:t>Enterprise workflow</a:t>
            </a:r>
          </a:p>
          <a:p>
            <a:pPr marL="114300" lvl="1" indent="-114300" defTabSz="609585">
              <a:spcBef>
                <a:spcPts val="600"/>
              </a:spcBef>
              <a:buFont typeface="Arial" panose="020B0604020202020204" pitchFamily="34" charset="0"/>
              <a:buChar char="•"/>
              <a:defRPr/>
            </a:pPr>
            <a:endParaRPr lang="en-US" sz="800" dirty="0">
              <a:solidFill>
                <a:schemeClr val="bg2"/>
              </a:solidFill>
            </a:endParaRPr>
          </a:p>
        </p:txBody>
      </p:sp>
      <p:sp>
        <p:nvSpPr>
          <p:cNvPr id="46" name="Rectangle 45"/>
          <p:cNvSpPr/>
          <p:nvPr/>
        </p:nvSpPr>
        <p:spPr>
          <a:xfrm>
            <a:off x="6760839" y="2779192"/>
            <a:ext cx="1785352" cy="1354217"/>
          </a:xfrm>
          <a:prstGeom prst="rect">
            <a:avLst/>
          </a:prstGeom>
        </p:spPr>
        <p:txBody>
          <a:bodyPr wrap="square">
            <a:spAutoFit/>
          </a:bodyPr>
          <a:lstStyle/>
          <a:p>
            <a:pPr marL="114300" lvl="1" indent="-114300" defTabSz="609585">
              <a:spcBef>
                <a:spcPts val="600"/>
              </a:spcBef>
              <a:buFont typeface="Arial" panose="020B0604020202020204" pitchFamily="34" charset="0"/>
              <a:buChar char="•"/>
              <a:defRPr/>
            </a:pPr>
            <a:r>
              <a:rPr lang="en-US" sz="800" dirty="0">
                <a:solidFill>
                  <a:schemeClr val="bg2"/>
                </a:solidFill>
              </a:rPr>
              <a:t>Infrastructure / Cloud - Containers, DevOps, CI/CD, SaaS</a:t>
            </a:r>
          </a:p>
          <a:p>
            <a:pPr marL="114300" lvl="1" indent="-114300" defTabSz="609585">
              <a:spcBef>
                <a:spcPts val="600"/>
              </a:spcBef>
              <a:buFont typeface="Arial" panose="020B0604020202020204" pitchFamily="34" charset="0"/>
              <a:buChar char="•"/>
              <a:defRPr/>
            </a:pPr>
            <a:r>
              <a:rPr lang="en-US" sz="800" dirty="0">
                <a:solidFill>
                  <a:schemeClr val="bg2"/>
                </a:solidFill>
              </a:rPr>
              <a:t>AI/ML – insights inside, outside and round-trip</a:t>
            </a:r>
          </a:p>
          <a:p>
            <a:pPr marL="114300" lvl="1" indent="-114300" defTabSz="609585">
              <a:spcBef>
                <a:spcPts val="600"/>
              </a:spcBef>
              <a:buFont typeface="Arial" panose="020B0604020202020204" pitchFamily="34" charset="0"/>
              <a:buChar char="•"/>
              <a:defRPr/>
            </a:pPr>
            <a:r>
              <a:rPr lang="en-US" sz="800" dirty="0">
                <a:solidFill>
                  <a:schemeClr val="bg2"/>
                </a:solidFill>
              </a:rPr>
              <a:t>Open Access – APIs, Streaming, Event-driven architecture and data aggregation</a:t>
            </a:r>
          </a:p>
        </p:txBody>
      </p:sp>
    </p:spTree>
    <p:extLst>
      <p:ext uri="{BB962C8B-B14F-4D97-AF65-F5344CB8AC3E}">
        <p14:creationId xmlns:p14="http://schemas.microsoft.com/office/powerpoint/2010/main" val="2503015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277084">
            <a:off x="864835" y="-1796315"/>
            <a:ext cx="7468525" cy="8311179"/>
          </a:xfrm>
          <a:prstGeom prst="rect">
            <a:avLst/>
          </a:prstGeom>
        </p:spPr>
      </p:pic>
      <p:sp>
        <p:nvSpPr>
          <p:cNvPr id="2" name="Title 1"/>
          <p:cNvSpPr>
            <a:spLocks noGrp="1"/>
          </p:cNvSpPr>
          <p:nvPr>
            <p:ph type="title"/>
          </p:nvPr>
        </p:nvSpPr>
        <p:spPr/>
        <p:txBody>
          <a:bodyPr/>
          <a:lstStyle/>
          <a:p>
            <a:r>
              <a:rPr lang="en-US" dirty="0" smtClean="0"/>
              <a:t>Portfolio Foundational </a:t>
            </a:r>
            <a:br>
              <a:rPr lang="en-US" dirty="0" smtClean="0"/>
            </a:br>
            <a:r>
              <a:rPr lang="en-US" dirty="0" smtClean="0"/>
              <a:t>Initiatives</a:t>
            </a:r>
            <a:endParaRPr lang="en-US" dirty="0"/>
          </a:p>
        </p:txBody>
      </p:sp>
      <p:sp>
        <p:nvSpPr>
          <p:cNvPr id="3" name="Footer Placeholder 2"/>
          <p:cNvSpPr>
            <a:spLocks noGrp="1"/>
          </p:cNvSpPr>
          <p:nvPr>
            <p:ph type="ftr" sz="quarter" idx="3"/>
          </p:nvPr>
        </p:nvSpPr>
        <p:spPr/>
        <p:txBody>
          <a:bodyPr/>
          <a:lstStyle/>
          <a:p>
            <a:r>
              <a:rPr lang="en-US" smtClean="0"/>
              <a:t>© 2020 Cognizant</a:t>
            </a:r>
            <a:endParaRPr lang="en-US" dirty="0"/>
          </a:p>
        </p:txBody>
      </p:sp>
      <p:sp>
        <p:nvSpPr>
          <p:cNvPr id="4" name="Slide Number Placeholder 3"/>
          <p:cNvSpPr>
            <a:spLocks noGrp="1"/>
          </p:cNvSpPr>
          <p:nvPr>
            <p:ph type="sldNum" sz="quarter" idx="4"/>
          </p:nvPr>
        </p:nvSpPr>
        <p:spPr/>
        <p:txBody>
          <a:bodyPr/>
          <a:lstStyle/>
          <a:p>
            <a:fld id="{2EFEF571-C9B4-4D92-A7F7-315B894862A8}" type="slidenum">
              <a:rPr lang="en-US" smtClean="0"/>
              <a:pPr/>
              <a:t>34</a:t>
            </a:fld>
            <a:endParaRPr lang="en-US" dirty="0"/>
          </a:p>
        </p:txBody>
      </p:sp>
      <p:sp>
        <p:nvSpPr>
          <p:cNvPr id="6" name="TextBox 5"/>
          <p:cNvSpPr txBox="1"/>
          <p:nvPr/>
        </p:nvSpPr>
        <p:spPr>
          <a:xfrm>
            <a:off x="222517" y="3607864"/>
            <a:ext cx="3577770" cy="877163"/>
          </a:xfrm>
          <a:prstGeom prst="rect">
            <a:avLst/>
          </a:prstGeom>
        </p:spPr>
        <p:txBody>
          <a:bodyPr wrap="square" lIns="0" tIns="0" rIns="0" bIns="0" rtlCol="0">
            <a:spAutoFit/>
          </a:bodyPr>
          <a:lstStyle/>
          <a:p>
            <a:r>
              <a:rPr lang="en-US" sz="2400" b="1" dirty="0">
                <a:solidFill>
                  <a:schemeClr val="bg1"/>
                </a:solidFill>
              </a:rPr>
              <a:t>Here</a:t>
            </a:r>
          </a:p>
          <a:p>
            <a:pPr marL="396875" lvl="1" indent="-231775">
              <a:buFont typeface="Arial" panose="020B0604020202020204" pitchFamily="34" charset="0"/>
              <a:buChar char="•"/>
            </a:pPr>
            <a:r>
              <a:rPr lang="en-US" sz="1100" b="1" dirty="0" smtClean="0">
                <a:solidFill>
                  <a:schemeClr val="bg1"/>
                </a:solidFill>
              </a:rPr>
              <a:t>Correspondence</a:t>
            </a:r>
          </a:p>
          <a:p>
            <a:pPr marL="396875" lvl="1" indent="-231775">
              <a:buFont typeface="Arial" panose="020B0604020202020204" pitchFamily="34" charset="0"/>
              <a:buChar char="•"/>
            </a:pPr>
            <a:r>
              <a:rPr lang="en-US" sz="1100" b="1" dirty="0" smtClean="0">
                <a:solidFill>
                  <a:schemeClr val="bg1"/>
                </a:solidFill>
              </a:rPr>
              <a:t>Workflow</a:t>
            </a:r>
          </a:p>
          <a:p>
            <a:pPr marL="396875" lvl="1" indent="-231775">
              <a:buFont typeface="Arial" panose="020B0604020202020204" pitchFamily="34" charset="0"/>
              <a:buChar char="•"/>
            </a:pPr>
            <a:r>
              <a:rPr lang="en-US" sz="1100" b="1" dirty="0" smtClean="0">
                <a:solidFill>
                  <a:schemeClr val="bg1"/>
                </a:solidFill>
              </a:rPr>
              <a:t>Security</a:t>
            </a:r>
            <a:endParaRPr lang="en-US" sz="1100" b="1" dirty="0">
              <a:solidFill>
                <a:schemeClr val="bg1"/>
              </a:solidFill>
            </a:endParaRPr>
          </a:p>
        </p:txBody>
      </p:sp>
      <p:sp>
        <p:nvSpPr>
          <p:cNvPr id="28" name="TextBox 27"/>
          <p:cNvSpPr txBox="1"/>
          <p:nvPr/>
        </p:nvSpPr>
        <p:spPr>
          <a:xfrm>
            <a:off x="2656514" y="2138267"/>
            <a:ext cx="3577770" cy="1554272"/>
          </a:xfrm>
          <a:prstGeom prst="rect">
            <a:avLst/>
          </a:prstGeom>
        </p:spPr>
        <p:txBody>
          <a:bodyPr wrap="square" lIns="0" tIns="0" rIns="0" bIns="0" rtlCol="0">
            <a:spAutoFit/>
          </a:bodyPr>
          <a:lstStyle/>
          <a:p>
            <a:pPr algn="l"/>
            <a:r>
              <a:rPr lang="en-US" sz="2400" b="1" dirty="0" smtClean="0">
                <a:solidFill>
                  <a:schemeClr val="bg1"/>
                </a:solidFill>
              </a:rPr>
              <a:t>Now</a:t>
            </a:r>
          </a:p>
          <a:p>
            <a:pPr marL="284163" lvl="1" indent="-171450">
              <a:buFont typeface="Arial" panose="020B0604020202020204" pitchFamily="34" charset="0"/>
              <a:buChar char="•"/>
            </a:pPr>
            <a:r>
              <a:rPr lang="en-US" sz="1100" b="1" dirty="0" smtClean="0">
                <a:solidFill>
                  <a:schemeClr val="bg1"/>
                </a:solidFill>
              </a:rPr>
              <a:t>Modernization</a:t>
            </a:r>
          </a:p>
          <a:p>
            <a:pPr marL="284163" lvl="1" indent="-171450">
              <a:buFont typeface="Arial" panose="020B0604020202020204" pitchFamily="34" charset="0"/>
              <a:buChar char="•"/>
            </a:pPr>
            <a:r>
              <a:rPr lang="en-US" sz="1100" b="1" dirty="0" smtClean="0">
                <a:solidFill>
                  <a:schemeClr val="bg1"/>
                </a:solidFill>
              </a:rPr>
              <a:t>Engagement</a:t>
            </a:r>
          </a:p>
          <a:p>
            <a:pPr marL="284163" lvl="1" indent="-171450">
              <a:buFont typeface="Arial" panose="020B0604020202020204" pitchFamily="34" charset="0"/>
              <a:buChar char="•"/>
            </a:pPr>
            <a:r>
              <a:rPr lang="en-US" sz="1100" b="1" dirty="0" smtClean="0">
                <a:solidFill>
                  <a:schemeClr val="bg1"/>
                </a:solidFill>
              </a:rPr>
              <a:t>Cloud</a:t>
            </a:r>
          </a:p>
          <a:p>
            <a:pPr marL="284163" lvl="1" indent="-171450">
              <a:buFont typeface="Arial" panose="020B0604020202020204" pitchFamily="34" charset="0"/>
              <a:buChar char="•"/>
            </a:pPr>
            <a:r>
              <a:rPr lang="en-US" sz="1100" b="1" dirty="0" smtClean="0">
                <a:solidFill>
                  <a:schemeClr val="bg1"/>
                </a:solidFill>
              </a:rPr>
              <a:t>Integration</a:t>
            </a:r>
          </a:p>
          <a:p>
            <a:pPr marL="284163" lvl="1" indent="-171450">
              <a:buFont typeface="Arial" panose="020B0604020202020204" pitchFamily="34" charset="0"/>
              <a:buChar char="•"/>
            </a:pPr>
            <a:r>
              <a:rPr lang="en-US" sz="1100" b="1" dirty="0" smtClean="0">
                <a:solidFill>
                  <a:schemeClr val="bg1"/>
                </a:solidFill>
              </a:rPr>
              <a:t>Interoperability</a:t>
            </a:r>
          </a:p>
          <a:p>
            <a:pPr marL="284163" lvl="1" indent="-171450">
              <a:buFont typeface="Arial" panose="020B0604020202020204" pitchFamily="34" charset="0"/>
              <a:buChar char="•"/>
            </a:pPr>
            <a:r>
              <a:rPr lang="en-US" sz="1100" b="1" dirty="0">
                <a:solidFill>
                  <a:schemeClr val="bg1"/>
                </a:solidFill>
              </a:rPr>
              <a:t>API Management </a:t>
            </a:r>
            <a:endParaRPr lang="en-US" sz="1100" b="1" dirty="0" smtClean="0">
              <a:solidFill>
                <a:schemeClr val="bg1"/>
              </a:solidFill>
            </a:endParaRPr>
          </a:p>
          <a:p>
            <a:pPr marL="284163" lvl="1" indent="-171450">
              <a:buFont typeface="Arial" panose="020B0604020202020204" pitchFamily="34" charset="0"/>
              <a:buChar char="•"/>
            </a:pPr>
            <a:r>
              <a:rPr lang="en-US" sz="1100" b="1" dirty="0" smtClean="0">
                <a:solidFill>
                  <a:schemeClr val="bg1"/>
                </a:solidFill>
              </a:rPr>
              <a:t>Automation/RPA</a:t>
            </a:r>
            <a:endParaRPr lang="en-US" sz="1100" b="1" dirty="0">
              <a:solidFill>
                <a:schemeClr val="bg1"/>
              </a:solidFill>
            </a:endParaRPr>
          </a:p>
        </p:txBody>
      </p:sp>
      <p:sp>
        <p:nvSpPr>
          <p:cNvPr id="29" name="TextBox 28"/>
          <p:cNvSpPr txBox="1"/>
          <p:nvPr/>
        </p:nvSpPr>
        <p:spPr>
          <a:xfrm>
            <a:off x="4997735" y="1036448"/>
            <a:ext cx="1840388" cy="1723549"/>
          </a:xfrm>
          <a:prstGeom prst="rect">
            <a:avLst/>
          </a:prstGeom>
        </p:spPr>
        <p:txBody>
          <a:bodyPr wrap="square" lIns="0" tIns="0" rIns="0" bIns="0" rtlCol="0">
            <a:spAutoFit/>
          </a:bodyPr>
          <a:lstStyle/>
          <a:p>
            <a:r>
              <a:rPr lang="en-US" sz="2400" b="1" dirty="0">
                <a:solidFill>
                  <a:schemeClr val="bg1"/>
                </a:solidFill>
              </a:rPr>
              <a:t>Next</a:t>
            </a:r>
          </a:p>
          <a:p>
            <a:pPr marL="344488" lvl="1" indent="-171450">
              <a:buFont typeface="Arial" panose="020B0604020202020204" pitchFamily="34" charset="0"/>
              <a:buChar char="•"/>
            </a:pPr>
            <a:r>
              <a:rPr lang="en-US" sz="1100" b="1" dirty="0" smtClean="0">
                <a:solidFill>
                  <a:schemeClr val="bg1"/>
                </a:solidFill>
              </a:rPr>
              <a:t>Componentization/   Modularity</a:t>
            </a:r>
            <a:endParaRPr lang="en-US" sz="1100" b="1" dirty="0">
              <a:solidFill>
                <a:schemeClr val="bg1"/>
              </a:solidFill>
            </a:endParaRPr>
          </a:p>
          <a:p>
            <a:pPr marL="344488" lvl="1" indent="-171450">
              <a:buFont typeface="Arial" panose="020B0604020202020204" pitchFamily="34" charset="0"/>
              <a:buChar char="•"/>
            </a:pPr>
            <a:r>
              <a:rPr lang="en-US" sz="1100" b="1" dirty="0" smtClean="0">
                <a:solidFill>
                  <a:schemeClr val="bg1"/>
                </a:solidFill>
              </a:rPr>
              <a:t>XD </a:t>
            </a:r>
            <a:r>
              <a:rPr lang="en-US" sz="1100" b="1" dirty="0">
                <a:solidFill>
                  <a:schemeClr val="bg1"/>
                </a:solidFill>
              </a:rPr>
              <a:t>– Experience </a:t>
            </a:r>
            <a:r>
              <a:rPr lang="en-US" sz="1100" b="1" dirty="0" smtClean="0">
                <a:solidFill>
                  <a:schemeClr val="bg1"/>
                </a:solidFill>
              </a:rPr>
              <a:t>Design</a:t>
            </a:r>
            <a:endParaRPr lang="en-US" sz="1100" b="1" dirty="0">
              <a:solidFill>
                <a:schemeClr val="bg1"/>
              </a:solidFill>
            </a:endParaRPr>
          </a:p>
          <a:p>
            <a:pPr marL="344488" lvl="1" indent="-171450">
              <a:buFont typeface="Arial" panose="020B0604020202020204" pitchFamily="34" charset="0"/>
              <a:buChar char="•"/>
            </a:pPr>
            <a:r>
              <a:rPr lang="en-US" sz="1100" b="1" dirty="0" smtClean="0">
                <a:solidFill>
                  <a:schemeClr val="bg1"/>
                </a:solidFill>
              </a:rPr>
              <a:t>SaaS</a:t>
            </a:r>
          </a:p>
          <a:p>
            <a:pPr marL="344488" lvl="1" indent="-171450">
              <a:buFont typeface="Arial" panose="020B0604020202020204" pitchFamily="34" charset="0"/>
              <a:buChar char="•"/>
            </a:pPr>
            <a:r>
              <a:rPr lang="en-US" sz="1100" b="1" dirty="0">
                <a:solidFill>
                  <a:schemeClr val="bg1"/>
                </a:solidFill>
              </a:rPr>
              <a:t>Data Visualization</a:t>
            </a:r>
          </a:p>
          <a:p>
            <a:pPr marL="344488" lvl="1" indent="-171450">
              <a:buFont typeface="Arial" panose="020B0604020202020204" pitchFamily="34" charset="0"/>
              <a:buChar char="•"/>
            </a:pPr>
            <a:r>
              <a:rPr lang="en-US" sz="1100" b="1" dirty="0">
                <a:solidFill>
                  <a:schemeClr val="bg1"/>
                </a:solidFill>
              </a:rPr>
              <a:t>IOT</a:t>
            </a:r>
          </a:p>
          <a:p>
            <a:pPr marL="344488" lvl="1" indent="-171450">
              <a:buFont typeface="Arial" panose="020B0604020202020204" pitchFamily="34" charset="0"/>
              <a:buChar char="•"/>
            </a:pPr>
            <a:r>
              <a:rPr lang="en-US" sz="1100" b="1" dirty="0" smtClean="0">
                <a:solidFill>
                  <a:schemeClr val="bg1"/>
                </a:solidFill>
              </a:rPr>
              <a:t>Analytics/AI/Insights</a:t>
            </a:r>
            <a:endParaRPr lang="en-US" sz="1100" b="1" dirty="0">
              <a:solidFill>
                <a:schemeClr val="bg1"/>
              </a:solidFill>
            </a:endParaRPr>
          </a:p>
        </p:txBody>
      </p:sp>
      <p:sp>
        <p:nvSpPr>
          <p:cNvPr id="30" name="TextBox 29"/>
          <p:cNvSpPr txBox="1"/>
          <p:nvPr/>
        </p:nvSpPr>
        <p:spPr>
          <a:xfrm>
            <a:off x="6442076" y="2984653"/>
            <a:ext cx="2483263" cy="707886"/>
          </a:xfrm>
          <a:prstGeom prst="rect">
            <a:avLst/>
          </a:prstGeom>
        </p:spPr>
        <p:txBody>
          <a:bodyPr wrap="square" lIns="0" tIns="0" rIns="0" bIns="0" rtlCol="0">
            <a:spAutoFit/>
          </a:bodyPr>
          <a:lstStyle/>
          <a:p>
            <a:r>
              <a:rPr lang="en-US" sz="2400" b="1" dirty="0">
                <a:solidFill>
                  <a:schemeClr val="bg1"/>
                </a:solidFill>
              </a:rPr>
              <a:t>Later</a:t>
            </a:r>
          </a:p>
          <a:p>
            <a:pPr marL="173038" lvl="1" indent="-173038">
              <a:buFont typeface="Arial" panose="020B0604020202020204" pitchFamily="34" charset="0"/>
              <a:buChar char="•"/>
            </a:pPr>
            <a:r>
              <a:rPr lang="en-US" sz="1100" b="1" dirty="0" smtClean="0">
                <a:solidFill>
                  <a:schemeClr val="bg1"/>
                </a:solidFill>
              </a:rPr>
              <a:t>Marketplaces/Communities</a:t>
            </a:r>
          </a:p>
          <a:p>
            <a:pPr marL="173038" lvl="1" indent="-173038">
              <a:buFont typeface="Arial" panose="020B0604020202020204" pitchFamily="34" charset="0"/>
              <a:buChar char="•"/>
            </a:pPr>
            <a:r>
              <a:rPr lang="en-US" sz="1100" b="1" dirty="0" smtClean="0">
                <a:solidFill>
                  <a:schemeClr val="bg1"/>
                </a:solidFill>
              </a:rPr>
              <a:t>Platforms that Scale</a:t>
            </a:r>
          </a:p>
        </p:txBody>
      </p:sp>
    </p:spTree>
    <p:extLst>
      <p:ext uri="{BB962C8B-B14F-4D97-AF65-F5344CB8AC3E}">
        <p14:creationId xmlns:p14="http://schemas.microsoft.com/office/powerpoint/2010/main" val="4219567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823" t="-337" r="1049" b="15934"/>
          <a:stretch/>
        </p:blipFill>
        <p:spPr>
          <a:xfrm>
            <a:off x="-76782" y="-20940"/>
            <a:ext cx="9297564" cy="5249074"/>
          </a:xfrm>
          <a:prstGeom prst="rect">
            <a:avLst/>
          </a:prstGeom>
        </p:spPr>
      </p:pic>
      <p:sp>
        <p:nvSpPr>
          <p:cNvPr id="3" name="Footer Placeholder 2">
            <a:extLst>
              <a:ext uri="{FF2B5EF4-FFF2-40B4-BE49-F238E27FC236}">
                <a16:creationId xmlns:a16="http://schemas.microsoft.com/office/drawing/2014/main" xmlns="" id="{BB59A4AB-0D7F-724A-BB1D-F5F2188DE435}"/>
              </a:ext>
            </a:extLst>
          </p:cNvPr>
          <p:cNvSpPr>
            <a:spLocks noGrp="1"/>
          </p:cNvSpPr>
          <p:nvPr>
            <p:ph type="ftr" sz="quarter" idx="3"/>
          </p:nvPr>
        </p:nvSpPr>
        <p:spPr>
          <a:xfrm>
            <a:off x="660386" y="4615901"/>
            <a:ext cx="4572000" cy="187241"/>
          </a:xfrm>
        </p:spPr>
        <p:txBody>
          <a:bodyPr/>
          <a:lstStyle/>
          <a:p>
            <a:r>
              <a:rPr lang="en-US"/>
              <a:t>© 2020 Cognizant</a:t>
            </a:r>
            <a:endParaRPr lang="en-US" dirty="0"/>
          </a:p>
        </p:txBody>
      </p:sp>
      <p:sp>
        <p:nvSpPr>
          <p:cNvPr id="12" name="Slide Number Placeholder 11">
            <a:extLst>
              <a:ext uri="{FF2B5EF4-FFF2-40B4-BE49-F238E27FC236}">
                <a16:creationId xmlns:a16="http://schemas.microsoft.com/office/drawing/2014/main" xmlns="" id="{4820D1AA-883F-134E-B0CA-ACD044238B3D}"/>
              </a:ext>
            </a:extLst>
          </p:cNvPr>
          <p:cNvSpPr>
            <a:spLocks noGrp="1"/>
          </p:cNvSpPr>
          <p:nvPr>
            <p:ph type="sldNum" sz="quarter" idx="4"/>
          </p:nvPr>
        </p:nvSpPr>
        <p:spPr>
          <a:xfrm>
            <a:off x="385100" y="4680031"/>
            <a:ext cx="228600" cy="123111"/>
          </a:xfrm>
        </p:spPr>
        <p:txBody>
          <a:bodyPr/>
          <a:lstStyle/>
          <a:p>
            <a:fld id="{2EFEF571-C9B4-4D92-A7F7-315B894862A8}" type="slidenum">
              <a:rPr lang="en-US" smtClean="0"/>
              <a:pPr/>
              <a:t>35</a:t>
            </a:fld>
            <a:endParaRPr lang="en-US" dirty="0"/>
          </a:p>
        </p:txBody>
      </p:sp>
      <p:grpSp>
        <p:nvGrpSpPr>
          <p:cNvPr id="56" name="Group 55"/>
          <p:cNvGrpSpPr/>
          <p:nvPr/>
        </p:nvGrpSpPr>
        <p:grpSpPr>
          <a:xfrm>
            <a:off x="636604" y="935700"/>
            <a:ext cx="2482579" cy="728996"/>
            <a:chOff x="636604" y="1032149"/>
            <a:chExt cx="2482579" cy="815205"/>
          </a:xfrm>
        </p:grpSpPr>
        <p:sp>
          <p:nvSpPr>
            <p:cNvPr id="32" name="object 20"/>
            <p:cNvSpPr/>
            <p:nvPr/>
          </p:nvSpPr>
          <p:spPr>
            <a:xfrm>
              <a:off x="636604" y="1032149"/>
              <a:ext cx="2482579" cy="815205"/>
            </a:xfrm>
            <a:custGeom>
              <a:avLst/>
              <a:gdLst/>
              <a:ahLst/>
              <a:cxnLst/>
              <a:rect l="l" t="t" r="r" b="b"/>
              <a:pathLst>
                <a:path w="2240279" h="4479290">
                  <a:moveTo>
                    <a:pt x="0" y="4479150"/>
                  </a:moveTo>
                  <a:lnTo>
                    <a:pt x="2239860" y="4479150"/>
                  </a:lnTo>
                  <a:lnTo>
                    <a:pt x="2239860" y="0"/>
                  </a:lnTo>
                  <a:lnTo>
                    <a:pt x="0" y="0"/>
                  </a:lnTo>
                  <a:lnTo>
                    <a:pt x="0" y="4479150"/>
                  </a:lnTo>
                  <a:close/>
                </a:path>
              </a:pathLst>
            </a:custGeom>
            <a:solidFill>
              <a:schemeClr val="tx1"/>
            </a:solidFill>
            <a:effectLst>
              <a:outerShdw blurRad="50800" dist="38100" dir="2700000" algn="tl" rotWithShape="0">
                <a:prstClr val="black">
                  <a:alpha val="40000"/>
                </a:prstClr>
              </a:outerShdw>
            </a:effectLst>
          </p:spPr>
          <p:txBody>
            <a:bodyPr wrap="square" lIns="0" tIns="0" rIns="0" bIns="0" rtlCol="0"/>
            <a:lstStyle/>
            <a:p>
              <a:pPr defTabSz="621883"/>
              <a:endParaRPr sz="800" dirty="0">
                <a:solidFill>
                  <a:prstClr val="black"/>
                </a:solidFill>
              </a:endParaRPr>
            </a:p>
          </p:txBody>
        </p:sp>
        <p:sp>
          <p:nvSpPr>
            <p:cNvPr id="33" name="TextBox 32"/>
            <p:cNvSpPr txBox="1"/>
            <p:nvPr/>
          </p:nvSpPr>
          <p:spPr>
            <a:xfrm>
              <a:off x="780613" y="1169931"/>
              <a:ext cx="2194560" cy="550678"/>
            </a:xfrm>
            <a:prstGeom prst="rect">
              <a:avLst/>
            </a:prstGeom>
          </p:spPr>
          <p:txBody>
            <a:bodyPr wrap="square" lIns="0" tIns="0" rIns="0" bIns="0" rtlCol="0">
              <a:spAutoFit/>
            </a:bodyPr>
            <a:lstStyle/>
            <a:p>
              <a:r>
                <a:rPr lang="en-US" sz="800" b="1" dirty="0" smtClean="0">
                  <a:solidFill>
                    <a:schemeClr val="bg2"/>
                  </a:solidFill>
                </a:rPr>
                <a:t>“I </a:t>
              </a:r>
              <a:r>
                <a:rPr lang="en-US" sz="800" b="1" dirty="0">
                  <a:solidFill>
                    <a:schemeClr val="bg2"/>
                  </a:solidFill>
                </a:rPr>
                <a:t>think the </a:t>
              </a:r>
              <a:r>
                <a:rPr lang="en-US" sz="800" b="1" dirty="0">
                  <a:solidFill>
                    <a:srgbClr val="FFFF00"/>
                  </a:solidFill>
                </a:rPr>
                <a:t>partnership</a:t>
              </a:r>
              <a:r>
                <a:rPr lang="en-US" sz="800" b="1" dirty="0">
                  <a:solidFill>
                    <a:schemeClr val="bg2"/>
                  </a:solidFill>
                </a:rPr>
                <a:t> Cognizant is establishing through this with us is </a:t>
              </a:r>
              <a:r>
                <a:rPr lang="en-US" sz="800" b="1" dirty="0" smtClean="0">
                  <a:solidFill>
                    <a:srgbClr val="FFFF00"/>
                  </a:solidFill>
                </a:rPr>
                <a:t>AMAZING</a:t>
              </a:r>
              <a:r>
                <a:rPr lang="en-US" sz="800" b="1" dirty="0" smtClean="0">
                  <a:solidFill>
                    <a:schemeClr val="bg2"/>
                  </a:solidFill>
                </a:rPr>
                <a:t>!”  </a:t>
              </a:r>
              <a:endParaRPr lang="en-US" sz="800" b="1" dirty="0">
                <a:solidFill>
                  <a:schemeClr val="bg2"/>
                </a:solidFill>
              </a:endParaRPr>
            </a:p>
            <a:p>
              <a:r>
                <a:rPr lang="en-US" sz="800" b="1" i="1" dirty="0">
                  <a:solidFill>
                    <a:schemeClr val="bg2"/>
                  </a:solidFill>
                </a:rPr>
                <a:t>	</a:t>
              </a:r>
              <a:r>
                <a:rPr lang="en-US" sz="800" b="1" i="1" dirty="0" smtClean="0">
                  <a:solidFill>
                    <a:schemeClr val="bg2"/>
                  </a:solidFill>
                </a:rPr>
                <a:t>		     </a:t>
              </a:r>
              <a:r>
                <a:rPr lang="en-US" sz="800" i="1" dirty="0" smtClean="0">
                  <a:solidFill>
                    <a:schemeClr val="bg2"/>
                  </a:solidFill>
                </a:rPr>
                <a:t>-QNXT Client</a:t>
              </a:r>
              <a:endParaRPr lang="en-US" sz="800" b="1" dirty="0">
                <a:solidFill>
                  <a:schemeClr val="bg2"/>
                </a:solidFill>
              </a:endParaRPr>
            </a:p>
          </p:txBody>
        </p:sp>
      </p:grpSp>
      <p:grpSp>
        <p:nvGrpSpPr>
          <p:cNvPr id="61" name="Group 60"/>
          <p:cNvGrpSpPr/>
          <p:nvPr/>
        </p:nvGrpSpPr>
        <p:grpSpPr>
          <a:xfrm>
            <a:off x="3349411" y="3802270"/>
            <a:ext cx="2482579" cy="1223942"/>
            <a:chOff x="3390883" y="3756433"/>
            <a:chExt cx="2482579" cy="1409535"/>
          </a:xfrm>
        </p:grpSpPr>
        <p:sp>
          <p:nvSpPr>
            <p:cNvPr id="34" name="object 20"/>
            <p:cNvSpPr/>
            <p:nvPr/>
          </p:nvSpPr>
          <p:spPr>
            <a:xfrm>
              <a:off x="3390883" y="3756433"/>
              <a:ext cx="2482579" cy="1409535"/>
            </a:xfrm>
            <a:custGeom>
              <a:avLst/>
              <a:gdLst/>
              <a:ahLst/>
              <a:cxnLst/>
              <a:rect l="l" t="t" r="r" b="b"/>
              <a:pathLst>
                <a:path w="2240279" h="4479290">
                  <a:moveTo>
                    <a:pt x="0" y="4479150"/>
                  </a:moveTo>
                  <a:lnTo>
                    <a:pt x="2239860" y="4479150"/>
                  </a:lnTo>
                  <a:lnTo>
                    <a:pt x="2239860" y="0"/>
                  </a:lnTo>
                  <a:lnTo>
                    <a:pt x="0" y="0"/>
                  </a:lnTo>
                  <a:lnTo>
                    <a:pt x="0" y="4479150"/>
                  </a:lnTo>
                  <a:close/>
                </a:path>
              </a:pathLst>
            </a:custGeom>
            <a:solidFill>
              <a:schemeClr val="tx1"/>
            </a:solidFill>
            <a:effectLst>
              <a:outerShdw blurRad="50800" dist="38100" dir="2700000" algn="tl" rotWithShape="0">
                <a:prstClr val="black">
                  <a:alpha val="40000"/>
                </a:prstClr>
              </a:outerShdw>
            </a:effectLst>
          </p:spPr>
          <p:txBody>
            <a:bodyPr wrap="square" lIns="0" tIns="0" rIns="0" bIns="0" rtlCol="0"/>
            <a:lstStyle/>
            <a:p>
              <a:pPr defTabSz="621883"/>
              <a:endParaRPr sz="800" dirty="0">
                <a:solidFill>
                  <a:prstClr val="black"/>
                </a:solidFill>
              </a:endParaRPr>
            </a:p>
          </p:txBody>
        </p:sp>
        <p:sp>
          <p:nvSpPr>
            <p:cNvPr id="35" name="TextBox 34"/>
            <p:cNvSpPr txBox="1"/>
            <p:nvPr/>
          </p:nvSpPr>
          <p:spPr>
            <a:xfrm>
              <a:off x="3541855" y="3879860"/>
              <a:ext cx="2194560" cy="1276007"/>
            </a:xfrm>
            <a:prstGeom prst="rect">
              <a:avLst/>
            </a:prstGeom>
          </p:spPr>
          <p:txBody>
            <a:bodyPr wrap="square" lIns="0" tIns="0" rIns="0" bIns="0" rtlCol="0">
              <a:spAutoFit/>
            </a:bodyPr>
            <a:lstStyle/>
            <a:p>
              <a:r>
                <a:rPr lang="en-US" sz="800" b="1" dirty="0" smtClean="0">
                  <a:solidFill>
                    <a:schemeClr val="bg2"/>
                  </a:solidFill>
                </a:rPr>
                <a:t>“We </a:t>
              </a:r>
              <a:r>
                <a:rPr lang="en-US" sz="800" b="1" dirty="0">
                  <a:solidFill>
                    <a:schemeClr val="bg2"/>
                  </a:solidFill>
                </a:rPr>
                <a:t>are consistently receiving greater than 98% acceptance on submitted claims, this is more than 2% higher than the National Small Plan Average as reported on the CMS Encounter Data Report Cards.  The </a:t>
              </a:r>
              <a:r>
                <a:rPr lang="en-US" sz="800" b="1" dirty="0">
                  <a:solidFill>
                    <a:srgbClr val="FFFF00"/>
                  </a:solidFill>
                </a:rPr>
                <a:t>improvements</a:t>
              </a:r>
              <a:r>
                <a:rPr lang="en-US" sz="800" b="1" dirty="0">
                  <a:solidFill>
                    <a:schemeClr val="bg2"/>
                  </a:solidFill>
                </a:rPr>
                <a:t> in our EDPS submissions has also had a </a:t>
              </a:r>
              <a:r>
                <a:rPr lang="en-US" sz="800" b="1" dirty="0">
                  <a:solidFill>
                    <a:srgbClr val="FFFF00"/>
                  </a:solidFill>
                </a:rPr>
                <a:t>positive</a:t>
              </a:r>
              <a:r>
                <a:rPr lang="en-US" sz="800" b="1" dirty="0">
                  <a:solidFill>
                    <a:schemeClr val="bg2"/>
                  </a:solidFill>
                </a:rPr>
                <a:t> impact on our revenue</a:t>
              </a:r>
              <a:r>
                <a:rPr lang="en-US" sz="800" b="1" dirty="0" smtClean="0">
                  <a:solidFill>
                    <a:schemeClr val="bg2"/>
                  </a:solidFill>
                </a:rPr>
                <a:t>.”                                     	     </a:t>
              </a:r>
            </a:p>
            <a:p>
              <a:r>
                <a:rPr lang="en-US" sz="800" b="1" i="1" dirty="0" smtClean="0">
                  <a:solidFill>
                    <a:schemeClr val="bg2"/>
                  </a:solidFill>
                </a:rPr>
                <a:t>			         </a:t>
              </a:r>
              <a:r>
                <a:rPr lang="en-US" sz="800" i="1" dirty="0" smtClean="0">
                  <a:solidFill>
                    <a:schemeClr val="bg2"/>
                  </a:solidFill>
                </a:rPr>
                <a:t>-EDM Client</a:t>
              </a:r>
              <a:endParaRPr lang="en-US" sz="800" b="1" dirty="0">
                <a:solidFill>
                  <a:schemeClr val="bg2"/>
                </a:solidFill>
              </a:endParaRPr>
            </a:p>
          </p:txBody>
        </p:sp>
      </p:grpSp>
      <p:grpSp>
        <p:nvGrpSpPr>
          <p:cNvPr id="67" name="Group 66"/>
          <p:cNvGrpSpPr/>
          <p:nvPr/>
        </p:nvGrpSpPr>
        <p:grpSpPr>
          <a:xfrm>
            <a:off x="6078380" y="2083867"/>
            <a:ext cx="2482579" cy="1206629"/>
            <a:chOff x="3379229" y="2266709"/>
            <a:chExt cx="2482579" cy="1383936"/>
          </a:xfrm>
        </p:grpSpPr>
        <p:sp>
          <p:nvSpPr>
            <p:cNvPr id="36" name="object 20"/>
            <p:cNvSpPr/>
            <p:nvPr/>
          </p:nvSpPr>
          <p:spPr>
            <a:xfrm>
              <a:off x="3379229" y="2266709"/>
              <a:ext cx="2482579" cy="1291547"/>
            </a:xfrm>
            <a:custGeom>
              <a:avLst/>
              <a:gdLst/>
              <a:ahLst/>
              <a:cxnLst/>
              <a:rect l="l" t="t" r="r" b="b"/>
              <a:pathLst>
                <a:path w="2240279" h="4479290">
                  <a:moveTo>
                    <a:pt x="0" y="4479150"/>
                  </a:moveTo>
                  <a:lnTo>
                    <a:pt x="2239860" y="4479150"/>
                  </a:lnTo>
                  <a:lnTo>
                    <a:pt x="2239860" y="0"/>
                  </a:lnTo>
                  <a:lnTo>
                    <a:pt x="0" y="0"/>
                  </a:lnTo>
                  <a:lnTo>
                    <a:pt x="0" y="4479150"/>
                  </a:lnTo>
                  <a:close/>
                </a:path>
              </a:pathLst>
            </a:custGeom>
            <a:solidFill>
              <a:schemeClr val="tx1"/>
            </a:solidFill>
            <a:effectLst>
              <a:outerShdw blurRad="50800" dist="38100" dir="2700000" algn="tl" rotWithShape="0">
                <a:prstClr val="black">
                  <a:alpha val="40000"/>
                </a:prstClr>
              </a:outerShdw>
            </a:effectLst>
          </p:spPr>
          <p:txBody>
            <a:bodyPr wrap="square" lIns="0" tIns="0" rIns="0" bIns="0" rtlCol="0"/>
            <a:lstStyle/>
            <a:p>
              <a:pPr defTabSz="621883"/>
              <a:endParaRPr sz="800" dirty="0">
                <a:solidFill>
                  <a:prstClr val="black"/>
                </a:solidFill>
              </a:endParaRPr>
            </a:p>
          </p:txBody>
        </p:sp>
        <p:sp>
          <p:nvSpPr>
            <p:cNvPr id="37" name="TextBox 36"/>
            <p:cNvSpPr txBox="1"/>
            <p:nvPr/>
          </p:nvSpPr>
          <p:spPr>
            <a:xfrm>
              <a:off x="3562180" y="2379836"/>
              <a:ext cx="2103120" cy="1270809"/>
            </a:xfrm>
            <a:prstGeom prst="rect">
              <a:avLst/>
            </a:prstGeom>
          </p:spPr>
          <p:txBody>
            <a:bodyPr wrap="square" lIns="0" tIns="0" rIns="0" bIns="0" rtlCol="0">
              <a:spAutoFit/>
            </a:bodyPr>
            <a:lstStyle/>
            <a:p>
              <a:r>
                <a:rPr lang="en-US" sz="800" b="1" dirty="0" smtClean="0">
                  <a:solidFill>
                    <a:schemeClr val="bg2"/>
                  </a:solidFill>
                </a:rPr>
                <a:t>“With </a:t>
              </a:r>
              <a:r>
                <a:rPr lang="en-US" sz="800" b="1" dirty="0" err="1">
                  <a:solidFill>
                    <a:schemeClr val="bg2"/>
                  </a:solidFill>
                </a:rPr>
                <a:t>NetworX</a:t>
              </a:r>
              <a:r>
                <a:rPr lang="en-US" sz="800" b="1" dirty="0">
                  <a:solidFill>
                    <a:schemeClr val="bg2"/>
                  </a:solidFill>
                </a:rPr>
                <a:t> </a:t>
              </a:r>
              <a:r>
                <a:rPr lang="en-US" sz="800" b="1" dirty="0" err="1">
                  <a:solidFill>
                    <a:schemeClr val="bg2"/>
                  </a:solidFill>
                </a:rPr>
                <a:t>Pricer</a:t>
              </a:r>
              <a:r>
                <a:rPr lang="en-US" sz="800" b="1" dirty="0">
                  <a:solidFill>
                    <a:schemeClr val="bg2"/>
                  </a:solidFill>
                </a:rPr>
                <a:t>, we have </a:t>
              </a:r>
              <a:r>
                <a:rPr lang="en-US" sz="800" b="1" dirty="0">
                  <a:solidFill>
                    <a:srgbClr val="FFFF00"/>
                  </a:solidFill>
                </a:rPr>
                <a:t>significant</a:t>
              </a:r>
              <a:r>
                <a:rPr lang="en-US" sz="800" b="1" dirty="0">
                  <a:solidFill>
                    <a:schemeClr val="bg2"/>
                  </a:solidFill>
                </a:rPr>
                <a:t>ly reduced configuration time and manual pricing.  Our auto-adjudication has also increased resulting in reduced labor costs and increased turn-around time for claims payment.  </a:t>
              </a:r>
              <a:r>
                <a:rPr lang="en-US" sz="800" b="1" dirty="0" err="1">
                  <a:solidFill>
                    <a:schemeClr val="bg2"/>
                  </a:solidFill>
                </a:rPr>
                <a:t>NetworX</a:t>
              </a:r>
              <a:r>
                <a:rPr lang="en-US" sz="800" b="1" dirty="0">
                  <a:solidFill>
                    <a:schemeClr val="bg2"/>
                  </a:solidFill>
                </a:rPr>
                <a:t> Modeler is done in a few hours instead of </a:t>
              </a:r>
              <a:r>
                <a:rPr lang="en-US" sz="800" b="1" dirty="0" smtClean="0">
                  <a:solidFill>
                    <a:schemeClr val="bg2"/>
                  </a:solidFill>
                </a:rPr>
                <a:t>weeks…” </a:t>
              </a:r>
            </a:p>
            <a:p>
              <a:r>
                <a:rPr lang="en-US" sz="800" b="1" dirty="0" smtClean="0">
                  <a:solidFill>
                    <a:schemeClr val="bg2"/>
                  </a:solidFill>
                </a:rPr>
                <a:t>			</a:t>
              </a:r>
              <a:r>
                <a:rPr lang="en-US" sz="800" i="1" dirty="0" smtClean="0">
                  <a:solidFill>
                    <a:schemeClr val="bg2"/>
                  </a:solidFill>
                </a:rPr>
                <a:t>-</a:t>
              </a:r>
              <a:r>
                <a:rPr lang="en-US" sz="800" i="1" dirty="0" err="1" smtClean="0">
                  <a:solidFill>
                    <a:schemeClr val="bg2"/>
                  </a:solidFill>
                </a:rPr>
                <a:t>NetworX</a:t>
              </a:r>
              <a:r>
                <a:rPr lang="en-US" sz="800" i="1" dirty="0" smtClean="0">
                  <a:solidFill>
                    <a:schemeClr val="bg2"/>
                  </a:solidFill>
                </a:rPr>
                <a:t> </a:t>
              </a:r>
              <a:r>
                <a:rPr lang="en-US" sz="800" i="1" dirty="0">
                  <a:solidFill>
                    <a:schemeClr val="bg2"/>
                  </a:solidFill>
                </a:rPr>
                <a:t>Client</a:t>
              </a:r>
              <a:endParaRPr lang="en-US" sz="800" b="1" dirty="0">
                <a:solidFill>
                  <a:schemeClr val="bg2"/>
                </a:solidFill>
              </a:endParaRPr>
            </a:p>
            <a:p>
              <a:endParaRPr lang="en-US" sz="800" b="1" dirty="0">
                <a:solidFill>
                  <a:schemeClr val="bg2"/>
                </a:solidFill>
              </a:endParaRPr>
            </a:p>
          </p:txBody>
        </p:sp>
      </p:grpSp>
      <p:grpSp>
        <p:nvGrpSpPr>
          <p:cNvPr id="58" name="Group 57"/>
          <p:cNvGrpSpPr/>
          <p:nvPr/>
        </p:nvGrpSpPr>
        <p:grpSpPr>
          <a:xfrm>
            <a:off x="3349411" y="935700"/>
            <a:ext cx="2482579" cy="742344"/>
            <a:chOff x="6088766" y="1032150"/>
            <a:chExt cx="2482579" cy="909994"/>
          </a:xfrm>
        </p:grpSpPr>
        <p:sp>
          <p:nvSpPr>
            <p:cNvPr id="38" name="object 20"/>
            <p:cNvSpPr/>
            <p:nvPr/>
          </p:nvSpPr>
          <p:spPr>
            <a:xfrm>
              <a:off x="6088766" y="1032150"/>
              <a:ext cx="2482579" cy="909994"/>
            </a:xfrm>
            <a:custGeom>
              <a:avLst/>
              <a:gdLst/>
              <a:ahLst/>
              <a:cxnLst/>
              <a:rect l="l" t="t" r="r" b="b"/>
              <a:pathLst>
                <a:path w="2240279" h="4479290">
                  <a:moveTo>
                    <a:pt x="0" y="4479150"/>
                  </a:moveTo>
                  <a:lnTo>
                    <a:pt x="2239860" y="4479150"/>
                  </a:lnTo>
                  <a:lnTo>
                    <a:pt x="2239860" y="0"/>
                  </a:lnTo>
                  <a:lnTo>
                    <a:pt x="0" y="0"/>
                  </a:lnTo>
                  <a:lnTo>
                    <a:pt x="0" y="4479150"/>
                  </a:lnTo>
                  <a:close/>
                </a:path>
              </a:pathLst>
            </a:custGeom>
            <a:solidFill>
              <a:schemeClr val="tx1"/>
            </a:solidFill>
            <a:effectLst>
              <a:outerShdw blurRad="50800" dist="38100" dir="2700000" algn="tl" rotWithShape="0">
                <a:prstClr val="black">
                  <a:alpha val="40000"/>
                </a:prstClr>
              </a:outerShdw>
            </a:effectLst>
          </p:spPr>
          <p:txBody>
            <a:bodyPr wrap="square" lIns="0" tIns="0" rIns="0" bIns="0" rtlCol="0"/>
            <a:lstStyle/>
            <a:p>
              <a:pPr defTabSz="621883"/>
              <a:endParaRPr sz="800" dirty="0">
                <a:solidFill>
                  <a:prstClr val="black"/>
                </a:solidFill>
              </a:endParaRPr>
            </a:p>
          </p:txBody>
        </p:sp>
        <p:sp>
          <p:nvSpPr>
            <p:cNvPr id="39" name="TextBox 38"/>
            <p:cNvSpPr txBox="1"/>
            <p:nvPr/>
          </p:nvSpPr>
          <p:spPr>
            <a:xfrm>
              <a:off x="6262049" y="1231908"/>
              <a:ext cx="2194560" cy="603656"/>
            </a:xfrm>
            <a:prstGeom prst="rect">
              <a:avLst/>
            </a:prstGeom>
          </p:spPr>
          <p:txBody>
            <a:bodyPr wrap="square" lIns="0" tIns="0" rIns="0" bIns="0" rtlCol="0">
              <a:spAutoFit/>
            </a:bodyPr>
            <a:lstStyle/>
            <a:p>
              <a:r>
                <a:rPr lang="en-US" sz="800" b="1" dirty="0">
                  <a:solidFill>
                    <a:schemeClr val="bg2"/>
                  </a:solidFill>
                </a:rPr>
                <a:t>“Billing 360 is </a:t>
              </a:r>
              <a:r>
                <a:rPr lang="en-US" sz="800" b="1" dirty="0">
                  <a:solidFill>
                    <a:srgbClr val="FFFF00"/>
                  </a:solidFill>
                </a:rPr>
                <a:t>Awesome</a:t>
              </a:r>
              <a:r>
                <a:rPr lang="en-US" sz="800" b="1" dirty="0">
                  <a:solidFill>
                    <a:schemeClr val="bg2"/>
                  </a:solidFill>
                </a:rPr>
                <a:t>!  It brings all the information together in a single place and it has made us more </a:t>
              </a:r>
              <a:r>
                <a:rPr lang="en-US" sz="800" b="1" dirty="0">
                  <a:solidFill>
                    <a:srgbClr val="FFFF00"/>
                  </a:solidFill>
                </a:rPr>
                <a:t>efficient</a:t>
              </a:r>
              <a:r>
                <a:rPr lang="en-US" sz="800" b="1" dirty="0" smtClean="0">
                  <a:solidFill>
                    <a:schemeClr val="bg2"/>
                  </a:solidFill>
                </a:rPr>
                <a:t>.”</a:t>
              </a:r>
              <a:r>
                <a:rPr lang="en-US" sz="800" i="1" dirty="0">
                  <a:solidFill>
                    <a:schemeClr val="bg2"/>
                  </a:solidFill>
                </a:rPr>
                <a:t> </a:t>
              </a:r>
              <a:r>
                <a:rPr lang="en-US" sz="800" i="1" dirty="0" smtClean="0">
                  <a:solidFill>
                    <a:schemeClr val="bg2"/>
                  </a:solidFill>
                </a:rPr>
                <a:t>    </a:t>
              </a:r>
            </a:p>
            <a:p>
              <a:r>
                <a:rPr lang="en-US" sz="800" i="1" dirty="0" smtClean="0">
                  <a:solidFill>
                    <a:schemeClr val="bg2"/>
                  </a:solidFill>
                </a:rPr>
                <a:t>			      -Facets Client</a:t>
              </a:r>
              <a:endParaRPr lang="en-US" sz="800" b="1" dirty="0" smtClean="0">
                <a:solidFill>
                  <a:schemeClr val="bg2"/>
                </a:solidFill>
              </a:endParaRPr>
            </a:p>
          </p:txBody>
        </p:sp>
      </p:grpSp>
      <p:grpSp>
        <p:nvGrpSpPr>
          <p:cNvPr id="62" name="Group 61"/>
          <p:cNvGrpSpPr/>
          <p:nvPr/>
        </p:nvGrpSpPr>
        <p:grpSpPr>
          <a:xfrm>
            <a:off x="3349411" y="1824730"/>
            <a:ext cx="2482579" cy="1006288"/>
            <a:chOff x="6100568" y="2070565"/>
            <a:chExt cx="2482579" cy="1123389"/>
          </a:xfrm>
        </p:grpSpPr>
        <p:sp>
          <p:nvSpPr>
            <p:cNvPr id="44" name="object 20"/>
            <p:cNvSpPr/>
            <p:nvPr/>
          </p:nvSpPr>
          <p:spPr>
            <a:xfrm>
              <a:off x="6100568" y="2070565"/>
              <a:ext cx="2482579" cy="1123389"/>
            </a:xfrm>
            <a:custGeom>
              <a:avLst/>
              <a:gdLst/>
              <a:ahLst/>
              <a:cxnLst/>
              <a:rect l="l" t="t" r="r" b="b"/>
              <a:pathLst>
                <a:path w="2240279" h="4479290">
                  <a:moveTo>
                    <a:pt x="0" y="4479150"/>
                  </a:moveTo>
                  <a:lnTo>
                    <a:pt x="2239860" y="4479150"/>
                  </a:lnTo>
                  <a:lnTo>
                    <a:pt x="2239860" y="0"/>
                  </a:lnTo>
                  <a:lnTo>
                    <a:pt x="0" y="0"/>
                  </a:lnTo>
                  <a:lnTo>
                    <a:pt x="0" y="4479150"/>
                  </a:lnTo>
                  <a:close/>
                </a:path>
              </a:pathLst>
            </a:custGeom>
            <a:solidFill>
              <a:schemeClr val="tx1"/>
            </a:solidFill>
            <a:effectLst>
              <a:outerShdw blurRad="50800" dist="38100" dir="2700000" algn="tl" rotWithShape="0">
                <a:prstClr val="black">
                  <a:alpha val="40000"/>
                </a:prstClr>
              </a:outerShdw>
            </a:effectLst>
          </p:spPr>
          <p:txBody>
            <a:bodyPr wrap="square" lIns="0" tIns="0" rIns="0" bIns="0" rtlCol="0"/>
            <a:lstStyle/>
            <a:p>
              <a:pPr defTabSz="621883"/>
              <a:endParaRPr sz="800" dirty="0">
                <a:solidFill>
                  <a:prstClr val="black"/>
                </a:solidFill>
              </a:endParaRPr>
            </a:p>
          </p:txBody>
        </p:sp>
        <p:sp>
          <p:nvSpPr>
            <p:cNvPr id="45" name="Rectangle 44"/>
            <p:cNvSpPr/>
            <p:nvPr/>
          </p:nvSpPr>
          <p:spPr>
            <a:xfrm>
              <a:off x="6239882" y="2123060"/>
              <a:ext cx="2194560" cy="1065136"/>
            </a:xfrm>
            <a:prstGeom prst="rect">
              <a:avLst/>
            </a:prstGeom>
          </p:spPr>
          <p:txBody>
            <a:bodyPr wrap="square">
              <a:spAutoFit/>
            </a:bodyPr>
            <a:lstStyle/>
            <a:p>
              <a:r>
                <a:rPr lang="en-US" sz="800" b="1" dirty="0" smtClean="0">
                  <a:solidFill>
                    <a:schemeClr val="bg2"/>
                  </a:solidFill>
                </a:rPr>
                <a:t>“The </a:t>
              </a:r>
              <a:r>
                <a:rPr lang="en-US" sz="800" b="1" dirty="0">
                  <a:solidFill>
                    <a:schemeClr val="bg2"/>
                  </a:solidFill>
                </a:rPr>
                <a:t>HEDIS  retrospective engine was delivered six weeks ahead of time. This has been by far the </a:t>
              </a:r>
              <a:r>
                <a:rPr lang="en-US" sz="800" b="1" dirty="0">
                  <a:solidFill>
                    <a:srgbClr val="FFFF00"/>
                  </a:solidFill>
                </a:rPr>
                <a:t>best</a:t>
              </a:r>
              <a:r>
                <a:rPr lang="en-US" sz="800" b="1" dirty="0">
                  <a:solidFill>
                    <a:schemeClr val="bg2"/>
                  </a:solidFill>
                </a:rPr>
                <a:t> software implementation of my career to date and I’ve done everything from EMR to EDI software implementations over the year.” </a:t>
              </a:r>
            </a:p>
            <a:p>
              <a:r>
                <a:rPr lang="en-US" sz="800" i="1" dirty="0" smtClean="0">
                  <a:solidFill>
                    <a:schemeClr val="bg2"/>
                  </a:solidFill>
                </a:rPr>
                <a:t>    	          	      -</a:t>
              </a:r>
              <a:r>
                <a:rPr lang="en-US" sz="800" i="1" dirty="0" err="1" smtClean="0">
                  <a:solidFill>
                    <a:schemeClr val="bg2"/>
                  </a:solidFill>
                </a:rPr>
                <a:t>ClaimSphere</a:t>
              </a:r>
              <a:r>
                <a:rPr lang="en-US" sz="800" i="1" dirty="0" smtClean="0">
                  <a:solidFill>
                    <a:schemeClr val="bg2"/>
                  </a:solidFill>
                </a:rPr>
                <a:t> Client</a:t>
              </a:r>
              <a:endParaRPr lang="en-US" sz="800" b="1" dirty="0">
                <a:solidFill>
                  <a:schemeClr val="bg2"/>
                </a:solidFill>
              </a:endParaRPr>
            </a:p>
          </p:txBody>
        </p:sp>
      </p:grpSp>
      <p:grpSp>
        <p:nvGrpSpPr>
          <p:cNvPr id="57" name="Group 56"/>
          <p:cNvGrpSpPr/>
          <p:nvPr/>
        </p:nvGrpSpPr>
        <p:grpSpPr>
          <a:xfrm>
            <a:off x="6078380" y="935700"/>
            <a:ext cx="2482579" cy="988230"/>
            <a:chOff x="3374720" y="1032149"/>
            <a:chExt cx="2482579" cy="1163711"/>
          </a:xfrm>
        </p:grpSpPr>
        <p:sp>
          <p:nvSpPr>
            <p:cNvPr id="46" name="object 20"/>
            <p:cNvSpPr/>
            <p:nvPr/>
          </p:nvSpPr>
          <p:spPr>
            <a:xfrm>
              <a:off x="3374720" y="1032149"/>
              <a:ext cx="2482579" cy="1163711"/>
            </a:xfrm>
            <a:custGeom>
              <a:avLst/>
              <a:gdLst/>
              <a:ahLst/>
              <a:cxnLst/>
              <a:rect l="l" t="t" r="r" b="b"/>
              <a:pathLst>
                <a:path w="2240279" h="4479290">
                  <a:moveTo>
                    <a:pt x="0" y="4479150"/>
                  </a:moveTo>
                  <a:lnTo>
                    <a:pt x="2239860" y="4479150"/>
                  </a:lnTo>
                  <a:lnTo>
                    <a:pt x="2239860" y="0"/>
                  </a:lnTo>
                  <a:lnTo>
                    <a:pt x="0" y="0"/>
                  </a:lnTo>
                  <a:lnTo>
                    <a:pt x="0" y="4479150"/>
                  </a:lnTo>
                  <a:close/>
                </a:path>
              </a:pathLst>
            </a:custGeom>
            <a:solidFill>
              <a:schemeClr val="tx1"/>
            </a:solidFill>
            <a:effectLst>
              <a:outerShdw blurRad="50800" dist="38100" dir="2700000" algn="tl" rotWithShape="0">
                <a:prstClr val="black">
                  <a:alpha val="40000"/>
                </a:prstClr>
              </a:outerShdw>
            </a:effectLst>
          </p:spPr>
          <p:txBody>
            <a:bodyPr wrap="square" lIns="0" tIns="0" rIns="0" bIns="0" rtlCol="0"/>
            <a:lstStyle/>
            <a:p>
              <a:pPr defTabSz="621883"/>
              <a:endParaRPr sz="800" dirty="0">
                <a:solidFill>
                  <a:prstClr val="black"/>
                </a:solidFill>
              </a:endParaRPr>
            </a:p>
          </p:txBody>
        </p:sp>
        <p:sp>
          <p:nvSpPr>
            <p:cNvPr id="47" name="TextBox 46"/>
            <p:cNvSpPr txBox="1"/>
            <p:nvPr/>
          </p:nvSpPr>
          <p:spPr>
            <a:xfrm>
              <a:off x="3496217" y="1159416"/>
              <a:ext cx="2194560" cy="1014800"/>
            </a:xfrm>
            <a:prstGeom prst="rect">
              <a:avLst/>
            </a:prstGeom>
          </p:spPr>
          <p:txBody>
            <a:bodyPr wrap="square" lIns="0" tIns="0" rIns="0" bIns="0" rtlCol="0">
              <a:spAutoFit/>
            </a:bodyPr>
            <a:lstStyle/>
            <a:p>
              <a:r>
                <a:rPr lang="en-US" sz="800" b="1" dirty="0" smtClean="0">
                  <a:solidFill>
                    <a:schemeClr val="bg2"/>
                  </a:solidFill>
                </a:rPr>
                <a:t>“…thank you </a:t>
              </a:r>
              <a:r>
                <a:rPr lang="en-US" sz="800" b="1" dirty="0">
                  <a:solidFill>
                    <a:schemeClr val="bg2"/>
                  </a:solidFill>
                </a:rPr>
                <a:t>for your </a:t>
              </a:r>
              <a:r>
                <a:rPr lang="en-US" sz="800" b="1" dirty="0" smtClean="0">
                  <a:solidFill>
                    <a:srgbClr val="FFFF00"/>
                  </a:solidFill>
                </a:rPr>
                <a:t>partnership</a:t>
              </a:r>
              <a:r>
                <a:rPr lang="en-US" sz="800" b="1" dirty="0" smtClean="0">
                  <a:solidFill>
                    <a:schemeClr val="bg2"/>
                  </a:solidFill>
                </a:rPr>
                <a:t>…you were there </a:t>
              </a:r>
              <a:r>
                <a:rPr lang="en-US" sz="800" b="1" dirty="0">
                  <a:solidFill>
                    <a:schemeClr val="bg2"/>
                  </a:solidFill>
                </a:rPr>
                <a:t>alongside with us through thick and thin.  Your </a:t>
              </a:r>
              <a:r>
                <a:rPr lang="en-US" sz="800" b="1" dirty="0">
                  <a:solidFill>
                    <a:srgbClr val="FFFF00"/>
                  </a:solidFill>
                </a:rPr>
                <a:t>dedication</a:t>
              </a:r>
              <a:r>
                <a:rPr lang="en-US" sz="800" b="1" dirty="0">
                  <a:solidFill>
                    <a:schemeClr val="bg2"/>
                  </a:solidFill>
                </a:rPr>
                <a:t> during these last few months as we ramped toward Go-Live, and over this last weekend when we pushed to production is greatly appreciated</a:t>
              </a:r>
              <a:r>
                <a:rPr lang="en-US" sz="800" b="1" dirty="0" smtClean="0">
                  <a:solidFill>
                    <a:schemeClr val="bg2"/>
                  </a:solidFill>
                </a:rPr>
                <a:t>.”</a:t>
              </a:r>
              <a:endParaRPr lang="en-US" sz="800" b="1" dirty="0">
                <a:solidFill>
                  <a:schemeClr val="bg2"/>
                </a:solidFill>
              </a:endParaRPr>
            </a:p>
            <a:p>
              <a:r>
                <a:rPr lang="en-US" sz="800" i="1" dirty="0" smtClean="0">
                  <a:solidFill>
                    <a:schemeClr val="bg2"/>
                  </a:solidFill>
                </a:rPr>
                <a:t>		         -Care Advance Client</a:t>
              </a:r>
              <a:endParaRPr lang="en-US" sz="800" b="1" dirty="0" smtClean="0">
                <a:solidFill>
                  <a:schemeClr val="bg2"/>
                </a:solidFill>
              </a:endParaRPr>
            </a:p>
          </p:txBody>
        </p:sp>
      </p:grpSp>
      <p:grpSp>
        <p:nvGrpSpPr>
          <p:cNvPr id="64" name="Group 63"/>
          <p:cNvGrpSpPr/>
          <p:nvPr/>
        </p:nvGrpSpPr>
        <p:grpSpPr>
          <a:xfrm>
            <a:off x="6078380" y="3369883"/>
            <a:ext cx="2482579" cy="825749"/>
            <a:chOff x="6113282" y="3279027"/>
            <a:chExt cx="2482579" cy="1055660"/>
          </a:xfrm>
        </p:grpSpPr>
        <p:sp>
          <p:nvSpPr>
            <p:cNvPr id="48" name="object 20"/>
            <p:cNvSpPr/>
            <p:nvPr/>
          </p:nvSpPr>
          <p:spPr>
            <a:xfrm>
              <a:off x="6113282" y="3279027"/>
              <a:ext cx="2482579" cy="1055660"/>
            </a:xfrm>
            <a:custGeom>
              <a:avLst/>
              <a:gdLst/>
              <a:ahLst/>
              <a:cxnLst/>
              <a:rect l="l" t="t" r="r" b="b"/>
              <a:pathLst>
                <a:path w="2240279" h="4479290">
                  <a:moveTo>
                    <a:pt x="0" y="4479150"/>
                  </a:moveTo>
                  <a:lnTo>
                    <a:pt x="2239860" y="4479150"/>
                  </a:lnTo>
                  <a:lnTo>
                    <a:pt x="2239860" y="0"/>
                  </a:lnTo>
                  <a:lnTo>
                    <a:pt x="0" y="0"/>
                  </a:lnTo>
                  <a:lnTo>
                    <a:pt x="0" y="4479150"/>
                  </a:lnTo>
                  <a:close/>
                </a:path>
              </a:pathLst>
            </a:custGeom>
            <a:solidFill>
              <a:schemeClr val="tx1"/>
            </a:solidFill>
            <a:effectLst>
              <a:outerShdw blurRad="50800" dist="38100" dir="2700000" algn="tl" rotWithShape="0">
                <a:prstClr val="black">
                  <a:alpha val="40000"/>
                </a:prstClr>
              </a:outerShdw>
            </a:effectLst>
          </p:spPr>
          <p:txBody>
            <a:bodyPr wrap="square" lIns="0" tIns="0" rIns="0" bIns="0" rtlCol="0"/>
            <a:lstStyle/>
            <a:p>
              <a:pPr defTabSz="621883"/>
              <a:endParaRPr sz="800" dirty="0">
                <a:solidFill>
                  <a:prstClr val="black"/>
                </a:solidFill>
              </a:endParaRPr>
            </a:p>
          </p:txBody>
        </p:sp>
        <p:sp>
          <p:nvSpPr>
            <p:cNvPr id="49" name="TextBox 48"/>
            <p:cNvSpPr txBox="1"/>
            <p:nvPr/>
          </p:nvSpPr>
          <p:spPr>
            <a:xfrm>
              <a:off x="6246906" y="3501631"/>
              <a:ext cx="2194560" cy="786940"/>
            </a:xfrm>
            <a:prstGeom prst="rect">
              <a:avLst/>
            </a:prstGeom>
          </p:spPr>
          <p:txBody>
            <a:bodyPr wrap="square" lIns="0" tIns="0" rIns="0" bIns="0" rtlCol="0">
              <a:spAutoFit/>
            </a:bodyPr>
            <a:lstStyle/>
            <a:p>
              <a:r>
                <a:rPr lang="en-US" sz="800" b="1" dirty="0" smtClean="0">
                  <a:solidFill>
                    <a:schemeClr val="bg2"/>
                  </a:solidFill>
                </a:rPr>
                <a:t>“</a:t>
              </a:r>
              <a:r>
                <a:rPr lang="en-US" sz="800" b="1" dirty="0" smtClean="0">
                  <a:solidFill>
                    <a:srgbClr val="FFFF00"/>
                  </a:solidFill>
                </a:rPr>
                <a:t>Wonderful</a:t>
              </a:r>
              <a:r>
                <a:rPr lang="en-US" sz="800" b="1" dirty="0" smtClean="0">
                  <a:solidFill>
                    <a:schemeClr val="bg2"/>
                  </a:solidFill>
                </a:rPr>
                <a:t> </a:t>
              </a:r>
              <a:r>
                <a:rPr lang="en-US" sz="800" b="1" dirty="0">
                  <a:solidFill>
                    <a:schemeClr val="bg2"/>
                  </a:solidFill>
                </a:rPr>
                <a:t>tool! Very quick to upload. User friendly, we had little training but it was intuitive and I could pick up a lot from just using it more. Great job</a:t>
              </a:r>
              <a:r>
                <a:rPr lang="en-US" sz="800" b="1" dirty="0" smtClean="0">
                  <a:solidFill>
                    <a:schemeClr val="bg2"/>
                  </a:solidFill>
                </a:rPr>
                <a:t>!!!!!”</a:t>
              </a:r>
              <a:r>
                <a:rPr lang="en-US" sz="800" i="1" dirty="0">
                  <a:solidFill>
                    <a:schemeClr val="bg2"/>
                  </a:solidFill>
                </a:rPr>
                <a:t> </a:t>
              </a:r>
              <a:r>
                <a:rPr lang="en-US" sz="800" i="1" dirty="0" smtClean="0">
                  <a:solidFill>
                    <a:schemeClr val="bg2"/>
                  </a:solidFill>
                </a:rPr>
                <a:t>   </a:t>
              </a:r>
              <a:endParaRPr lang="en-US" sz="800" i="1" dirty="0">
                <a:solidFill>
                  <a:schemeClr val="bg2"/>
                </a:solidFill>
              </a:endParaRPr>
            </a:p>
            <a:p>
              <a:r>
                <a:rPr lang="en-US" sz="800" i="1" dirty="0" smtClean="0">
                  <a:solidFill>
                    <a:schemeClr val="bg2"/>
                  </a:solidFill>
                </a:rPr>
                <a:t>			   -Clinical+ Client</a:t>
              </a:r>
              <a:endParaRPr lang="en-US" sz="800" b="1" dirty="0">
                <a:solidFill>
                  <a:schemeClr val="bg2"/>
                </a:solidFill>
              </a:endParaRPr>
            </a:p>
          </p:txBody>
        </p:sp>
      </p:grpSp>
      <p:grpSp>
        <p:nvGrpSpPr>
          <p:cNvPr id="60" name="Group 59"/>
          <p:cNvGrpSpPr/>
          <p:nvPr/>
        </p:nvGrpSpPr>
        <p:grpSpPr>
          <a:xfrm>
            <a:off x="636604" y="3444015"/>
            <a:ext cx="2482579" cy="1582197"/>
            <a:chOff x="678973" y="3515574"/>
            <a:chExt cx="2482579" cy="1712560"/>
          </a:xfrm>
        </p:grpSpPr>
        <p:sp>
          <p:nvSpPr>
            <p:cNvPr id="50" name="object 20"/>
            <p:cNvSpPr/>
            <p:nvPr/>
          </p:nvSpPr>
          <p:spPr>
            <a:xfrm>
              <a:off x="678973" y="3515574"/>
              <a:ext cx="2482579" cy="1712560"/>
            </a:xfrm>
            <a:custGeom>
              <a:avLst/>
              <a:gdLst/>
              <a:ahLst/>
              <a:cxnLst/>
              <a:rect l="l" t="t" r="r" b="b"/>
              <a:pathLst>
                <a:path w="2240279" h="4479290">
                  <a:moveTo>
                    <a:pt x="0" y="4479150"/>
                  </a:moveTo>
                  <a:lnTo>
                    <a:pt x="2239860" y="4479150"/>
                  </a:lnTo>
                  <a:lnTo>
                    <a:pt x="2239860" y="0"/>
                  </a:lnTo>
                  <a:lnTo>
                    <a:pt x="0" y="0"/>
                  </a:lnTo>
                  <a:lnTo>
                    <a:pt x="0" y="4479150"/>
                  </a:lnTo>
                  <a:close/>
                </a:path>
              </a:pathLst>
            </a:custGeom>
            <a:solidFill>
              <a:schemeClr val="tx1"/>
            </a:solidFill>
            <a:effectLst>
              <a:outerShdw blurRad="50800" dist="38100" dir="2700000" algn="tl" rotWithShape="0">
                <a:prstClr val="black">
                  <a:alpha val="40000"/>
                </a:prstClr>
              </a:outerShdw>
            </a:effectLst>
          </p:spPr>
          <p:txBody>
            <a:bodyPr wrap="square" lIns="0" tIns="0" rIns="0" bIns="0" rtlCol="0"/>
            <a:lstStyle/>
            <a:p>
              <a:pPr defTabSz="621883"/>
              <a:endParaRPr sz="800" dirty="0">
                <a:solidFill>
                  <a:prstClr val="black"/>
                </a:solidFill>
              </a:endParaRPr>
            </a:p>
          </p:txBody>
        </p:sp>
        <p:sp>
          <p:nvSpPr>
            <p:cNvPr id="51" name="TextBox 50"/>
            <p:cNvSpPr txBox="1"/>
            <p:nvPr/>
          </p:nvSpPr>
          <p:spPr>
            <a:xfrm>
              <a:off x="763890" y="3591805"/>
              <a:ext cx="2309295" cy="1599050"/>
            </a:xfrm>
            <a:prstGeom prst="rect">
              <a:avLst/>
            </a:prstGeom>
          </p:spPr>
          <p:txBody>
            <a:bodyPr wrap="square" lIns="0" tIns="0" rIns="0" bIns="0" rtlCol="0">
              <a:spAutoFit/>
            </a:bodyPr>
            <a:lstStyle/>
            <a:p>
              <a:r>
                <a:rPr lang="en-US" sz="800" b="1" dirty="0">
                  <a:solidFill>
                    <a:schemeClr val="bg2"/>
                  </a:solidFill>
                </a:rPr>
                <a:t>“I have undergone many implementations in my career but the systems and service at Cognizant are something very unique. The level of </a:t>
              </a:r>
              <a:r>
                <a:rPr lang="en-US" sz="800" b="1" dirty="0">
                  <a:solidFill>
                    <a:srgbClr val="FFFF00"/>
                  </a:solidFill>
                </a:rPr>
                <a:t>expertise</a:t>
              </a:r>
              <a:r>
                <a:rPr lang="en-US" sz="800" b="1" dirty="0">
                  <a:solidFill>
                    <a:schemeClr val="bg2"/>
                  </a:solidFill>
                </a:rPr>
                <a:t> and support from the </a:t>
              </a:r>
              <a:r>
                <a:rPr lang="en-US" sz="800" b="1" dirty="0" err="1">
                  <a:solidFill>
                    <a:schemeClr val="bg2"/>
                  </a:solidFill>
                </a:rPr>
                <a:t>ClaimsExchange</a:t>
              </a:r>
              <a:r>
                <a:rPr lang="en-US" sz="800" b="1" dirty="0">
                  <a:solidFill>
                    <a:schemeClr val="bg2"/>
                  </a:solidFill>
                </a:rPr>
                <a:t>, </a:t>
              </a:r>
              <a:r>
                <a:rPr lang="en-US" sz="800" b="1" dirty="0" err="1">
                  <a:solidFill>
                    <a:schemeClr val="bg2"/>
                  </a:solidFill>
                </a:rPr>
                <a:t>QicLink</a:t>
              </a:r>
              <a:r>
                <a:rPr lang="en-US" sz="800" b="1" dirty="0">
                  <a:solidFill>
                    <a:schemeClr val="bg2"/>
                  </a:solidFill>
                </a:rPr>
                <a:t> and </a:t>
              </a:r>
              <a:r>
                <a:rPr lang="en-US" sz="800" b="1" dirty="0" err="1">
                  <a:solidFill>
                    <a:schemeClr val="bg2"/>
                  </a:solidFill>
                </a:rPr>
                <a:t>NetworX</a:t>
              </a:r>
              <a:r>
                <a:rPr lang="en-US" sz="800" b="1" dirty="0">
                  <a:solidFill>
                    <a:schemeClr val="bg2"/>
                  </a:solidFill>
                </a:rPr>
                <a:t> delivery teams exceeded our expectations. </a:t>
              </a:r>
              <a:r>
                <a:rPr lang="en-US" sz="800" b="1" dirty="0" smtClean="0">
                  <a:solidFill>
                    <a:schemeClr val="bg2"/>
                  </a:solidFill>
                </a:rPr>
                <a:t>…the </a:t>
              </a:r>
              <a:r>
                <a:rPr lang="en-US" sz="800" b="1" dirty="0">
                  <a:solidFill>
                    <a:schemeClr val="bg2"/>
                  </a:solidFill>
                </a:rPr>
                <a:t>team at Cognizant can help you design a solution, that meets your needs for </a:t>
              </a:r>
              <a:r>
                <a:rPr lang="en-US" sz="800" b="1" dirty="0">
                  <a:solidFill>
                    <a:srgbClr val="FFFF00"/>
                  </a:solidFill>
                </a:rPr>
                <a:t>success</a:t>
              </a:r>
              <a:r>
                <a:rPr lang="en-US" sz="800" b="1" dirty="0">
                  <a:solidFill>
                    <a:schemeClr val="bg2"/>
                  </a:solidFill>
                </a:rPr>
                <a:t>. They will serve you as if this was for their own use. That is the foundation of integrity and success</a:t>
              </a:r>
              <a:r>
                <a:rPr lang="en-US" sz="800" b="1" dirty="0" smtClean="0">
                  <a:solidFill>
                    <a:schemeClr val="bg2"/>
                  </a:solidFill>
                </a:rPr>
                <a:t>.”</a:t>
              </a:r>
              <a:r>
                <a:rPr lang="en-US" sz="800" i="1" dirty="0">
                  <a:solidFill>
                    <a:schemeClr val="bg2"/>
                  </a:solidFill>
                </a:rPr>
                <a:t> </a:t>
              </a:r>
            </a:p>
            <a:p>
              <a:r>
                <a:rPr lang="en-US" sz="800" i="1" dirty="0" smtClean="0">
                  <a:solidFill>
                    <a:schemeClr val="bg2"/>
                  </a:solidFill>
                </a:rPr>
                <a:t>	     –</a:t>
              </a:r>
              <a:r>
                <a:rPr lang="en-US" sz="800" i="1" dirty="0" err="1" smtClean="0">
                  <a:solidFill>
                    <a:schemeClr val="bg2"/>
                  </a:solidFill>
                </a:rPr>
                <a:t>QicLink</a:t>
              </a:r>
              <a:r>
                <a:rPr lang="en-US" sz="800" i="1" dirty="0" smtClean="0">
                  <a:solidFill>
                    <a:schemeClr val="bg2"/>
                  </a:solidFill>
                </a:rPr>
                <a:t> and </a:t>
              </a:r>
              <a:r>
                <a:rPr lang="en-US" sz="800" i="1" dirty="0" err="1" smtClean="0">
                  <a:solidFill>
                    <a:schemeClr val="bg2"/>
                  </a:solidFill>
                </a:rPr>
                <a:t>ClaimsExchange</a:t>
              </a:r>
              <a:r>
                <a:rPr lang="en-US" sz="800" i="1" dirty="0" smtClean="0">
                  <a:solidFill>
                    <a:schemeClr val="bg2"/>
                  </a:solidFill>
                </a:rPr>
                <a:t> Client</a:t>
              </a:r>
              <a:endParaRPr lang="en-US" sz="800" b="1" dirty="0" smtClean="0">
                <a:solidFill>
                  <a:schemeClr val="bg2"/>
                </a:solidFill>
              </a:endParaRPr>
            </a:p>
          </p:txBody>
        </p:sp>
      </p:grpSp>
      <p:grpSp>
        <p:nvGrpSpPr>
          <p:cNvPr id="59" name="Group 58"/>
          <p:cNvGrpSpPr/>
          <p:nvPr/>
        </p:nvGrpSpPr>
        <p:grpSpPr>
          <a:xfrm>
            <a:off x="636604" y="1877222"/>
            <a:ext cx="2482579" cy="1354266"/>
            <a:chOff x="655637" y="1979921"/>
            <a:chExt cx="2482579" cy="1479643"/>
          </a:xfrm>
        </p:grpSpPr>
        <p:sp>
          <p:nvSpPr>
            <p:cNvPr id="52" name="object 20"/>
            <p:cNvSpPr/>
            <p:nvPr/>
          </p:nvSpPr>
          <p:spPr>
            <a:xfrm>
              <a:off x="655637" y="1979921"/>
              <a:ext cx="2482579" cy="1479643"/>
            </a:xfrm>
            <a:custGeom>
              <a:avLst/>
              <a:gdLst/>
              <a:ahLst/>
              <a:cxnLst/>
              <a:rect l="l" t="t" r="r" b="b"/>
              <a:pathLst>
                <a:path w="2240279" h="4479290">
                  <a:moveTo>
                    <a:pt x="0" y="4479150"/>
                  </a:moveTo>
                  <a:lnTo>
                    <a:pt x="2239860" y="4479150"/>
                  </a:lnTo>
                  <a:lnTo>
                    <a:pt x="2239860" y="0"/>
                  </a:lnTo>
                  <a:lnTo>
                    <a:pt x="0" y="0"/>
                  </a:lnTo>
                  <a:lnTo>
                    <a:pt x="0" y="4479150"/>
                  </a:lnTo>
                  <a:close/>
                </a:path>
              </a:pathLst>
            </a:custGeom>
            <a:solidFill>
              <a:schemeClr val="tx1"/>
            </a:solidFill>
            <a:effectLst>
              <a:outerShdw blurRad="50800" dist="38100" dir="2700000" algn="tl" rotWithShape="0">
                <a:prstClr val="black">
                  <a:alpha val="40000"/>
                </a:prstClr>
              </a:outerShdw>
            </a:effectLst>
          </p:spPr>
          <p:txBody>
            <a:bodyPr wrap="square" lIns="0" tIns="0" rIns="0" bIns="0" rtlCol="0"/>
            <a:lstStyle/>
            <a:p>
              <a:pPr defTabSz="621883"/>
              <a:endParaRPr sz="800" dirty="0">
                <a:solidFill>
                  <a:prstClr val="black"/>
                </a:solidFill>
              </a:endParaRPr>
            </a:p>
          </p:txBody>
        </p:sp>
        <p:sp>
          <p:nvSpPr>
            <p:cNvPr id="53" name="TextBox 52"/>
            <p:cNvSpPr txBox="1"/>
            <p:nvPr/>
          </p:nvSpPr>
          <p:spPr>
            <a:xfrm>
              <a:off x="796150" y="2056152"/>
              <a:ext cx="2194560" cy="1345081"/>
            </a:xfrm>
            <a:prstGeom prst="rect">
              <a:avLst/>
            </a:prstGeom>
          </p:spPr>
          <p:txBody>
            <a:bodyPr wrap="square" lIns="0" tIns="0" rIns="0" bIns="0" rtlCol="0">
              <a:spAutoFit/>
            </a:bodyPr>
            <a:lstStyle/>
            <a:p>
              <a:r>
                <a:rPr lang="en-US" sz="800" b="1" dirty="0" smtClean="0">
                  <a:solidFill>
                    <a:schemeClr val="bg2"/>
                  </a:solidFill>
                </a:rPr>
                <a:t>“…great </a:t>
              </a:r>
              <a:r>
                <a:rPr lang="en-US" sz="800" b="1" dirty="0">
                  <a:solidFill>
                    <a:schemeClr val="bg2"/>
                  </a:solidFill>
                </a:rPr>
                <a:t>work performed by the Cognizant team who helped us implement both the EAM and FRM Elements systems</a:t>
              </a:r>
              <a:r>
                <a:rPr lang="en-US" sz="800" b="1" dirty="0" smtClean="0">
                  <a:solidFill>
                    <a:schemeClr val="bg2"/>
                  </a:solidFill>
                </a:rPr>
                <a:t>. </a:t>
              </a:r>
              <a:r>
                <a:rPr lang="en-US" sz="800" b="1" dirty="0">
                  <a:solidFill>
                    <a:schemeClr val="bg2"/>
                  </a:solidFill>
                </a:rPr>
                <a:t>Due to their </a:t>
              </a:r>
              <a:r>
                <a:rPr lang="en-US" sz="800" b="1" dirty="0">
                  <a:solidFill>
                    <a:srgbClr val="FFFF00"/>
                  </a:solidFill>
                </a:rPr>
                <a:t>diligent</a:t>
              </a:r>
              <a:r>
                <a:rPr lang="en-US" sz="800" b="1" dirty="0">
                  <a:solidFill>
                    <a:schemeClr val="bg2"/>
                  </a:solidFill>
                </a:rPr>
                <a:t> work ethic, knowledge, and skilled </a:t>
              </a:r>
              <a:r>
                <a:rPr lang="en-US" sz="800" b="1" dirty="0">
                  <a:solidFill>
                    <a:srgbClr val="FFFF00"/>
                  </a:solidFill>
                </a:rPr>
                <a:t>expertise</a:t>
              </a:r>
              <a:r>
                <a:rPr lang="en-US" sz="800" b="1" dirty="0">
                  <a:solidFill>
                    <a:schemeClr val="bg2"/>
                  </a:solidFill>
                </a:rPr>
                <a:t>, our implementation was a </a:t>
              </a:r>
              <a:r>
                <a:rPr lang="en-US" sz="800" b="1" dirty="0">
                  <a:solidFill>
                    <a:srgbClr val="FFFF00"/>
                  </a:solidFill>
                </a:rPr>
                <a:t>success</a:t>
              </a:r>
              <a:r>
                <a:rPr lang="en-US" sz="800" b="1" dirty="0">
                  <a:solidFill>
                    <a:schemeClr val="bg2"/>
                  </a:solidFill>
                </a:rPr>
                <a:t>.  We implemented on time and under budget, which is always something that a small local non-profit organization like ours, </a:t>
              </a:r>
              <a:r>
                <a:rPr lang="en-US" sz="800" b="1" dirty="0" smtClean="0">
                  <a:solidFill>
                    <a:schemeClr val="bg2"/>
                  </a:solidFill>
                </a:rPr>
                <a:t>appreciates.”</a:t>
              </a:r>
              <a:endParaRPr lang="en-US" sz="800" b="1" dirty="0">
                <a:solidFill>
                  <a:schemeClr val="bg2"/>
                </a:solidFill>
              </a:endParaRPr>
            </a:p>
            <a:p>
              <a:r>
                <a:rPr lang="en-US" sz="800" b="1" i="1" dirty="0">
                  <a:solidFill>
                    <a:schemeClr val="bg2"/>
                  </a:solidFill>
                </a:rPr>
                <a:t>	</a:t>
              </a:r>
              <a:r>
                <a:rPr lang="en-US" sz="800" b="1" i="1" dirty="0" smtClean="0">
                  <a:solidFill>
                    <a:schemeClr val="bg2"/>
                  </a:solidFill>
                </a:rPr>
                <a:t>		  </a:t>
              </a:r>
              <a:r>
                <a:rPr lang="en-US" sz="800" i="1" dirty="0" smtClean="0">
                  <a:solidFill>
                    <a:schemeClr val="bg2"/>
                  </a:solidFill>
                </a:rPr>
                <a:t>-Elements Client</a:t>
              </a:r>
              <a:endParaRPr lang="en-US" sz="800" b="1" dirty="0" smtClean="0">
                <a:solidFill>
                  <a:schemeClr val="bg2"/>
                </a:solidFill>
              </a:endParaRPr>
            </a:p>
          </p:txBody>
        </p:sp>
      </p:grpSp>
      <p:grpSp>
        <p:nvGrpSpPr>
          <p:cNvPr id="63" name="Group 62"/>
          <p:cNvGrpSpPr/>
          <p:nvPr/>
        </p:nvGrpSpPr>
        <p:grpSpPr>
          <a:xfrm>
            <a:off x="6078380" y="4355569"/>
            <a:ext cx="2482579" cy="670643"/>
            <a:chOff x="6140877" y="4444899"/>
            <a:chExt cx="2482579" cy="856029"/>
          </a:xfrm>
        </p:grpSpPr>
        <p:sp>
          <p:nvSpPr>
            <p:cNvPr id="54" name="object 20"/>
            <p:cNvSpPr/>
            <p:nvPr/>
          </p:nvSpPr>
          <p:spPr>
            <a:xfrm>
              <a:off x="6140877" y="4444899"/>
              <a:ext cx="2482579" cy="856029"/>
            </a:xfrm>
            <a:custGeom>
              <a:avLst/>
              <a:gdLst/>
              <a:ahLst/>
              <a:cxnLst/>
              <a:rect l="l" t="t" r="r" b="b"/>
              <a:pathLst>
                <a:path w="2240279" h="4479290">
                  <a:moveTo>
                    <a:pt x="0" y="4479150"/>
                  </a:moveTo>
                  <a:lnTo>
                    <a:pt x="2239860" y="4479150"/>
                  </a:lnTo>
                  <a:lnTo>
                    <a:pt x="2239860" y="0"/>
                  </a:lnTo>
                  <a:lnTo>
                    <a:pt x="0" y="0"/>
                  </a:lnTo>
                  <a:lnTo>
                    <a:pt x="0" y="4479150"/>
                  </a:lnTo>
                  <a:close/>
                </a:path>
              </a:pathLst>
            </a:custGeom>
            <a:solidFill>
              <a:schemeClr val="tx1"/>
            </a:solidFill>
            <a:effectLst>
              <a:outerShdw blurRad="50800" dist="38100" dir="2700000" algn="tl" rotWithShape="0">
                <a:prstClr val="black">
                  <a:alpha val="40000"/>
                </a:prstClr>
              </a:outerShdw>
            </a:effectLst>
          </p:spPr>
          <p:txBody>
            <a:bodyPr wrap="square" lIns="0" tIns="0" rIns="0" bIns="0" rtlCol="0"/>
            <a:lstStyle/>
            <a:p>
              <a:pPr defTabSz="621883"/>
              <a:endParaRPr sz="800" dirty="0">
                <a:solidFill>
                  <a:prstClr val="black"/>
                </a:solidFill>
              </a:endParaRPr>
            </a:p>
          </p:txBody>
        </p:sp>
        <p:sp>
          <p:nvSpPr>
            <p:cNvPr id="55" name="TextBox 54"/>
            <p:cNvSpPr txBox="1"/>
            <p:nvPr/>
          </p:nvSpPr>
          <p:spPr>
            <a:xfrm>
              <a:off x="6294315" y="4637531"/>
              <a:ext cx="2194560" cy="628569"/>
            </a:xfrm>
            <a:prstGeom prst="rect">
              <a:avLst/>
            </a:prstGeom>
          </p:spPr>
          <p:txBody>
            <a:bodyPr wrap="square" lIns="0" tIns="0" rIns="0" bIns="0" rtlCol="0">
              <a:spAutoFit/>
            </a:bodyPr>
            <a:lstStyle/>
            <a:p>
              <a:r>
                <a:rPr lang="en-US" sz="800" b="1" dirty="0" smtClean="0">
                  <a:solidFill>
                    <a:schemeClr val="bg2"/>
                  </a:solidFill>
                </a:rPr>
                <a:t>“We have had great </a:t>
              </a:r>
              <a:r>
                <a:rPr lang="en-US" sz="800" b="1" dirty="0" smtClean="0">
                  <a:solidFill>
                    <a:srgbClr val="FFFF00"/>
                  </a:solidFill>
                </a:rPr>
                <a:t>success</a:t>
              </a:r>
              <a:r>
                <a:rPr lang="en-US" sz="800" b="1" dirty="0" smtClean="0">
                  <a:solidFill>
                    <a:schemeClr val="bg2"/>
                  </a:solidFill>
                </a:rPr>
                <a:t> with the VBB product and plan to expand its rollout to other states.”	</a:t>
              </a:r>
            </a:p>
            <a:p>
              <a:r>
                <a:rPr lang="en-US" sz="800" b="1" i="1" dirty="0" smtClean="0">
                  <a:solidFill>
                    <a:schemeClr val="bg2"/>
                  </a:solidFill>
                </a:rPr>
                <a:t>			      </a:t>
              </a:r>
              <a:r>
                <a:rPr lang="en-US" sz="800" i="1" dirty="0" smtClean="0">
                  <a:solidFill>
                    <a:schemeClr val="bg2"/>
                  </a:solidFill>
                </a:rPr>
                <a:t>-VBB Client</a:t>
              </a:r>
              <a:endParaRPr lang="en-US" sz="800" b="1" dirty="0">
                <a:solidFill>
                  <a:schemeClr val="bg2"/>
                </a:solidFill>
              </a:endParaRPr>
            </a:p>
          </p:txBody>
        </p:sp>
      </p:grpSp>
      <p:sp>
        <p:nvSpPr>
          <p:cNvPr id="65" name="Title 8">
            <a:extLst>
              <a:ext uri="{FF2B5EF4-FFF2-40B4-BE49-F238E27FC236}">
                <a16:creationId xmlns:a16="http://schemas.microsoft.com/office/drawing/2014/main" xmlns="" id="{0BD5F253-9BCF-4741-B957-6240EC1D3039}"/>
              </a:ext>
            </a:extLst>
          </p:cNvPr>
          <p:cNvSpPr txBox="1">
            <a:spLocks/>
          </p:cNvSpPr>
          <p:nvPr/>
        </p:nvSpPr>
        <p:spPr>
          <a:xfrm>
            <a:off x="536448" y="426721"/>
            <a:ext cx="8417052" cy="621030"/>
          </a:xfrm>
          <a:prstGeom prst="rect">
            <a:avLst/>
          </a:prstGeom>
        </p:spPr>
        <p:txBody>
          <a:bodyPr vert="horz" wrap="none" lIns="0" tIns="0" rIns="0" bIns="0" rtlCol="0" anchor="t" anchorCtr="0">
            <a:noAutofit/>
          </a:bodyPr>
          <a:lstStyle>
            <a:lvl1pPr algn="l" defTabSz="914378"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en-US" dirty="0" smtClean="0">
                <a:solidFill>
                  <a:schemeClr val="bg1"/>
                </a:solidFill>
              </a:rPr>
              <a:t>True partnerships = success:  messages from our clients</a:t>
            </a:r>
            <a:endParaRPr lang="en-US" dirty="0">
              <a:solidFill>
                <a:schemeClr val="bg1"/>
              </a:solidFill>
            </a:endParaRPr>
          </a:p>
        </p:txBody>
      </p:sp>
      <p:grpSp>
        <p:nvGrpSpPr>
          <p:cNvPr id="40" name="Group 39"/>
          <p:cNvGrpSpPr/>
          <p:nvPr/>
        </p:nvGrpSpPr>
        <p:grpSpPr>
          <a:xfrm>
            <a:off x="3349411" y="2977704"/>
            <a:ext cx="2482579" cy="677881"/>
            <a:chOff x="6140877" y="4444899"/>
            <a:chExt cx="2482579" cy="856029"/>
          </a:xfrm>
        </p:grpSpPr>
        <p:sp>
          <p:nvSpPr>
            <p:cNvPr id="41" name="object 20"/>
            <p:cNvSpPr/>
            <p:nvPr/>
          </p:nvSpPr>
          <p:spPr>
            <a:xfrm>
              <a:off x="6140877" y="4444899"/>
              <a:ext cx="2482579" cy="856029"/>
            </a:xfrm>
            <a:custGeom>
              <a:avLst/>
              <a:gdLst/>
              <a:ahLst/>
              <a:cxnLst/>
              <a:rect l="l" t="t" r="r" b="b"/>
              <a:pathLst>
                <a:path w="2240279" h="4479290">
                  <a:moveTo>
                    <a:pt x="0" y="4479150"/>
                  </a:moveTo>
                  <a:lnTo>
                    <a:pt x="2239860" y="4479150"/>
                  </a:lnTo>
                  <a:lnTo>
                    <a:pt x="2239860" y="0"/>
                  </a:lnTo>
                  <a:lnTo>
                    <a:pt x="0" y="0"/>
                  </a:lnTo>
                  <a:lnTo>
                    <a:pt x="0" y="4479150"/>
                  </a:lnTo>
                  <a:close/>
                </a:path>
              </a:pathLst>
            </a:custGeom>
            <a:solidFill>
              <a:schemeClr val="tx1"/>
            </a:solidFill>
            <a:effectLst>
              <a:outerShdw blurRad="50800" dist="38100" dir="2700000" algn="tl" rotWithShape="0">
                <a:prstClr val="black">
                  <a:alpha val="40000"/>
                </a:prstClr>
              </a:outerShdw>
            </a:effectLst>
          </p:spPr>
          <p:txBody>
            <a:bodyPr wrap="square" lIns="0" tIns="0" rIns="0" bIns="0" rtlCol="0"/>
            <a:lstStyle/>
            <a:p>
              <a:pPr defTabSz="621883"/>
              <a:endParaRPr sz="800" dirty="0">
                <a:solidFill>
                  <a:prstClr val="black"/>
                </a:solidFill>
              </a:endParaRPr>
            </a:p>
          </p:txBody>
        </p:sp>
        <p:sp>
          <p:nvSpPr>
            <p:cNvPr id="42" name="TextBox 41"/>
            <p:cNvSpPr txBox="1"/>
            <p:nvPr/>
          </p:nvSpPr>
          <p:spPr>
            <a:xfrm>
              <a:off x="6294928" y="4503581"/>
              <a:ext cx="2194560" cy="777321"/>
            </a:xfrm>
            <a:prstGeom prst="rect">
              <a:avLst/>
            </a:prstGeom>
          </p:spPr>
          <p:txBody>
            <a:bodyPr wrap="square" lIns="0" tIns="0" rIns="0" bIns="0" rtlCol="0">
              <a:spAutoFit/>
            </a:bodyPr>
            <a:lstStyle/>
            <a:p>
              <a:r>
                <a:rPr lang="en-US" sz="800" b="1" dirty="0">
                  <a:solidFill>
                    <a:schemeClr val="bg2"/>
                  </a:solidFill>
                </a:rPr>
                <a:t>“TCN tool successfully made it to PROD last night at </a:t>
              </a:r>
              <a:r>
                <a:rPr lang="en-US" sz="800" b="1" dirty="0" smtClean="0">
                  <a:solidFill>
                    <a:schemeClr val="bg2"/>
                  </a:solidFill>
                </a:rPr>
                <a:t>11:45pm… I </a:t>
              </a:r>
              <a:r>
                <a:rPr lang="en-US" sz="800" b="1" dirty="0">
                  <a:solidFill>
                    <a:schemeClr val="bg2"/>
                  </a:solidFill>
                </a:rPr>
                <a:t>sincerely thank each one of you on your hard work in getting this project </a:t>
              </a:r>
              <a:r>
                <a:rPr lang="en-US" sz="800" b="1" dirty="0">
                  <a:solidFill>
                    <a:srgbClr val="FFFF00"/>
                  </a:solidFill>
                </a:rPr>
                <a:t>successful</a:t>
              </a:r>
              <a:r>
                <a:rPr lang="en-US" sz="800" b="1" dirty="0" smtClean="0">
                  <a:solidFill>
                    <a:schemeClr val="bg2"/>
                  </a:solidFill>
                </a:rPr>
                <a:t>.”		</a:t>
              </a:r>
            </a:p>
            <a:p>
              <a:r>
                <a:rPr lang="en-US" sz="800" b="1" i="1" dirty="0" smtClean="0">
                  <a:solidFill>
                    <a:schemeClr val="bg2"/>
                  </a:solidFill>
                </a:rPr>
                <a:t>			         </a:t>
              </a:r>
              <a:r>
                <a:rPr lang="en-US" sz="800" i="1" dirty="0" smtClean="0">
                  <a:solidFill>
                    <a:schemeClr val="bg2"/>
                  </a:solidFill>
                </a:rPr>
                <a:t>-TCN Client</a:t>
              </a:r>
              <a:endParaRPr lang="en-US" sz="800" b="1" dirty="0">
                <a:solidFill>
                  <a:schemeClr val="bg2"/>
                </a:solidFill>
              </a:endParaRPr>
            </a:p>
          </p:txBody>
        </p:sp>
      </p:grpSp>
    </p:spTree>
    <p:extLst>
      <p:ext uri="{BB962C8B-B14F-4D97-AF65-F5344CB8AC3E}">
        <p14:creationId xmlns:p14="http://schemas.microsoft.com/office/powerpoint/2010/main" val="243293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68900" y="2036272"/>
            <a:ext cx="1667123" cy="169277"/>
          </a:xfrm>
          <a:prstGeom prst="rect">
            <a:avLst/>
          </a:prstGeom>
        </p:spPr>
        <p:txBody>
          <a:bodyPr wrap="none" lIns="0" tIns="0" rIns="0" bIns="0" rtlCol="0">
            <a:spAutoFit/>
          </a:bodyPr>
          <a:lstStyle/>
          <a:p>
            <a:r>
              <a:rPr lang="en-US" sz="1100" b="1" cap="all" dirty="0">
                <a:solidFill>
                  <a:schemeClr val="accent4"/>
                </a:solidFill>
              </a:rPr>
              <a:t>Technical Strategy </a:t>
            </a:r>
          </a:p>
        </p:txBody>
      </p:sp>
      <p:sp>
        <p:nvSpPr>
          <p:cNvPr id="3" name="Rectangle 2"/>
          <p:cNvSpPr/>
          <p:nvPr/>
        </p:nvSpPr>
        <p:spPr>
          <a:xfrm>
            <a:off x="2971800" y="2279565"/>
            <a:ext cx="4572000" cy="759182"/>
          </a:xfrm>
          <a:prstGeom prst="rect">
            <a:avLst/>
          </a:prstGeom>
        </p:spPr>
        <p:txBody>
          <a:bodyPr>
            <a:spAutoFit/>
          </a:bodyPr>
          <a:lstStyle/>
          <a:p>
            <a:pPr>
              <a:lnSpc>
                <a:spcPts val="2600"/>
              </a:lnSpc>
            </a:pPr>
            <a:r>
              <a:rPr lang="en-US" sz="2800" b="1" dirty="0">
                <a:solidFill>
                  <a:schemeClr val="bg2"/>
                </a:solidFill>
              </a:rPr>
              <a:t>Scott Johnson</a:t>
            </a:r>
          </a:p>
          <a:p>
            <a:pPr>
              <a:lnSpc>
                <a:spcPts val="2600"/>
              </a:lnSpc>
            </a:pPr>
            <a:r>
              <a:rPr lang="en-US" dirty="0">
                <a:solidFill>
                  <a:schemeClr val="bg2"/>
                </a:solidFill>
              </a:rPr>
              <a:t>Chief Technology Officer</a:t>
            </a:r>
            <a:r>
              <a:rPr lang="en-US">
                <a:solidFill>
                  <a:schemeClr val="bg2"/>
                </a:solidFill>
              </a:rPr>
              <a:t>, </a:t>
            </a:r>
            <a:r>
              <a:rPr lang="en-US" smtClean="0">
                <a:solidFill>
                  <a:schemeClr val="bg2"/>
                </a:solidFill>
              </a:rPr>
              <a:t>TriZetto </a:t>
            </a:r>
            <a:endParaRPr lang="en-US" sz="2800" dirty="0">
              <a:solidFill>
                <a:schemeClr val="bg2"/>
              </a:solidFill>
            </a:endParaRPr>
          </a:p>
        </p:txBody>
      </p:sp>
      <p:sp>
        <p:nvSpPr>
          <p:cNvPr id="6" name="Oval 5"/>
          <p:cNvSpPr/>
          <p:nvPr/>
        </p:nvSpPr>
        <p:spPr>
          <a:xfrm>
            <a:off x="706482" y="1483746"/>
            <a:ext cx="2008558" cy="19871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68" t="21485" r="17730" b="33937"/>
          <a:stretch/>
        </p:blipFill>
        <p:spPr>
          <a:xfrm>
            <a:off x="706482" y="1483745"/>
            <a:ext cx="2008558" cy="199214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56265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0629" y="-159657"/>
            <a:ext cx="9434286" cy="5428343"/>
          </a:xfrm>
          <a:prstGeom prst="rect">
            <a:avLst/>
          </a:prstGeom>
        </p:spPr>
      </p:pic>
      <p:sp>
        <p:nvSpPr>
          <p:cNvPr id="6" name="Rectangle 5"/>
          <p:cNvSpPr/>
          <p:nvPr/>
        </p:nvSpPr>
        <p:spPr>
          <a:xfrm>
            <a:off x="4550636" y="1962955"/>
            <a:ext cx="1055097" cy="461665"/>
          </a:xfrm>
          <a:prstGeom prst="rect">
            <a:avLst/>
          </a:prstGeom>
          <a:solidFill>
            <a:schemeClr val="bg2"/>
          </a:solidFill>
        </p:spPr>
        <p:txBody>
          <a:bodyPr wrap="none">
            <a:spAutoFit/>
          </a:bodyPr>
          <a:lstStyle/>
          <a:p>
            <a:r>
              <a:rPr lang="en-US" sz="2400" b="1" dirty="0">
                <a:latin typeface="+mj-lt"/>
              </a:rPr>
              <a:t>Cloud</a:t>
            </a:r>
          </a:p>
        </p:txBody>
      </p:sp>
      <p:sp>
        <p:nvSpPr>
          <p:cNvPr id="7" name="Rectangle 6"/>
          <p:cNvSpPr/>
          <p:nvPr/>
        </p:nvSpPr>
        <p:spPr>
          <a:xfrm>
            <a:off x="4572000" y="1280569"/>
            <a:ext cx="2714205" cy="461665"/>
          </a:xfrm>
          <a:prstGeom prst="rect">
            <a:avLst/>
          </a:prstGeom>
          <a:solidFill>
            <a:schemeClr val="bg2"/>
          </a:solidFill>
        </p:spPr>
        <p:txBody>
          <a:bodyPr wrap="none">
            <a:spAutoFit/>
          </a:bodyPr>
          <a:lstStyle/>
          <a:p>
            <a:r>
              <a:rPr lang="en-US" sz="2400" b="1" dirty="0">
                <a:latin typeface="+mj-lt"/>
              </a:rPr>
              <a:t>Mobile workforce</a:t>
            </a:r>
          </a:p>
        </p:txBody>
      </p:sp>
      <p:sp>
        <p:nvSpPr>
          <p:cNvPr id="8" name="Rectangle 7"/>
          <p:cNvSpPr/>
          <p:nvPr/>
        </p:nvSpPr>
        <p:spPr>
          <a:xfrm>
            <a:off x="4550636" y="2706896"/>
            <a:ext cx="3212739" cy="461665"/>
          </a:xfrm>
          <a:prstGeom prst="rect">
            <a:avLst/>
          </a:prstGeom>
          <a:solidFill>
            <a:schemeClr val="bg2"/>
          </a:solidFill>
        </p:spPr>
        <p:txBody>
          <a:bodyPr wrap="none">
            <a:spAutoFit/>
          </a:bodyPr>
          <a:lstStyle/>
          <a:p>
            <a:r>
              <a:rPr lang="en-US" sz="2400" b="1" dirty="0">
                <a:latin typeface="+mj-lt"/>
                <a:ea typeface="Calibri" panose="020F0502020204030204" pitchFamily="34" charset="0"/>
                <a:cs typeface="Times New Roman" panose="02020603050405020304" pitchFamily="18" charset="0"/>
              </a:rPr>
              <a:t>Privacy and Security</a:t>
            </a:r>
            <a:endParaRPr lang="en-US" sz="2400" b="1" dirty="0">
              <a:latin typeface="+mj-lt"/>
            </a:endParaRPr>
          </a:p>
        </p:txBody>
      </p:sp>
      <p:sp>
        <p:nvSpPr>
          <p:cNvPr id="9" name="Rectangle 8"/>
          <p:cNvSpPr/>
          <p:nvPr/>
        </p:nvSpPr>
        <p:spPr>
          <a:xfrm>
            <a:off x="4550636" y="3450837"/>
            <a:ext cx="2582566" cy="461665"/>
          </a:xfrm>
          <a:prstGeom prst="rect">
            <a:avLst/>
          </a:prstGeom>
          <a:solidFill>
            <a:schemeClr val="bg2"/>
          </a:solidFill>
        </p:spPr>
        <p:txBody>
          <a:bodyPr wrap="none">
            <a:spAutoFit/>
          </a:bodyPr>
          <a:lstStyle/>
          <a:p>
            <a:r>
              <a:rPr lang="en-US" sz="2400" b="1" dirty="0">
                <a:latin typeface="+mj-lt"/>
                <a:ea typeface="Calibri" panose="020F0502020204030204" pitchFamily="34" charset="0"/>
                <a:cs typeface="Times New Roman" panose="02020603050405020304" pitchFamily="18" charset="0"/>
              </a:rPr>
              <a:t>Automation &amp; AI</a:t>
            </a:r>
            <a:endParaRPr lang="en-US" sz="2400" b="1" dirty="0">
              <a:latin typeface="+mj-lt"/>
            </a:endParaRPr>
          </a:p>
        </p:txBody>
      </p:sp>
      <p:sp>
        <p:nvSpPr>
          <p:cNvPr id="11" name="Rectangle 10"/>
          <p:cNvSpPr/>
          <p:nvPr/>
        </p:nvSpPr>
        <p:spPr>
          <a:xfrm>
            <a:off x="1540034" y="1280569"/>
            <a:ext cx="3325254" cy="2708434"/>
          </a:xfrm>
          <a:prstGeom prst="rect">
            <a:avLst/>
          </a:prstGeom>
        </p:spPr>
        <p:txBody>
          <a:bodyPr wrap="square">
            <a:spAutoFit/>
          </a:bodyPr>
          <a:lstStyle/>
          <a:p>
            <a:r>
              <a:rPr lang="en-US" sz="3400" dirty="0">
                <a:solidFill>
                  <a:schemeClr val="bg1"/>
                </a:solidFill>
                <a:ea typeface="Calibri" panose="020F0502020204030204" pitchFamily="34" charset="0"/>
                <a:cs typeface="Times New Roman" panose="02020603050405020304" pitchFamily="18" charset="0"/>
              </a:rPr>
              <a:t>COVID-19 </a:t>
            </a:r>
            <a:r>
              <a:rPr lang="en-US" sz="3400" dirty="0" smtClean="0">
                <a:solidFill>
                  <a:schemeClr val="bg1"/>
                </a:solidFill>
                <a:ea typeface="Calibri" panose="020F0502020204030204" pitchFamily="34" charset="0"/>
                <a:cs typeface="Times New Roman" panose="02020603050405020304" pitchFamily="18" charset="0"/>
              </a:rPr>
              <a:t>            has </a:t>
            </a:r>
            <a:r>
              <a:rPr lang="en-US" sz="3400" dirty="0">
                <a:solidFill>
                  <a:schemeClr val="bg1"/>
                </a:solidFill>
                <a:ea typeface="Calibri" panose="020F0502020204030204" pitchFamily="34" charset="0"/>
                <a:cs typeface="Times New Roman" panose="02020603050405020304" pitchFamily="18" charset="0"/>
              </a:rPr>
              <a:t>forced businesses </a:t>
            </a:r>
            <a:r>
              <a:rPr lang="en-US" sz="3400" dirty="0" smtClean="0">
                <a:solidFill>
                  <a:schemeClr val="bg1"/>
                </a:solidFill>
                <a:ea typeface="Calibri" panose="020F0502020204030204" pitchFamily="34" charset="0"/>
                <a:cs typeface="Times New Roman" panose="02020603050405020304" pitchFamily="18" charset="0"/>
              </a:rPr>
              <a:t>               to </a:t>
            </a:r>
            <a:r>
              <a:rPr lang="en-US" sz="3400" dirty="0">
                <a:solidFill>
                  <a:schemeClr val="bg1"/>
                </a:solidFill>
                <a:ea typeface="Calibri" panose="020F0502020204030204" pitchFamily="34" charset="0"/>
                <a:cs typeface="Times New Roman" panose="02020603050405020304" pitchFamily="18" charset="0"/>
              </a:rPr>
              <a:t>adapt.  Emphasis on</a:t>
            </a:r>
            <a:endParaRPr lang="en-US" sz="3400" dirty="0"/>
          </a:p>
        </p:txBody>
      </p:sp>
    </p:spTree>
    <p:extLst>
      <p:ext uri="{BB962C8B-B14F-4D97-AF65-F5344CB8AC3E}">
        <p14:creationId xmlns:p14="http://schemas.microsoft.com/office/powerpoint/2010/main" val="3062523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363" y="-34553"/>
            <a:ext cx="9159363" cy="5169026"/>
          </a:xfrm>
          <a:prstGeom prst="rect">
            <a:avLst/>
          </a:prstGeom>
          <a:blipFill>
            <a:blip r:embed="rId3" cstate="print"/>
            <a:stretch>
              <a:fillRect/>
            </a:stretch>
          </a:blipFill>
        </p:spPr>
        <p:txBody>
          <a:bodyPr wrap="square" lIns="0" tIns="0" rIns="0" bIns="0" rtlCol="0"/>
          <a:lstStyle/>
          <a:p>
            <a:pPr defTabSz="621883"/>
            <a:endParaRPr sz="1224" dirty="0">
              <a:solidFill>
                <a:prstClr val="black"/>
              </a:solidFill>
              <a:latin typeface="Calibri"/>
            </a:endParaRPr>
          </a:p>
        </p:txBody>
      </p:sp>
      <p:grpSp>
        <p:nvGrpSpPr>
          <p:cNvPr id="7" name="Group 6"/>
          <p:cNvGrpSpPr/>
          <p:nvPr/>
        </p:nvGrpSpPr>
        <p:grpSpPr>
          <a:xfrm>
            <a:off x="941864" y="1889308"/>
            <a:ext cx="6491657" cy="1853565"/>
            <a:chOff x="2204935" y="2081719"/>
            <a:chExt cx="3715967" cy="1101984"/>
          </a:xfrm>
          <a:noFill/>
        </p:grpSpPr>
        <p:sp>
          <p:nvSpPr>
            <p:cNvPr id="8" name="Rectangle 7"/>
            <p:cNvSpPr/>
            <p:nvPr/>
          </p:nvSpPr>
          <p:spPr>
            <a:xfrm>
              <a:off x="2204935" y="2457218"/>
              <a:ext cx="3715967" cy="3761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 name="Rectangle 2"/>
            <p:cNvSpPr/>
            <p:nvPr/>
          </p:nvSpPr>
          <p:spPr>
            <a:xfrm>
              <a:off x="2204936" y="2081719"/>
              <a:ext cx="2794291" cy="3761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 name="Rectangle 9"/>
            <p:cNvSpPr/>
            <p:nvPr/>
          </p:nvSpPr>
          <p:spPr>
            <a:xfrm>
              <a:off x="2204935" y="2807567"/>
              <a:ext cx="2730231" cy="3761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sp>
        <p:nvSpPr>
          <p:cNvPr id="17" name="object 20"/>
          <p:cNvSpPr/>
          <p:nvPr/>
        </p:nvSpPr>
        <p:spPr>
          <a:xfrm>
            <a:off x="636604" y="1032149"/>
            <a:ext cx="2482579" cy="1655064"/>
          </a:xfrm>
          <a:custGeom>
            <a:avLst/>
            <a:gdLst/>
            <a:ahLst/>
            <a:cxnLst/>
            <a:rect l="l" t="t" r="r" b="b"/>
            <a:pathLst>
              <a:path w="2240279" h="4479290">
                <a:moveTo>
                  <a:pt x="0" y="4479150"/>
                </a:moveTo>
                <a:lnTo>
                  <a:pt x="2239860" y="4479150"/>
                </a:lnTo>
                <a:lnTo>
                  <a:pt x="2239860" y="0"/>
                </a:lnTo>
                <a:lnTo>
                  <a:pt x="0" y="0"/>
                </a:lnTo>
                <a:lnTo>
                  <a:pt x="0" y="4479150"/>
                </a:lnTo>
                <a:close/>
              </a:path>
            </a:pathLst>
          </a:custGeom>
          <a:solidFill>
            <a:schemeClr val="tx1"/>
          </a:solidFill>
          <a:effectLst>
            <a:outerShdw blurRad="50800" dist="38100" dir="2700000" algn="tl" rotWithShape="0">
              <a:prstClr val="black">
                <a:alpha val="40000"/>
              </a:prstClr>
            </a:outerShdw>
          </a:effectLst>
        </p:spPr>
        <p:txBody>
          <a:bodyPr wrap="square" lIns="0" tIns="0" rIns="0" bIns="0" rtlCol="0"/>
          <a:lstStyle/>
          <a:p>
            <a:pPr defTabSz="621883"/>
            <a:endParaRPr sz="1000" dirty="0">
              <a:solidFill>
                <a:prstClr val="black"/>
              </a:solidFill>
              <a:latin typeface="Calibri"/>
            </a:endParaRPr>
          </a:p>
        </p:txBody>
      </p:sp>
      <p:sp>
        <p:nvSpPr>
          <p:cNvPr id="20" name="TextBox 19"/>
          <p:cNvSpPr txBox="1"/>
          <p:nvPr/>
        </p:nvSpPr>
        <p:spPr>
          <a:xfrm>
            <a:off x="887333" y="2082258"/>
            <a:ext cx="1687950" cy="369332"/>
          </a:xfrm>
          <a:prstGeom prst="rect">
            <a:avLst/>
          </a:prstGeom>
        </p:spPr>
        <p:txBody>
          <a:bodyPr wrap="square" lIns="0" tIns="0" rIns="0" bIns="0" rtlCol="0">
            <a:spAutoFit/>
          </a:bodyPr>
          <a:lstStyle/>
          <a:p>
            <a:pPr algn="l"/>
            <a:r>
              <a:rPr lang="en-US" sz="1200" b="1" dirty="0">
                <a:solidFill>
                  <a:schemeClr val="bg2"/>
                </a:solidFill>
              </a:rPr>
              <a:t>Cloud-first development model </a:t>
            </a:r>
          </a:p>
        </p:txBody>
      </p:sp>
      <p:grpSp>
        <p:nvGrpSpPr>
          <p:cNvPr id="18" name="Group 17"/>
          <p:cNvGrpSpPr/>
          <p:nvPr/>
        </p:nvGrpSpPr>
        <p:grpSpPr>
          <a:xfrm>
            <a:off x="938909" y="1372521"/>
            <a:ext cx="773588" cy="541236"/>
            <a:chOff x="1037981" y="1510917"/>
            <a:chExt cx="721213" cy="524073"/>
          </a:xfrm>
        </p:grpSpPr>
        <p:grpSp>
          <p:nvGrpSpPr>
            <p:cNvPr id="21" name="Group 20"/>
            <p:cNvGrpSpPr/>
            <p:nvPr/>
          </p:nvGrpSpPr>
          <p:grpSpPr>
            <a:xfrm>
              <a:off x="1037981" y="1510917"/>
              <a:ext cx="721213" cy="524073"/>
              <a:chOff x="1037981" y="1510917"/>
              <a:chExt cx="721213" cy="524073"/>
            </a:xfrm>
          </p:grpSpPr>
          <p:sp>
            <p:nvSpPr>
              <p:cNvPr id="23" name="object 43"/>
              <p:cNvSpPr/>
              <p:nvPr/>
            </p:nvSpPr>
            <p:spPr>
              <a:xfrm>
                <a:off x="1037981" y="1510917"/>
                <a:ext cx="721213" cy="417612"/>
              </a:xfrm>
              <a:custGeom>
                <a:avLst/>
                <a:gdLst/>
                <a:ahLst/>
                <a:cxnLst/>
                <a:rect l="l" t="t" r="r" b="b"/>
                <a:pathLst>
                  <a:path w="1060450" h="614044">
                    <a:moveTo>
                      <a:pt x="798944" y="613676"/>
                    </a:moveTo>
                    <a:lnTo>
                      <a:pt x="839876" y="613676"/>
                    </a:lnTo>
                    <a:lnTo>
                      <a:pt x="884329" y="609224"/>
                    </a:lnTo>
                    <a:lnTo>
                      <a:pt x="925733" y="596456"/>
                    </a:lnTo>
                    <a:lnTo>
                      <a:pt x="963200" y="576252"/>
                    </a:lnTo>
                    <a:lnTo>
                      <a:pt x="995845" y="549494"/>
                    </a:lnTo>
                    <a:lnTo>
                      <a:pt x="1022779" y="517062"/>
                    </a:lnTo>
                    <a:lnTo>
                      <a:pt x="1043116" y="479838"/>
                    </a:lnTo>
                    <a:lnTo>
                      <a:pt x="1055968" y="438703"/>
                    </a:lnTo>
                    <a:lnTo>
                      <a:pt x="1060450" y="394538"/>
                    </a:lnTo>
                    <a:lnTo>
                      <a:pt x="1055968" y="350376"/>
                    </a:lnTo>
                    <a:lnTo>
                      <a:pt x="1043116" y="309243"/>
                    </a:lnTo>
                    <a:lnTo>
                      <a:pt x="1022779" y="272019"/>
                    </a:lnTo>
                    <a:lnTo>
                      <a:pt x="995845" y="239587"/>
                    </a:lnTo>
                    <a:lnTo>
                      <a:pt x="963200" y="212827"/>
                    </a:lnTo>
                    <a:lnTo>
                      <a:pt x="925733" y="192621"/>
                    </a:lnTo>
                    <a:lnTo>
                      <a:pt x="884329" y="179852"/>
                    </a:lnTo>
                    <a:lnTo>
                      <a:pt x="839876" y="175399"/>
                    </a:lnTo>
                    <a:lnTo>
                      <a:pt x="824530" y="175924"/>
                    </a:lnTo>
                    <a:lnTo>
                      <a:pt x="809469" y="177472"/>
                    </a:lnTo>
                    <a:lnTo>
                      <a:pt x="794727" y="180007"/>
                    </a:lnTo>
                    <a:lnTo>
                      <a:pt x="780338" y="183489"/>
                    </a:lnTo>
                    <a:lnTo>
                      <a:pt x="759735" y="139623"/>
                    </a:lnTo>
                    <a:lnTo>
                      <a:pt x="732088" y="100304"/>
                    </a:lnTo>
                    <a:lnTo>
                      <a:pt x="698206" y="66334"/>
                    </a:lnTo>
                    <a:lnTo>
                      <a:pt x="658894" y="38516"/>
                    </a:lnTo>
                    <a:lnTo>
                      <a:pt x="614961" y="17653"/>
                    </a:lnTo>
                    <a:lnTo>
                      <a:pt x="567213" y="4547"/>
                    </a:lnTo>
                    <a:lnTo>
                      <a:pt x="516458" y="0"/>
                    </a:lnTo>
                    <a:lnTo>
                      <a:pt x="466235" y="4450"/>
                    </a:lnTo>
                    <a:lnTo>
                      <a:pt x="418948" y="17283"/>
                    </a:lnTo>
                    <a:lnTo>
                      <a:pt x="375378" y="37724"/>
                    </a:lnTo>
                    <a:lnTo>
                      <a:pt x="336305" y="64995"/>
                    </a:lnTo>
                    <a:lnTo>
                      <a:pt x="302510" y="98320"/>
                    </a:lnTo>
                    <a:lnTo>
                      <a:pt x="274774" y="136924"/>
                    </a:lnTo>
                    <a:lnTo>
                      <a:pt x="253877" y="180029"/>
                    </a:lnTo>
                    <a:lnTo>
                      <a:pt x="240601" y="226860"/>
                    </a:lnTo>
                    <a:lnTo>
                      <a:pt x="231749" y="225544"/>
                    </a:lnTo>
                    <a:lnTo>
                      <a:pt x="222778" y="224594"/>
                    </a:lnTo>
                    <a:lnTo>
                      <a:pt x="213696" y="224018"/>
                    </a:lnTo>
                    <a:lnTo>
                      <a:pt x="204508" y="223824"/>
                    </a:lnTo>
                    <a:lnTo>
                      <a:pt x="157614" y="228973"/>
                    </a:lnTo>
                    <a:lnTo>
                      <a:pt x="114567" y="243637"/>
                    </a:lnTo>
                    <a:lnTo>
                      <a:pt x="76595" y="266649"/>
                    </a:lnTo>
                    <a:lnTo>
                      <a:pt x="44925" y="296836"/>
                    </a:lnTo>
                    <a:lnTo>
                      <a:pt x="20785" y="333030"/>
                    </a:lnTo>
                    <a:lnTo>
                      <a:pt x="5400" y="374060"/>
                    </a:lnTo>
                    <a:lnTo>
                      <a:pt x="0" y="418757"/>
                    </a:lnTo>
                    <a:lnTo>
                      <a:pt x="5400" y="463448"/>
                    </a:lnTo>
                    <a:lnTo>
                      <a:pt x="20785" y="504475"/>
                    </a:lnTo>
                    <a:lnTo>
                      <a:pt x="44925" y="540666"/>
                    </a:lnTo>
                    <a:lnTo>
                      <a:pt x="76595" y="570853"/>
                    </a:lnTo>
                    <a:lnTo>
                      <a:pt x="114567" y="593863"/>
                    </a:lnTo>
                    <a:lnTo>
                      <a:pt x="157614" y="608528"/>
                    </a:lnTo>
                    <a:lnTo>
                      <a:pt x="204508" y="613676"/>
                    </a:lnTo>
                    <a:lnTo>
                      <a:pt x="249085" y="613676"/>
                    </a:lnTo>
                  </a:path>
                </a:pathLst>
              </a:custGeom>
              <a:ln w="25400">
                <a:solidFill>
                  <a:srgbClr val="FFFFFF"/>
                </a:solidFill>
              </a:ln>
            </p:spPr>
            <p:txBody>
              <a:bodyPr wrap="square" lIns="0" tIns="0" rIns="0" bIns="0" rtlCol="0"/>
              <a:lstStyle/>
              <a:p>
                <a:pPr defTabSz="621883"/>
                <a:endParaRPr sz="1000" dirty="0">
                  <a:solidFill>
                    <a:prstClr val="black"/>
                  </a:solidFill>
                  <a:latin typeface="Calibri"/>
                </a:endParaRPr>
              </a:p>
            </p:txBody>
          </p:sp>
          <p:sp>
            <p:nvSpPr>
              <p:cNvPr id="24" name="object 44"/>
              <p:cNvSpPr/>
              <p:nvPr/>
            </p:nvSpPr>
            <p:spPr>
              <a:xfrm>
                <a:off x="1219926" y="1677407"/>
                <a:ext cx="357583" cy="357583"/>
              </a:xfrm>
              <a:custGeom>
                <a:avLst/>
                <a:gdLst/>
                <a:ahLst/>
                <a:cxnLst/>
                <a:rect l="l" t="t" r="r" b="b"/>
                <a:pathLst>
                  <a:path w="525779" h="525780">
                    <a:moveTo>
                      <a:pt x="424205" y="472681"/>
                    </a:moveTo>
                    <a:lnTo>
                      <a:pt x="472693" y="424192"/>
                    </a:lnTo>
                    <a:lnTo>
                      <a:pt x="446290" y="360819"/>
                    </a:lnTo>
                    <a:lnTo>
                      <a:pt x="461911" y="323126"/>
                    </a:lnTo>
                    <a:lnTo>
                      <a:pt x="525386" y="296976"/>
                    </a:lnTo>
                    <a:lnTo>
                      <a:pt x="525386" y="228409"/>
                    </a:lnTo>
                    <a:lnTo>
                      <a:pt x="461911" y="202260"/>
                    </a:lnTo>
                    <a:lnTo>
                      <a:pt x="446290" y="164553"/>
                    </a:lnTo>
                    <a:lnTo>
                      <a:pt x="472693" y="101180"/>
                    </a:lnTo>
                    <a:lnTo>
                      <a:pt x="424205" y="52692"/>
                    </a:lnTo>
                    <a:lnTo>
                      <a:pt x="360832" y="79082"/>
                    </a:lnTo>
                    <a:lnTo>
                      <a:pt x="323126" y="63474"/>
                    </a:lnTo>
                    <a:lnTo>
                      <a:pt x="296976" y="0"/>
                    </a:lnTo>
                    <a:lnTo>
                      <a:pt x="228409" y="0"/>
                    </a:lnTo>
                    <a:lnTo>
                      <a:pt x="202260" y="63474"/>
                    </a:lnTo>
                    <a:lnTo>
                      <a:pt x="164566" y="79082"/>
                    </a:lnTo>
                    <a:lnTo>
                      <a:pt x="101193" y="52692"/>
                    </a:lnTo>
                    <a:lnTo>
                      <a:pt x="52704" y="101180"/>
                    </a:lnTo>
                    <a:lnTo>
                      <a:pt x="79095" y="164553"/>
                    </a:lnTo>
                    <a:lnTo>
                      <a:pt x="63487" y="202260"/>
                    </a:lnTo>
                    <a:lnTo>
                      <a:pt x="0" y="228409"/>
                    </a:lnTo>
                    <a:lnTo>
                      <a:pt x="0" y="296976"/>
                    </a:lnTo>
                    <a:lnTo>
                      <a:pt x="63487" y="323126"/>
                    </a:lnTo>
                    <a:lnTo>
                      <a:pt x="79095" y="360819"/>
                    </a:lnTo>
                    <a:lnTo>
                      <a:pt x="52704" y="424192"/>
                    </a:lnTo>
                    <a:lnTo>
                      <a:pt x="101193" y="472681"/>
                    </a:lnTo>
                    <a:lnTo>
                      <a:pt x="164566" y="446290"/>
                    </a:lnTo>
                    <a:lnTo>
                      <a:pt x="202260" y="461898"/>
                    </a:lnTo>
                    <a:lnTo>
                      <a:pt x="228409" y="525386"/>
                    </a:lnTo>
                    <a:lnTo>
                      <a:pt x="296976" y="525386"/>
                    </a:lnTo>
                    <a:lnTo>
                      <a:pt x="323126" y="461898"/>
                    </a:lnTo>
                    <a:lnTo>
                      <a:pt x="360832" y="446290"/>
                    </a:lnTo>
                    <a:lnTo>
                      <a:pt x="424205" y="472681"/>
                    </a:lnTo>
                    <a:close/>
                  </a:path>
                </a:pathLst>
              </a:custGeom>
              <a:ln w="25400">
                <a:solidFill>
                  <a:srgbClr val="FFFFFF"/>
                </a:solidFill>
              </a:ln>
            </p:spPr>
            <p:txBody>
              <a:bodyPr wrap="square" lIns="0" tIns="0" rIns="0" bIns="0" rtlCol="0"/>
              <a:lstStyle/>
              <a:p>
                <a:pPr defTabSz="621883"/>
                <a:endParaRPr sz="1000" dirty="0">
                  <a:solidFill>
                    <a:prstClr val="black"/>
                  </a:solidFill>
                  <a:latin typeface="Calibri"/>
                </a:endParaRPr>
              </a:p>
            </p:txBody>
          </p:sp>
        </p:grpSp>
        <p:sp>
          <p:nvSpPr>
            <p:cNvPr id="22" name="object 45"/>
            <p:cNvSpPr/>
            <p:nvPr/>
          </p:nvSpPr>
          <p:spPr>
            <a:xfrm>
              <a:off x="1317545" y="1775016"/>
              <a:ext cx="162087" cy="162087"/>
            </a:xfrm>
            <a:prstGeom prst="rect">
              <a:avLst/>
            </a:prstGeom>
            <a:blipFill>
              <a:blip r:embed="rId4" cstate="print"/>
              <a:stretch>
                <a:fillRect/>
              </a:stretch>
            </a:blipFill>
          </p:spPr>
          <p:txBody>
            <a:bodyPr wrap="square" lIns="0" tIns="0" rIns="0" bIns="0" rtlCol="0"/>
            <a:lstStyle/>
            <a:p>
              <a:pPr defTabSz="621883"/>
              <a:endParaRPr sz="1000" dirty="0">
                <a:solidFill>
                  <a:prstClr val="black"/>
                </a:solidFill>
                <a:latin typeface="Calibri"/>
              </a:endParaRPr>
            </a:p>
          </p:txBody>
        </p:sp>
      </p:grpSp>
      <p:grpSp>
        <p:nvGrpSpPr>
          <p:cNvPr id="27" name="Group 26"/>
          <p:cNvGrpSpPr/>
          <p:nvPr/>
        </p:nvGrpSpPr>
        <p:grpSpPr>
          <a:xfrm>
            <a:off x="3353485" y="2843460"/>
            <a:ext cx="2482579" cy="1655064"/>
            <a:chOff x="3353485" y="2843460"/>
            <a:chExt cx="2482579" cy="1655064"/>
          </a:xfrm>
        </p:grpSpPr>
        <p:sp>
          <p:nvSpPr>
            <p:cNvPr id="44" name="object 20"/>
            <p:cNvSpPr/>
            <p:nvPr/>
          </p:nvSpPr>
          <p:spPr>
            <a:xfrm>
              <a:off x="3353485" y="2843460"/>
              <a:ext cx="2482579" cy="1655064"/>
            </a:xfrm>
            <a:custGeom>
              <a:avLst/>
              <a:gdLst/>
              <a:ahLst/>
              <a:cxnLst/>
              <a:rect l="l" t="t" r="r" b="b"/>
              <a:pathLst>
                <a:path w="2240279" h="4479290">
                  <a:moveTo>
                    <a:pt x="0" y="4479150"/>
                  </a:moveTo>
                  <a:lnTo>
                    <a:pt x="2239860" y="4479150"/>
                  </a:lnTo>
                  <a:lnTo>
                    <a:pt x="2239860" y="0"/>
                  </a:lnTo>
                  <a:lnTo>
                    <a:pt x="0" y="0"/>
                  </a:lnTo>
                  <a:lnTo>
                    <a:pt x="0" y="4479150"/>
                  </a:lnTo>
                  <a:close/>
                </a:path>
              </a:pathLst>
            </a:custGeom>
            <a:solidFill>
              <a:schemeClr val="tx1"/>
            </a:solidFill>
            <a:effectLst>
              <a:outerShdw blurRad="50800" dist="38100" dir="2700000" algn="tl" rotWithShape="0">
                <a:prstClr val="black">
                  <a:alpha val="40000"/>
                </a:prstClr>
              </a:outerShdw>
            </a:effectLst>
          </p:spPr>
          <p:txBody>
            <a:bodyPr wrap="square" lIns="0" tIns="0" rIns="0" bIns="0" rtlCol="0"/>
            <a:lstStyle/>
            <a:p>
              <a:pPr defTabSz="621883"/>
              <a:endParaRPr sz="1000" dirty="0">
                <a:solidFill>
                  <a:prstClr val="black"/>
                </a:solidFill>
                <a:latin typeface="Calibri"/>
              </a:endParaRPr>
            </a:p>
          </p:txBody>
        </p:sp>
        <p:sp>
          <p:nvSpPr>
            <p:cNvPr id="50" name="TextBox 49"/>
            <p:cNvSpPr txBox="1"/>
            <p:nvPr/>
          </p:nvSpPr>
          <p:spPr>
            <a:xfrm>
              <a:off x="3580660" y="3811380"/>
              <a:ext cx="1687950" cy="369332"/>
            </a:xfrm>
            <a:prstGeom prst="rect">
              <a:avLst/>
            </a:prstGeom>
          </p:spPr>
          <p:txBody>
            <a:bodyPr wrap="square" lIns="0" tIns="0" rIns="0" bIns="0" rtlCol="0">
              <a:spAutoFit/>
            </a:bodyPr>
            <a:lstStyle/>
            <a:p>
              <a:r>
                <a:rPr lang="en-US" sz="1200" b="1" dirty="0">
                  <a:solidFill>
                    <a:schemeClr val="bg2"/>
                  </a:solidFill>
                </a:rPr>
                <a:t>Interoperability, and open Access</a:t>
              </a:r>
            </a:p>
          </p:txBody>
        </p:sp>
        <p:pic>
          <p:nvPicPr>
            <p:cNvPr id="51" name="Picture 50">
              <a:extLst>
                <a:ext uri="{FF2B5EF4-FFF2-40B4-BE49-F238E27FC236}">
                  <a16:creationId xmlns:a16="http://schemas.microsoft.com/office/drawing/2014/main" xmlns="" id="{06447F10-F08D-9F48-8885-F5D1DFFB1D97}"/>
                </a:ext>
              </a:extLst>
            </p:cNvPr>
            <p:cNvPicPr>
              <a:picLocks noChangeAspect="1"/>
            </p:cNvPicPr>
            <p:nvPr/>
          </p:nvPicPr>
          <p:blipFill rotWithShape="1">
            <a:blip r:embed="rId5">
              <a:biLevel thresh="25000"/>
            </a:blip>
            <a:srcRect l="17758" t="11226" r="12330" b="14714"/>
            <a:stretch/>
          </p:blipFill>
          <p:spPr>
            <a:xfrm>
              <a:off x="3582823" y="2993467"/>
              <a:ext cx="795463" cy="811330"/>
            </a:xfrm>
            <a:prstGeom prst="rect">
              <a:avLst/>
            </a:prstGeom>
          </p:spPr>
        </p:pic>
      </p:grpSp>
      <p:grpSp>
        <p:nvGrpSpPr>
          <p:cNvPr id="25" name="Group 24"/>
          <p:cNvGrpSpPr/>
          <p:nvPr/>
        </p:nvGrpSpPr>
        <p:grpSpPr>
          <a:xfrm>
            <a:off x="636604" y="2877130"/>
            <a:ext cx="2482579" cy="1655064"/>
            <a:chOff x="636604" y="2877130"/>
            <a:chExt cx="2482579" cy="1655064"/>
          </a:xfrm>
        </p:grpSpPr>
        <p:sp>
          <p:nvSpPr>
            <p:cNvPr id="43" name="object 20"/>
            <p:cNvSpPr/>
            <p:nvPr/>
          </p:nvSpPr>
          <p:spPr>
            <a:xfrm>
              <a:off x="636604" y="2877130"/>
              <a:ext cx="2482579" cy="1655064"/>
            </a:xfrm>
            <a:custGeom>
              <a:avLst/>
              <a:gdLst/>
              <a:ahLst/>
              <a:cxnLst/>
              <a:rect l="l" t="t" r="r" b="b"/>
              <a:pathLst>
                <a:path w="2240279" h="4479290">
                  <a:moveTo>
                    <a:pt x="0" y="4479150"/>
                  </a:moveTo>
                  <a:lnTo>
                    <a:pt x="2239860" y="4479150"/>
                  </a:lnTo>
                  <a:lnTo>
                    <a:pt x="2239860" y="0"/>
                  </a:lnTo>
                  <a:lnTo>
                    <a:pt x="0" y="0"/>
                  </a:lnTo>
                  <a:lnTo>
                    <a:pt x="0" y="4479150"/>
                  </a:lnTo>
                  <a:close/>
                </a:path>
              </a:pathLst>
            </a:custGeom>
            <a:solidFill>
              <a:schemeClr val="tx1"/>
            </a:solidFill>
            <a:effectLst>
              <a:outerShdw blurRad="50800" dist="38100" dir="2700000" algn="tl" rotWithShape="0">
                <a:prstClr val="black">
                  <a:alpha val="40000"/>
                </a:prstClr>
              </a:outerShdw>
            </a:effectLst>
          </p:spPr>
          <p:txBody>
            <a:bodyPr wrap="square" lIns="0" tIns="0" rIns="0" bIns="0" rtlCol="0"/>
            <a:lstStyle/>
            <a:p>
              <a:pPr defTabSz="621883"/>
              <a:endParaRPr sz="1000" dirty="0">
                <a:solidFill>
                  <a:prstClr val="black"/>
                </a:solidFill>
                <a:latin typeface="Calibri"/>
              </a:endParaRPr>
            </a:p>
          </p:txBody>
        </p:sp>
        <p:sp>
          <p:nvSpPr>
            <p:cNvPr id="49" name="TextBox 48"/>
            <p:cNvSpPr txBox="1"/>
            <p:nvPr/>
          </p:nvSpPr>
          <p:spPr>
            <a:xfrm>
              <a:off x="887102" y="3856457"/>
              <a:ext cx="1818580" cy="369332"/>
            </a:xfrm>
            <a:prstGeom prst="rect">
              <a:avLst/>
            </a:prstGeom>
          </p:spPr>
          <p:txBody>
            <a:bodyPr wrap="square" lIns="0" tIns="0" rIns="0" bIns="0" rtlCol="0">
              <a:spAutoFit/>
            </a:bodyPr>
            <a:lstStyle/>
            <a:p>
              <a:r>
                <a:rPr lang="en-US" sz="1200" b="1" dirty="0">
                  <a:solidFill>
                    <a:schemeClr val="bg2"/>
                  </a:solidFill>
                </a:rPr>
                <a:t>Seamless integration of AI and ML algorithms</a:t>
              </a:r>
            </a:p>
          </p:txBody>
        </p:sp>
        <p:pic>
          <p:nvPicPr>
            <p:cNvPr id="58" name="Picture 57">
              <a:extLst>
                <a:ext uri="{FF2B5EF4-FFF2-40B4-BE49-F238E27FC236}">
                  <a16:creationId xmlns:a16="http://schemas.microsoft.com/office/drawing/2014/main" xmlns="" id="{7A7DDA73-A4E6-FC4D-8B57-9DD35ED101D9}"/>
                </a:ext>
              </a:extLst>
            </p:cNvPr>
            <p:cNvPicPr>
              <a:picLocks noChangeAspect="1"/>
            </p:cNvPicPr>
            <p:nvPr/>
          </p:nvPicPr>
          <p:blipFill rotWithShape="1">
            <a:blip r:embed="rId6">
              <a:biLevel thresh="25000"/>
            </a:blip>
            <a:srcRect l="21405" t="20459" r="24829" b="23899"/>
            <a:stretch/>
          </p:blipFill>
          <p:spPr>
            <a:xfrm>
              <a:off x="795725" y="2971395"/>
              <a:ext cx="724592" cy="721995"/>
            </a:xfrm>
            <a:prstGeom prst="rect">
              <a:avLst/>
            </a:prstGeom>
          </p:spPr>
        </p:pic>
      </p:grpSp>
      <p:grpSp>
        <p:nvGrpSpPr>
          <p:cNvPr id="15" name="Group 14"/>
          <p:cNvGrpSpPr/>
          <p:nvPr/>
        </p:nvGrpSpPr>
        <p:grpSpPr>
          <a:xfrm>
            <a:off x="6088766" y="1032149"/>
            <a:ext cx="2482579" cy="1730418"/>
            <a:chOff x="6088766" y="1032149"/>
            <a:chExt cx="2482579" cy="1730418"/>
          </a:xfrm>
        </p:grpSpPr>
        <p:sp>
          <p:nvSpPr>
            <p:cNvPr id="42" name="object 20"/>
            <p:cNvSpPr/>
            <p:nvPr/>
          </p:nvSpPr>
          <p:spPr>
            <a:xfrm>
              <a:off x="6088766" y="1032149"/>
              <a:ext cx="2482579" cy="1655064"/>
            </a:xfrm>
            <a:custGeom>
              <a:avLst/>
              <a:gdLst/>
              <a:ahLst/>
              <a:cxnLst/>
              <a:rect l="l" t="t" r="r" b="b"/>
              <a:pathLst>
                <a:path w="2240279" h="4479290">
                  <a:moveTo>
                    <a:pt x="0" y="4479150"/>
                  </a:moveTo>
                  <a:lnTo>
                    <a:pt x="2239860" y="4479150"/>
                  </a:lnTo>
                  <a:lnTo>
                    <a:pt x="2239860" y="0"/>
                  </a:lnTo>
                  <a:lnTo>
                    <a:pt x="0" y="0"/>
                  </a:lnTo>
                  <a:lnTo>
                    <a:pt x="0" y="4479150"/>
                  </a:lnTo>
                  <a:close/>
                </a:path>
              </a:pathLst>
            </a:custGeom>
            <a:solidFill>
              <a:schemeClr val="tx1"/>
            </a:solidFill>
            <a:effectLst>
              <a:outerShdw blurRad="50800" dist="38100" dir="2700000" algn="tl" rotWithShape="0">
                <a:prstClr val="black">
                  <a:alpha val="40000"/>
                </a:prstClr>
              </a:outerShdw>
            </a:effectLst>
          </p:spPr>
          <p:txBody>
            <a:bodyPr wrap="square" lIns="0" tIns="0" rIns="0" bIns="0" rtlCol="0"/>
            <a:lstStyle/>
            <a:p>
              <a:pPr defTabSz="621883"/>
              <a:endParaRPr sz="1000" dirty="0">
                <a:solidFill>
                  <a:prstClr val="black"/>
                </a:solidFill>
                <a:latin typeface="Calibri"/>
              </a:endParaRPr>
            </a:p>
          </p:txBody>
        </p:sp>
        <p:sp>
          <p:nvSpPr>
            <p:cNvPr id="33" name="TextBox 32"/>
            <p:cNvSpPr txBox="1"/>
            <p:nvPr/>
          </p:nvSpPr>
          <p:spPr>
            <a:xfrm>
              <a:off x="6324189" y="2023903"/>
              <a:ext cx="1718366" cy="738664"/>
            </a:xfrm>
            <a:prstGeom prst="rect">
              <a:avLst/>
            </a:prstGeom>
          </p:spPr>
          <p:txBody>
            <a:bodyPr wrap="square" lIns="0" tIns="0" rIns="0" bIns="0" rtlCol="0">
              <a:spAutoFit/>
            </a:bodyPr>
            <a:lstStyle/>
            <a:p>
              <a:r>
                <a:rPr lang="en-US" sz="1200" b="1" dirty="0">
                  <a:solidFill>
                    <a:schemeClr val="bg2"/>
                  </a:solidFill>
                </a:rPr>
                <a:t>Robotic Process Automation to improving efficiency </a:t>
              </a:r>
            </a:p>
            <a:p>
              <a:pPr algn="l"/>
              <a:endParaRPr lang="en-US" sz="1200" b="1" dirty="0">
                <a:solidFill>
                  <a:schemeClr val="bg2"/>
                </a:solidFill>
              </a:endParaRPr>
            </a:p>
          </p:txBody>
        </p:sp>
        <p:pic>
          <p:nvPicPr>
            <p:cNvPr id="34" name="Picture 2" descr="Image result for robot as service icon png"/>
            <p:cNvPicPr>
              <a:picLocks noChangeAspect="1" noChangeArrowheads="1"/>
            </p:cNvPicPr>
            <p:nvPr/>
          </p:nvPicPr>
          <p:blipFill>
            <a:blip r:embed="rId7" cstate="print">
              <a:lum bright="70000" contrast="-70000"/>
              <a:extLst>
                <a:ext uri="{BEBA8EAE-BF5A-486C-A8C5-ECC9F3942E4B}">
                  <a14:imgProps xmlns:a14="http://schemas.microsoft.com/office/drawing/2010/main">
                    <a14:imgLayer r:embed="rId8">
                      <a14:imgEffect>
                        <a14:colorTemperature colorTemp="1500"/>
                      </a14:imgEffect>
                      <a14:imgEffect>
                        <a14:saturation sat="398000"/>
                      </a14:imgEffect>
                    </a14:imgLayer>
                  </a14:imgProps>
                </a:ext>
                <a:ext uri="{28A0092B-C50C-407E-A947-70E740481C1C}">
                  <a14:useLocalDpi xmlns:a14="http://schemas.microsoft.com/office/drawing/2010/main" val="0"/>
                </a:ext>
              </a:extLst>
            </a:blip>
            <a:srcRect/>
            <a:stretch>
              <a:fillRect/>
            </a:stretch>
          </p:blipFill>
          <p:spPr bwMode="auto">
            <a:xfrm>
              <a:off x="6368040" y="1334891"/>
              <a:ext cx="551130" cy="551130"/>
            </a:xfrm>
            <a:prstGeom prst="rect">
              <a:avLst/>
            </a:prstGeom>
            <a:extLst>
              <a:ext uri="{909E8E84-426E-40DD-AFC4-6F175D3DCCD1}">
                <a14:hiddenFill xmlns:a14="http://schemas.microsoft.com/office/drawing/2010/main">
                  <a:solidFill>
                    <a:srgbClr val="FFFFFF"/>
                  </a:solidFill>
                </a14:hiddenFill>
              </a:ext>
            </a:extLst>
          </p:spPr>
        </p:pic>
      </p:grpSp>
      <p:grpSp>
        <p:nvGrpSpPr>
          <p:cNvPr id="36" name="Group 82"/>
          <p:cNvGrpSpPr>
            <a:grpSpLocks noChangeAspect="1"/>
          </p:cNvGrpSpPr>
          <p:nvPr/>
        </p:nvGrpSpPr>
        <p:grpSpPr bwMode="auto">
          <a:xfrm>
            <a:off x="6046898" y="3165413"/>
            <a:ext cx="215152" cy="175634"/>
            <a:chOff x="-615" y="1204"/>
            <a:chExt cx="196" cy="160"/>
          </a:xfrm>
        </p:grpSpPr>
        <p:sp>
          <p:nvSpPr>
            <p:cNvPr id="37" name="Freeform 83"/>
            <p:cNvSpPr>
              <a:spLocks/>
            </p:cNvSpPr>
            <p:nvPr/>
          </p:nvSpPr>
          <p:spPr bwMode="auto">
            <a:xfrm>
              <a:off x="-615" y="1204"/>
              <a:ext cx="196" cy="119"/>
            </a:xfrm>
            <a:custGeom>
              <a:avLst/>
              <a:gdLst>
                <a:gd name="T0" fmla="*/ 173 w 938"/>
                <a:gd name="T1" fmla="*/ 566 h 566"/>
                <a:gd name="T2" fmla="*/ 156 w 938"/>
                <a:gd name="T3" fmla="*/ 566 h 566"/>
                <a:gd name="T4" fmla="*/ 0 w 938"/>
                <a:gd name="T5" fmla="*/ 407 h 566"/>
                <a:gd name="T6" fmla="*/ 156 w 938"/>
                <a:gd name="T7" fmla="*/ 248 h 566"/>
                <a:gd name="T8" fmla="*/ 160 w 938"/>
                <a:gd name="T9" fmla="*/ 248 h 566"/>
                <a:gd name="T10" fmla="*/ 334 w 938"/>
                <a:gd name="T11" fmla="*/ 96 h 566"/>
                <a:gd name="T12" fmla="*/ 381 w 938"/>
                <a:gd name="T13" fmla="*/ 102 h 566"/>
                <a:gd name="T14" fmla="*/ 565 w 938"/>
                <a:gd name="T15" fmla="*/ 0 h 566"/>
                <a:gd name="T16" fmla="*/ 782 w 938"/>
                <a:gd name="T17" fmla="*/ 189 h 566"/>
                <a:gd name="T18" fmla="*/ 938 w 938"/>
                <a:gd name="T19" fmla="*/ 376 h 566"/>
                <a:gd name="T20" fmla="*/ 765 w 938"/>
                <a:gd name="T21"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8" h="566">
                  <a:moveTo>
                    <a:pt x="173" y="566"/>
                  </a:moveTo>
                  <a:cubicBezTo>
                    <a:pt x="156" y="566"/>
                    <a:pt x="156" y="566"/>
                    <a:pt x="156" y="566"/>
                  </a:cubicBezTo>
                  <a:cubicBezTo>
                    <a:pt x="70" y="566"/>
                    <a:pt x="0" y="495"/>
                    <a:pt x="0" y="407"/>
                  </a:cubicBezTo>
                  <a:cubicBezTo>
                    <a:pt x="0" y="319"/>
                    <a:pt x="70" y="248"/>
                    <a:pt x="156" y="248"/>
                  </a:cubicBezTo>
                  <a:cubicBezTo>
                    <a:pt x="157" y="248"/>
                    <a:pt x="159" y="248"/>
                    <a:pt x="160" y="248"/>
                  </a:cubicBezTo>
                  <a:cubicBezTo>
                    <a:pt x="172" y="162"/>
                    <a:pt x="246" y="96"/>
                    <a:pt x="334" y="96"/>
                  </a:cubicBezTo>
                  <a:cubicBezTo>
                    <a:pt x="350" y="96"/>
                    <a:pt x="365" y="98"/>
                    <a:pt x="381" y="102"/>
                  </a:cubicBezTo>
                  <a:cubicBezTo>
                    <a:pt x="420" y="39"/>
                    <a:pt x="489" y="0"/>
                    <a:pt x="565" y="0"/>
                  </a:cubicBezTo>
                  <a:cubicBezTo>
                    <a:pt x="675" y="0"/>
                    <a:pt x="766" y="82"/>
                    <a:pt x="782" y="189"/>
                  </a:cubicBezTo>
                  <a:cubicBezTo>
                    <a:pt x="870" y="204"/>
                    <a:pt x="938" y="282"/>
                    <a:pt x="938" y="376"/>
                  </a:cubicBezTo>
                  <a:cubicBezTo>
                    <a:pt x="938" y="480"/>
                    <a:pt x="867" y="565"/>
                    <a:pt x="765" y="566"/>
                  </a:cubicBezTo>
                </a:path>
              </a:pathLst>
            </a:custGeom>
            <a:noFill/>
            <a:ln w="7938" cap="flat">
              <a:solidFill>
                <a:srgbClr val="0033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84"/>
            <p:cNvSpPr>
              <a:spLocks/>
            </p:cNvSpPr>
            <p:nvPr/>
          </p:nvSpPr>
          <p:spPr bwMode="auto">
            <a:xfrm>
              <a:off x="-495" y="1218"/>
              <a:ext cx="30" cy="27"/>
            </a:xfrm>
            <a:custGeom>
              <a:avLst/>
              <a:gdLst>
                <a:gd name="T0" fmla="*/ 143 w 143"/>
                <a:gd name="T1" fmla="*/ 130 h 130"/>
                <a:gd name="T2" fmla="*/ 0 w 143"/>
                <a:gd name="T3" fmla="*/ 0 h 130"/>
              </a:gdLst>
              <a:ahLst/>
              <a:cxnLst>
                <a:cxn ang="0">
                  <a:pos x="T0" y="T1"/>
                </a:cxn>
                <a:cxn ang="0">
                  <a:pos x="T2" y="T3"/>
                </a:cxn>
              </a:cxnLst>
              <a:rect l="0" t="0" r="r" b="b"/>
              <a:pathLst>
                <a:path w="143" h="130">
                  <a:moveTo>
                    <a:pt x="143" y="130"/>
                  </a:moveTo>
                  <a:cubicBezTo>
                    <a:pt x="130" y="59"/>
                    <a:pt x="70" y="5"/>
                    <a:pt x="0" y="0"/>
                  </a:cubicBezTo>
                </a:path>
              </a:pathLst>
            </a:custGeom>
            <a:noFill/>
            <a:ln w="7938" cap="flat">
              <a:solidFill>
                <a:srgbClr val="0033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85"/>
            <p:cNvSpPr>
              <a:spLocks noEditPoints="1"/>
            </p:cNvSpPr>
            <p:nvPr/>
          </p:nvSpPr>
          <p:spPr bwMode="auto">
            <a:xfrm>
              <a:off x="-562" y="1271"/>
              <a:ext cx="93" cy="93"/>
            </a:xfrm>
            <a:custGeom>
              <a:avLst/>
              <a:gdLst>
                <a:gd name="T0" fmla="*/ 187 w 446"/>
                <a:gd name="T1" fmla="*/ 58 h 447"/>
                <a:gd name="T2" fmla="*/ 188 w 446"/>
                <a:gd name="T3" fmla="*/ 0 h 447"/>
                <a:gd name="T4" fmla="*/ 257 w 446"/>
                <a:gd name="T5" fmla="*/ 0 h 447"/>
                <a:gd name="T6" fmla="*/ 259 w 446"/>
                <a:gd name="T7" fmla="*/ 58 h 447"/>
                <a:gd name="T8" fmla="*/ 314 w 446"/>
                <a:gd name="T9" fmla="*/ 81 h 447"/>
                <a:gd name="T10" fmla="*/ 356 w 446"/>
                <a:gd name="T11" fmla="*/ 41 h 447"/>
                <a:gd name="T12" fmla="*/ 405 w 446"/>
                <a:gd name="T13" fmla="*/ 89 h 447"/>
                <a:gd name="T14" fmla="*/ 364 w 446"/>
                <a:gd name="T15" fmla="*/ 132 h 447"/>
                <a:gd name="T16" fmla="*/ 387 w 446"/>
                <a:gd name="T17" fmla="*/ 187 h 447"/>
                <a:gd name="T18" fmla="*/ 446 w 446"/>
                <a:gd name="T19" fmla="*/ 189 h 447"/>
                <a:gd name="T20" fmla="*/ 446 w 446"/>
                <a:gd name="T21" fmla="*/ 258 h 447"/>
                <a:gd name="T22" fmla="*/ 387 w 446"/>
                <a:gd name="T23" fmla="*/ 259 h 447"/>
                <a:gd name="T24" fmla="*/ 364 w 446"/>
                <a:gd name="T25" fmla="*/ 314 h 447"/>
                <a:gd name="T26" fmla="*/ 405 w 446"/>
                <a:gd name="T27" fmla="*/ 357 h 447"/>
                <a:gd name="T28" fmla="*/ 356 w 446"/>
                <a:gd name="T29" fmla="*/ 406 h 447"/>
                <a:gd name="T30" fmla="*/ 314 w 446"/>
                <a:gd name="T31" fmla="*/ 365 h 447"/>
                <a:gd name="T32" fmla="*/ 259 w 446"/>
                <a:gd name="T33" fmla="*/ 388 h 447"/>
                <a:gd name="T34" fmla="*/ 257 w 446"/>
                <a:gd name="T35" fmla="*/ 447 h 447"/>
                <a:gd name="T36" fmla="*/ 188 w 446"/>
                <a:gd name="T37" fmla="*/ 447 h 447"/>
                <a:gd name="T38" fmla="*/ 187 w 446"/>
                <a:gd name="T39" fmla="*/ 388 h 447"/>
                <a:gd name="T40" fmla="*/ 132 w 446"/>
                <a:gd name="T41" fmla="*/ 365 h 447"/>
                <a:gd name="T42" fmla="*/ 90 w 446"/>
                <a:gd name="T43" fmla="*/ 406 h 447"/>
                <a:gd name="T44" fmla="*/ 41 w 446"/>
                <a:gd name="T45" fmla="*/ 357 h 447"/>
                <a:gd name="T46" fmla="*/ 81 w 446"/>
                <a:gd name="T47" fmla="*/ 314 h 447"/>
                <a:gd name="T48" fmla="*/ 58 w 446"/>
                <a:gd name="T49" fmla="*/ 259 h 447"/>
                <a:gd name="T50" fmla="*/ 0 w 446"/>
                <a:gd name="T51" fmla="*/ 258 h 447"/>
                <a:gd name="T52" fmla="*/ 0 w 446"/>
                <a:gd name="T53" fmla="*/ 189 h 447"/>
                <a:gd name="T54" fmla="*/ 58 w 446"/>
                <a:gd name="T55" fmla="*/ 187 h 447"/>
                <a:gd name="T56" fmla="*/ 81 w 446"/>
                <a:gd name="T57" fmla="*/ 132 h 447"/>
                <a:gd name="T58" fmla="*/ 41 w 446"/>
                <a:gd name="T59" fmla="*/ 89 h 447"/>
                <a:gd name="T60" fmla="*/ 90 w 446"/>
                <a:gd name="T61" fmla="*/ 41 h 447"/>
                <a:gd name="T62" fmla="*/ 132 w 446"/>
                <a:gd name="T63" fmla="*/ 81 h 447"/>
                <a:gd name="T64" fmla="*/ 187 w 446"/>
                <a:gd name="T65" fmla="*/ 58 h 447"/>
                <a:gd name="T66" fmla="*/ 131 w 446"/>
                <a:gd name="T67" fmla="*/ 223 h 447"/>
                <a:gd name="T68" fmla="*/ 223 w 446"/>
                <a:gd name="T69" fmla="*/ 316 h 447"/>
                <a:gd name="T70" fmla="*/ 315 w 446"/>
                <a:gd name="T71" fmla="*/ 223 h 447"/>
                <a:gd name="T72" fmla="*/ 223 w 446"/>
                <a:gd name="T73" fmla="*/ 131 h 447"/>
                <a:gd name="T74" fmla="*/ 131 w 446"/>
                <a:gd name="T75" fmla="*/ 22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6" h="447">
                  <a:moveTo>
                    <a:pt x="187" y="58"/>
                  </a:moveTo>
                  <a:cubicBezTo>
                    <a:pt x="188" y="0"/>
                    <a:pt x="188" y="0"/>
                    <a:pt x="188" y="0"/>
                  </a:cubicBezTo>
                  <a:cubicBezTo>
                    <a:pt x="257" y="0"/>
                    <a:pt x="257" y="0"/>
                    <a:pt x="257" y="0"/>
                  </a:cubicBezTo>
                  <a:cubicBezTo>
                    <a:pt x="259" y="58"/>
                    <a:pt x="259" y="58"/>
                    <a:pt x="259" y="58"/>
                  </a:cubicBezTo>
                  <a:cubicBezTo>
                    <a:pt x="314" y="81"/>
                    <a:pt x="314" y="81"/>
                    <a:pt x="314" y="81"/>
                  </a:cubicBezTo>
                  <a:cubicBezTo>
                    <a:pt x="356" y="41"/>
                    <a:pt x="356" y="41"/>
                    <a:pt x="356" y="41"/>
                  </a:cubicBezTo>
                  <a:cubicBezTo>
                    <a:pt x="405" y="89"/>
                    <a:pt x="405" y="89"/>
                    <a:pt x="405" y="89"/>
                  </a:cubicBezTo>
                  <a:cubicBezTo>
                    <a:pt x="364" y="132"/>
                    <a:pt x="364" y="132"/>
                    <a:pt x="364" y="132"/>
                  </a:cubicBezTo>
                  <a:cubicBezTo>
                    <a:pt x="387" y="187"/>
                    <a:pt x="387" y="187"/>
                    <a:pt x="387" y="187"/>
                  </a:cubicBezTo>
                  <a:cubicBezTo>
                    <a:pt x="446" y="189"/>
                    <a:pt x="446" y="189"/>
                    <a:pt x="446" y="189"/>
                  </a:cubicBezTo>
                  <a:cubicBezTo>
                    <a:pt x="446" y="258"/>
                    <a:pt x="446" y="258"/>
                    <a:pt x="446" y="258"/>
                  </a:cubicBezTo>
                  <a:cubicBezTo>
                    <a:pt x="387" y="259"/>
                    <a:pt x="387" y="259"/>
                    <a:pt x="387" y="259"/>
                  </a:cubicBezTo>
                  <a:cubicBezTo>
                    <a:pt x="364" y="314"/>
                    <a:pt x="364" y="314"/>
                    <a:pt x="364" y="314"/>
                  </a:cubicBezTo>
                  <a:cubicBezTo>
                    <a:pt x="405" y="357"/>
                    <a:pt x="405" y="357"/>
                    <a:pt x="405" y="357"/>
                  </a:cubicBezTo>
                  <a:cubicBezTo>
                    <a:pt x="356" y="406"/>
                    <a:pt x="356" y="406"/>
                    <a:pt x="356" y="406"/>
                  </a:cubicBezTo>
                  <a:cubicBezTo>
                    <a:pt x="314" y="365"/>
                    <a:pt x="314" y="365"/>
                    <a:pt x="314" y="365"/>
                  </a:cubicBezTo>
                  <a:cubicBezTo>
                    <a:pt x="259" y="388"/>
                    <a:pt x="259" y="388"/>
                    <a:pt x="259" y="388"/>
                  </a:cubicBezTo>
                  <a:cubicBezTo>
                    <a:pt x="257" y="447"/>
                    <a:pt x="257" y="447"/>
                    <a:pt x="257" y="447"/>
                  </a:cubicBezTo>
                  <a:cubicBezTo>
                    <a:pt x="188" y="447"/>
                    <a:pt x="188" y="447"/>
                    <a:pt x="188" y="447"/>
                  </a:cubicBezTo>
                  <a:cubicBezTo>
                    <a:pt x="187" y="388"/>
                    <a:pt x="187" y="388"/>
                    <a:pt x="187" y="388"/>
                  </a:cubicBezTo>
                  <a:cubicBezTo>
                    <a:pt x="132" y="365"/>
                    <a:pt x="132" y="365"/>
                    <a:pt x="132" y="365"/>
                  </a:cubicBezTo>
                  <a:cubicBezTo>
                    <a:pt x="90" y="406"/>
                    <a:pt x="90" y="406"/>
                    <a:pt x="90" y="406"/>
                  </a:cubicBezTo>
                  <a:cubicBezTo>
                    <a:pt x="41" y="357"/>
                    <a:pt x="41" y="357"/>
                    <a:pt x="41" y="357"/>
                  </a:cubicBezTo>
                  <a:cubicBezTo>
                    <a:pt x="81" y="314"/>
                    <a:pt x="81" y="314"/>
                    <a:pt x="81" y="314"/>
                  </a:cubicBezTo>
                  <a:cubicBezTo>
                    <a:pt x="58" y="259"/>
                    <a:pt x="58" y="259"/>
                    <a:pt x="58" y="259"/>
                  </a:cubicBezTo>
                  <a:cubicBezTo>
                    <a:pt x="0" y="258"/>
                    <a:pt x="0" y="258"/>
                    <a:pt x="0" y="258"/>
                  </a:cubicBezTo>
                  <a:cubicBezTo>
                    <a:pt x="0" y="189"/>
                    <a:pt x="0" y="189"/>
                    <a:pt x="0" y="189"/>
                  </a:cubicBezTo>
                  <a:cubicBezTo>
                    <a:pt x="58" y="187"/>
                    <a:pt x="58" y="187"/>
                    <a:pt x="58" y="187"/>
                  </a:cubicBezTo>
                  <a:cubicBezTo>
                    <a:pt x="81" y="132"/>
                    <a:pt x="81" y="132"/>
                    <a:pt x="81" y="132"/>
                  </a:cubicBezTo>
                  <a:cubicBezTo>
                    <a:pt x="41" y="89"/>
                    <a:pt x="41" y="89"/>
                    <a:pt x="41" y="89"/>
                  </a:cubicBezTo>
                  <a:cubicBezTo>
                    <a:pt x="90" y="41"/>
                    <a:pt x="90" y="41"/>
                    <a:pt x="90" y="41"/>
                  </a:cubicBezTo>
                  <a:cubicBezTo>
                    <a:pt x="132" y="81"/>
                    <a:pt x="132" y="81"/>
                    <a:pt x="132" y="81"/>
                  </a:cubicBezTo>
                  <a:lnTo>
                    <a:pt x="187" y="58"/>
                  </a:lnTo>
                  <a:close/>
                  <a:moveTo>
                    <a:pt x="131" y="223"/>
                  </a:moveTo>
                  <a:cubicBezTo>
                    <a:pt x="131" y="274"/>
                    <a:pt x="172" y="316"/>
                    <a:pt x="223" y="316"/>
                  </a:cubicBezTo>
                  <a:cubicBezTo>
                    <a:pt x="274" y="316"/>
                    <a:pt x="315" y="274"/>
                    <a:pt x="315" y="223"/>
                  </a:cubicBezTo>
                  <a:cubicBezTo>
                    <a:pt x="315" y="172"/>
                    <a:pt x="274" y="131"/>
                    <a:pt x="223" y="131"/>
                  </a:cubicBezTo>
                  <a:cubicBezTo>
                    <a:pt x="172" y="131"/>
                    <a:pt x="131" y="172"/>
                    <a:pt x="131" y="223"/>
                  </a:cubicBezTo>
                  <a:close/>
                </a:path>
              </a:pathLst>
            </a:custGeom>
            <a:noFill/>
            <a:ln w="9525" cap="flat">
              <a:solidFill>
                <a:srgbClr val="0033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8" name="Group 27"/>
          <p:cNvGrpSpPr/>
          <p:nvPr/>
        </p:nvGrpSpPr>
        <p:grpSpPr>
          <a:xfrm>
            <a:off x="6088766" y="2831852"/>
            <a:ext cx="2482579" cy="1655064"/>
            <a:chOff x="6088766" y="2831852"/>
            <a:chExt cx="2482579" cy="1655064"/>
          </a:xfrm>
        </p:grpSpPr>
        <p:sp>
          <p:nvSpPr>
            <p:cNvPr id="45" name="object 20"/>
            <p:cNvSpPr/>
            <p:nvPr/>
          </p:nvSpPr>
          <p:spPr>
            <a:xfrm>
              <a:off x="6088766" y="2831852"/>
              <a:ext cx="2482579" cy="1655064"/>
            </a:xfrm>
            <a:custGeom>
              <a:avLst/>
              <a:gdLst/>
              <a:ahLst/>
              <a:cxnLst/>
              <a:rect l="l" t="t" r="r" b="b"/>
              <a:pathLst>
                <a:path w="2240279" h="4479290">
                  <a:moveTo>
                    <a:pt x="0" y="4479150"/>
                  </a:moveTo>
                  <a:lnTo>
                    <a:pt x="2239860" y="4479150"/>
                  </a:lnTo>
                  <a:lnTo>
                    <a:pt x="2239860" y="0"/>
                  </a:lnTo>
                  <a:lnTo>
                    <a:pt x="0" y="0"/>
                  </a:lnTo>
                  <a:lnTo>
                    <a:pt x="0" y="4479150"/>
                  </a:lnTo>
                  <a:close/>
                </a:path>
              </a:pathLst>
            </a:custGeom>
            <a:solidFill>
              <a:schemeClr val="tx1"/>
            </a:solidFill>
            <a:effectLst>
              <a:outerShdw blurRad="50800" dist="38100" dir="2700000" algn="tl" rotWithShape="0">
                <a:prstClr val="black">
                  <a:alpha val="40000"/>
                </a:prstClr>
              </a:outerShdw>
            </a:effectLst>
          </p:spPr>
          <p:txBody>
            <a:bodyPr wrap="square" lIns="0" tIns="0" rIns="0" bIns="0" rtlCol="0"/>
            <a:lstStyle/>
            <a:p>
              <a:pPr defTabSz="621883"/>
              <a:endParaRPr sz="1000" dirty="0">
                <a:solidFill>
                  <a:prstClr val="black"/>
                </a:solidFill>
                <a:latin typeface="Calibri"/>
              </a:endParaRPr>
            </a:p>
          </p:txBody>
        </p:sp>
        <p:sp>
          <p:nvSpPr>
            <p:cNvPr id="35" name="TextBox 34">
              <a:extLst>
                <a:ext uri="{FF2B5EF4-FFF2-40B4-BE49-F238E27FC236}">
                  <a16:creationId xmlns:a16="http://schemas.microsoft.com/office/drawing/2014/main" xmlns="" id="{B0E83118-4E2D-4592-A776-FD73ACFCA84F}"/>
                </a:ext>
              </a:extLst>
            </p:cNvPr>
            <p:cNvSpPr txBox="1"/>
            <p:nvPr/>
          </p:nvSpPr>
          <p:spPr>
            <a:xfrm>
              <a:off x="6442788" y="3221033"/>
              <a:ext cx="526197" cy="169001"/>
            </a:xfrm>
            <a:prstGeom prst="rect">
              <a:avLst/>
            </a:prstGeom>
            <a:noFill/>
          </p:spPr>
          <p:txBody>
            <a:bodyPr wrap="square" lIns="0" tIns="68580" rIns="0" bIns="0" rtlCol="0">
              <a:noAutofit/>
            </a:bodyPr>
            <a:lstStyle>
              <a:defPPr>
                <a:defRPr lang="en-US"/>
              </a:defPPr>
              <a:lvl1pPr algn="ctr">
                <a:defRPr sz="1200" b="1">
                  <a:solidFill>
                    <a:schemeClr val="bg2"/>
                  </a:solidFill>
                </a:defRPr>
              </a:lvl1pPr>
            </a:lstStyle>
            <a:p>
              <a:r>
                <a:rPr lang="en-US" sz="700" dirty="0"/>
                <a:t>{ REST } </a:t>
              </a:r>
            </a:p>
          </p:txBody>
        </p:sp>
        <p:sp>
          <p:nvSpPr>
            <p:cNvPr id="4" name="Rectangle 3"/>
            <p:cNvSpPr/>
            <p:nvPr/>
          </p:nvSpPr>
          <p:spPr>
            <a:xfrm>
              <a:off x="6154474" y="3709170"/>
              <a:ext cx="2341020" cy="646331"/>
            </a:xfrm>
            <a:prstGeom prst="rect">
              <a:avLst/>
            </a:prstGeom>
          </p:spPr>
          <p:txBody>
            <a:bodyPr wrap="square">
              <a:spAutoFit/>
            </a:bodyPr>
            <a:lstStyle/>
            <a:p>
              <a:r>
                <a:rPr lang="en-US" sz="1200" b="1" dirty="0">
                  <a:solidFill>
                    <a:schemeClr val="bg2"/>
                  </a:solidFill>
                  <a:latin typeface="+mj-lt"/>
                </a:rPr>
                <a:t>Single-page-application interfaces supported by REST service libraries.</a:t>
              </a:r>
              <a:endParaRPr lang="en-US" sz="1200" dirty="0">
                <a:solidFill>
                  <a:schemeClr val="bg2"/>
                </a:solidFill>
                <a:latin typeface="+mj-lt"/>
              </a:endParaRPr>
            </a:p>
          </p:txBody>
        </p:sp>
        <p:sp>
          <p:nvSpPr>
            <p:cNvPr id="12" name="Line 5"/>
            <p:cNvSpPr>
              <a:spLocks noChangeShapeType="1"/>
            </p:cNvSpPr>
            <p:nvPr/>
          </p:nvSpPr>
          <p:spPr bwMode="auto">
            <a:xfrm>
              <a:off x="6465632" y="3179327"/>
              <a:ext cx="516490" cy="0"/>
            </a:xfrm>
            <a:prstGeom prst="line">
              <a:avLst/>
            </a:prstGeom>
            <a:noFill/>
            <a:ln w="19050" cap="flat">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Oval 6"/>
            <p:cNvSpPr>
              <a:spLocks noChangeArrowheads="1"/>
            </p:cNvSpPr>
            <p:nvPr/>
          </p:nvSpPr>
          <p:spPr bwMode="auto">
            <a:xfrm>
              <a:off x="6493410" y="3115959"/>
              <a:ext cx="13889" cy="16493"/>
            </a:xfrm>
            <a:prstGeom prst="ellipse">
              <a:avLst/>
            </a:prstGeom>
            <a:solidFill>
              <a:schemeClr val="bg2"/>
            </a:solidFill>
            <a:ln w="1905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Oval 7"/>
            <p:cNvSpPr>
              <a:spLocks noChangeArrowheads="1"/>
            </p:cNvSpPr>
            <p:nvPr/>
          </p:nvSpPr>
          <p:spPr bwMode="auto">
            <a:xfrm>
              <a:off x="6561118" y="3115959"/>
              <a:ext cx="16493" cy="16493"/>
            </a:xfrm>
            <a:prstGeom prst="ellipse">
              <a:avLst/>
            </a:prstGeom>
            <a:solidFill>
              <a:schemeClr val="bg2"/>
            </a:solidFill>
            <a:ln w="1905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Oval 8"/>
            <p:cNvSpPr>
              <a:spLocks noChangeArrowheads="1"/>
            </p:cNvSpPr>
            <p:nvPr/>
          </p:nvSpPr>
          <p:spPr bwMode="auto">
            <a:xfrm>
              <a:off x="6631429" y="3115959"/>
              <a:ext cx="16493" cy="16493"/>
            </a:xfrm>
            <a:prstGeom prst="ellipse">
              <a:avLst/>
            </a:prstGeom>
            <a:solidFill>
              <a:schemeClr val="bg2"/>
            </a:solidFill>
            <a:ln w="1905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9"/>
            <p:cNvSpPr>
              <a:spLocks/>
            </p:cNvSpPr>
            <p:nvPr/>
          </p:nvSpPr>
          <p:spPr bwMode="auto">
            <a:xfrm>
              <a:off x="6423097" y="3066480"/>
              <a:ext cx="600691" cy="447046"/>
            </a:xfrm>
            <a:custGeom>
              <a:avLst/>
              <a:gdLst>
                <a:gd name="T0" fmla="*/ 257 w 257"/>
                <a:gd name="T1" fmla="*/ 175 h 190"/>
                <a:gd name="T2" fmla="*/ 243 w 257"/>
                <a:gd name="T3" fmla="*/ 190 h 190"/>
                <a:gd name="T4" fmla="*/ 14 w 257"/>
                <a:gd name="T5" fmla="*/ 190 h 190"/>
                <a:gd name="T6" fmla="*/ 0 w 257"/>
                <a:gd name="T7" fmla="*/ 175 h 190"/>
                <a:gd name="T8" fmla="*/ 0 w 257"/>
                <a:gd name="T9" fmla="*/ 15 h 190"/>
                <a:gd name="T10" fmla="*/ 14 w 257"/>
                <a:gd name="T11" fmla="*/ 0 h 190"/>
                <a:gd name="T12" fmla="*/ 243 w 257"/>
                <a:gd name="T13" fmla="*/ 0 h 190"/>
                <a:gd name="T14" fmla="*/ 257 w 257"/>
                <a:gd name="T15" fmla="*/ 15 h 190"/>
                <a:gd name="T16" fmla="*/ 257 w 257"/>
                <a:gd name="T17" fmla="*/ 17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90">
                  <a:moveTo>
                    <a:pt x="257" y="175"/>
                  </a:moveTo>
                  <a:cubicBezTo>
                    <a:pt x="257" y="183"/>
                    <a:pt x="251" y="190"/>
                    <a:pt x="243" y="190"/>
                  </a:cubicBezTo>
                  <a:cubicBezTo>
                    <a:pt x="14" y="190"/>
                    <a:pt x="14" y="190"/>
                    <a:pt x="14" y="190"/>
                  </a:cubicBezTo>
                  <a:cubicBezTo>
                    <a:pt x="6" y="190"/>
                    <a:pt x="0" y="183"/>
                    <a:pt x="0" y="175"/>
                  </a:cubicBezTo>
                  <a:cubicBezTo>
                    <a:pt x="0" y="15"/>
                    <a:pt x="0" y="15"/>
                    <a:pt x="0" y="15"/>
                  </a:cubicBezTo>
                  <a:cubicBezTo>
                    <a:pt x="0" y="7"/>
                    <a:pt x="6" y="0"/>
                    <a:pt x="14" y="0"/>
                  </a:cubicBezTo>
                  <a:cubicBezTo>
                    <a:pt x="243" y="0"/>
                    <a:pt x="243" y="0"/>
                    <a:pt x="243" y="0"/>
                  </a:cubicBezTo>
                  <a:cubicBezTo>
                    <a:pt x="251" y="0"/>
                    <a:pt x="257" y="7"/>
                    <a:pt x="257" y="15"/>
                  </a:cubicBezTo>
                  <a:lnTo>
                    <a:pt x="257" y="175"/>
                  </a:lnTo>
                  <a:close/>
                </a:path>
              </a:pathLst>
            </a:custGeom>
            <a:noFill/>
            <a:ln w="1905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10"/>
          <p:cNvGrpSpPr/>
          <p:nvPr/>
        </p:nvGrpSpPr>
        <p:grpSpPr>
          <a:xfrm>
            <a:off x="3374720" y="1032149"/>
            <a:ext cx="2482579" cy="1721143"/>
            <a:chOff x="3374720" y="1032149"/>
            <a:chExt cx="2482579" cy="1721143"/>
          </a:xfrm>
        </p:grpSpPr>
        <p:sp>
          <p:nvSpPr>
            <p:cNvPr id="26" name="object 20"/>
            <p:cNvSpPr/>
            <p:nvPr/>
          </p:nvSpPr>
          <p:spPr>
            <a:xfrm>
              <a:off x="3374720" y="1032149"/>
              <a:ext cx="2482579" cy="1655064"/>
            </a:xfrm>
            <a:custGeom>
              <a:avLst/>
              <a:gdLst/>
              <a:ahLst/>
              <a:cxnLst/>
              <a:rect l="l" t="t" r="r" b="b"/>
              <a:pathLst>
                <a:path w="2240279" h="4479290">
                  <a:moveTo>
                    <a:pt x="0" y="4479150"/>
                  </a:moveTo>
                  <a:lnTo>
                    <a:pt x="2239860" y="4479150"/>
                  </a:lnTo>
                  <a:lnTo>
                    <a:pt x="2239860" y="0"/>
                  </a:lnTo>
                  <a:lnTo>
                    <a:pt x="0" y="0"/>
                  </a:lnTo>
                  <a:lnTo>
                    <a:pt x="0" y="4479150"/>
                  </a:lnTo>
                  <a:close/>
                </a:path>
              </a:pathLst>
            </a:custGeom>
            <a:solidFill>
              <a:schemeClr val="tx1"/>
            </a:solidFill>
            <a:effectLst>
              <a:outerShdw blurRad="50800" dist="38100" dir="2700000" algn="tl" rotWithShape="0">
                <a:prstClr val="black">
                  <a:alpha val="40000"/>
                </a:prstClr>
              </a:outerShdw>
            </a:effectLst>
          </p:spPr>
          <p:txBody>
            <a:bodyPr wrap="square" lIns="0" tIns="0" rIns="0" bIns="0" rtlCol="0"/>
            <a:lstStyle/>
            <a:p>
              <a:pPr defTabSz="621883"/>
              <a:endParaRPr sz="1000" dirty="0">
                <a:solidFill>
                  <a:prstClr val="black"/>
                </a:solidFill>
                <a:latin typeface="Calibri"/>
              </a:endParaRPr>
            </a:p>
          </p:txBody>
        </p:sp>
        <p:sp>
          <p:nvSpPr>
            <p:cNvPr id="48" name="TextBox 47"/>
            <p:cNvSpPr txBox="1"/>
            <p:nvPr/>
          </p:nvSpPr>
          <p:spPr>
            <a:xfrm>
              <a:off x="3655068" y="2014628"/>
              <a:ext cx="1966808" cy="738664"/>
            </a:xfrm>
            <a:prstGeom prst="rect">
              <a:avLst/>
            </a:prstGeom>
          </p:spPr>
          <p:txBody>
            <a:bodyPr wrap="square" lIns="0" tIns="0" rIns="0" bIns="0" rtlCol="0">
              <a:spAutoFit/>
            </a:bodyPr>
            <a:lstStyle/>
            <a:p>
              <a:pPr algn="l"/>
              <a:r>
                <a:rPr lang="en-US" sz="1200" b="1" dirty="0">
                  <a:solidFill>
                    <a:schemeClr val="bg2"/>
                  </a:solidFill>
                </a:rPr>
                <a:t>Continuous Integration            &amp; Deployment / Container-based Solutions</a:t>
              </a:r>
            </a:p>
            <a:p>
              <a:pPr algn="l"/>
              <a:endParaRPr lang="en-US" sz="1200" b="1" dirty="0">
                <a:solidFill>
                  <a:schemeClr val="bg2"/>
                </a:solidFill>
              </a:endParaRPr>
            </a:p>
          </p:txBody>
        </p:sp>
        <p:pic>
          <p:nvPicPr>
            <p:cNvPr id="53" name="Picture 52">
              <a:extLst>
                <a:ext uri="{FF2B5EF4-FFF2-40B4-BE49-F238E27FC236}">
                  <a16:creationId xmlns:a16="http://schemas.microsoft.com/office/drawing/2014/main" xmlns="" id="{EC98C853-97E4-984E-9220-1DC19FCBFE55}"/>
                </a:ext>
              </a:extLst>
            </p:cNvPr>
            <p:cNvPicPr>
              <a:picLocks noChangeAspect="1"/>
            </p:cNvPicPr>
            <p:nvPr/>
          </p:nvPicPr>
          <p:blipFill rotWithShape="1">
            <a:blip r:embed="rId9">
              <a:biLevel thresh="25000"/>
            </a:blip>
            <a:srcRect l="16997" t="21846" r="12019" b="13229"/>
            <a:stretch/>
          </p:blipFill>
          <p:spPr>
            <a:xfrm>
              <a:off x="3535295" y="1227559"/>
              <a:ext cx="850235" cy="748747"/>
            </a:xfrm>
            <a:prstGeom prst="rect">
              <a:avLst/>
            </a:prstGeom>
          </p:spPr>
        </p:pic>
        <p:grpSp>
          <p:nvGrpSpPr>
            <p:cNvPr id="54" name="Group 17"/>
            <p:cNvGrpSpPr>
              <a:grpSpLocks noChangeAspect="1"/>
            </p:cNvGrpSpPr>
            <p:nvPr/>
          </p:nvGrpSpPr>
          <p:grpSpPr bwMode="auto">
            <a:xfrm>
              <a:off x="4395134" y="1320567"/>
              <a:ext cx="489120" cy="549257"/>
              <a:chOff x="5893" y="4"/>
              <a:chExt cx="610" cy="685"/>
            </a:xfrm>
          </p:grpSpPr>
          <p:sp>
            <p:nvSpPr>
              <p:cNvPr id="57" name="Freeform 18"/>
              <p:cNvSpPr>
                <a:spLocks/>
              </p:cNvSpPr>
              <p:nvPr/>
            </p:nvSpPr>
            <p:spPr bwMode="auto">
              <a:xfrm>
                <a:off x="6033" y="163"/>
                <a:ext cx="330" cy="369"/>
              </a:xfrm>
              <a:custGeom>
                <a:avLst/>
                <a:gdLst>
                  <a:gd name="T0" fmla="*/ 165 w 330"/>
                  <a:gd name="T1" fmla="*/ 0 h 369"/>
                  <a:gd name="T2" fmla="*/ 0 w 330"/>
                  <a:gd name="T3" fmla="*/ 84 h 369"/>
                  <a:gd name="T4" fmla="*/ 0 w 330"/>
                  <a:gd name="T5" fmla="*/ 275 h 369"/>
                  <a:gd name="T6" fmla="*/ 165 w 330"/>
                  <a:gd name="T7" fmla="*/ 369 h 369"/>
                  <a:gd name="T8" fmla="*/ 330 w 330"/>
                  <a:gd name="T9" fmla="*/ 275 h 369"/>
                  <a:gd name="T10" fmla="*/ 330 w 330"/>
                  <a:gd name="T11" fmla="*/ 84 h 369"/>
                  <a:gd name="T12" fmla="*/ 165 w 330"/>
                  <a:gd name="T13" fmla="*/ 0 h 369"/>
                </a:gdLst>
                <a:ahLst/>
                <a:cxnLst>
                  <a:cxn ang="0">
                    <a:pos x="T0" y="T1"/>
                  </a:cxn>
                  <a:cxn ang="0">
                    <a:pos x="T2" y="T3"/>
                  </a:cxn>
                  <a:cxn ang="0">
                    <a:pos x="T4" y="T5"/>
                  </a:cxn>
                  <a:cxn ang="0">
                    <a:pos x="T6" y="T7"/>
                  </a:cxn>
                  <a:cxn ang="0">
                    <a:pos x="T8" y="T9"/>
                  </a:cxn>
                  <a:cxn ang="0">
                    <a:pos x="T10" y="T11"/>
                  </a:cxn>
                  <a:cxn ang="0">
                    <a:pos x="T12" y="T13"/>
                  </a:cxn>
                </a:cxnLst>
                <a:rect l="0" t="0" r="r" b="b"/>
                <a:pathLst>
                  <a:path w="330" h="369">
                    <a:moveTo>
                      <a:pt x="165" y="0"/>
                    </a:moveTo>
                    <a:lnTo>
                      <a:pt x="0" y="84"/>
                    </a:lnTo>
                    <a:lnTo>
                      <a:pt x="0" y="275"/>
                    </a:lnTo>
                    <a:lnTo>
                      <a:pt x="165" y="369"/>
                    </a:lnTo>
                    <a:lnTo>
                      <a:pt x="330" y="275"/>
                    </a:lnTo>
                    <a:lnTo>
                      <a:pt x="330" y="84"/>
                    </a:lnTo>
                    <a:lnTo>
                      <a:pt x="165" y="0"/>
                    </a:lnTo>
                    <a:close/>
                  </a:path>
                </a:pathLst>
              </a:custGeom>
              <a:noFill/>
              <a:ln w="127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19"/>
              <p:cNvSpPr>
                <a:spLocks noChangeShapeType="1"/>
              </p:cNvSpPr>
              <p:nvPr/>
            </p:nvSpPr>
            <p:spPr bwMode="auto">
              <a:xfrm>
                <a:off x="6093" y="282"/>
                <a:ext cx="105" cy="56"/>
              </a:xfrm>
              <a:prstGeom prst="line">
                <a:avLst/>
              </a:prstGeom>
              <a:noFill/>
              <a:ln w="12700" cap="rnd">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20"/>
              <p:cNvSpPr>
                <a:spLocks noChangeShapeType="1"/>
              </p:cNvSpPr>
              <p:nvPr/>
            </p:nvSpPr>
            <p:spPr bwMode="auto">
              <a:xfrm flipH="1">
                <a:off x="6198" y="282"/>
                <a:ext cx="105" cy="56"/>
              </a:xfrm>
              <a:prstGeom prst="line">
                <a:avLst/>
              </a:prstGeom>
              <a:noFill/>
              <a:ln w="12700" cap="rnd">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21"/>
              <p:cNvSpPr>
                <a:spLocks noChangeShapeType="1"/>
              </p:cNvSpPr>
              <p:nvPr/>
            </p:nvSpPr>
            <p:spPr bwMode="auto">
              <a:xfrm>
                <a:off x="6198" y="341"/>
                <a:ext cx="0" cy="121"/>
              </a:xfrm>
              <a:prstGeom prst="line">
                <a:avLst/>
              </a:prstGeom>
              <a:noFill/>
              <a:ln w="12700" cap="rnd">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2"/>
              <p:cNvSpPr>
                <a:spLocks/>
              </p:cNvSpPr>
              <p:nvPr/>
            </p:nvSpPr>
            <p:spPr bwMode="auto">
              <a:xfrm>
                <a:off x="5893" y="4"/>
                <a:ext cx="610" cy="685"/>
              </a:xfrm>
              <a:custGeom>
                <a:avLst/>
                <a:gdLst>
                  <a:gd name="T0" fmla="*/ 302 w 610"/>
                  <a:gd name="T1" fmla="*/ 0 h 685"/>
                  <a:gd name="T2" fmla="*/ 0 w 610"/>
                  <a:gd name="T3" fmla="*/ 156 h 685"/>
                  <a:gd name="T4" fmla="*/ 0 w 610"/>
                  <a:gd name="T5" fmla="*/ 510 h 685"/>
                  <a:gd name="T6" fmla="*/ 305 w 610"/>
                  <a:gd name="T7" fmla="*/ 685 h 685"/>
                  <a:gd name="T8" fmla="*/ 610 w 610"/>
                  <a:gd name="T9" fmla="*/ 510 h 685"/>
                  <a:gd name="T10" fmla="*/ 610 w 610"/>
                  <a:gd name="T11" fmla="*/ 156 h 685"/>
                  <a:gd name="T12" fmla="*/ 302 w 610"/>
                  <a:gd name="T13" fmla="*/ 0 h 685"/>
                </a:gdLst>
                <a:ahLst/>
                <a:cxnLst>
                  <a:cxn ang="0">
                    <a:pos x="T0" y="T1"/>
                  </a:cxn>
                  <a:cxn ang="0">
                    <a:pos x="T2" y="T3"/>
                  </a:cxn>
                  <a:cxn ang="0">
                    <a:pos x="T4" y="T5"/>
                  </a:cxn>
                  <a:cxn ang="0">
                    <a:pos x="T6" y="T7"/>
                  </a:cxn>
                  <a:cxn ang="0">
                    <a:pos x="T8" y="T9"/>
                  </a:cxn>
                  <a:cxn ang="0">
                    <a:pos x="T10" y="T11"/>
                  </a:cxn>
                  <a:cxn ang="0">
                    <a:pos x="T12" y="T13"/>
                  </a:cxn>
                </a:cxnLst>
                <a:rect l="0" t="0" r="r" b="b"/>
                <a:pathLst>
                  <a:path w="610" h="685">
                    <a:moveTo>
                      <a:pt x="302" y="0"/>
                    </a:moveTo>
                    <a:lnTo>
                      <a:pt x="0" y="156"/>
                    </a:lnTo>
                    <a:lnTo>
                      <a:pt x="0" y="510"/>
                    </a:lnTo>
                    <a:lnTo>
                      <a:pt x="305" y="685"/>
                    </a:lnTo>
                    <a:lnTo>
                      <a:pt x="610" y="510"/>
                    </a:lnTo>
                    <a:lnTo>
                      <a:pt x="610" y="156"/>
                    </a:lnTo>
                    <a:lnTo>
                      <a:pt x="302" y="0"/>
                    </a:lnTo>
                    <a:close/>
                  </a:path>
                </a:pathLst>
              </a:custGeom>
              <a:noFill/>
              <a:ln w="127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Line 23"/>
              <p:cNvSpPr>
                <a:spLocks noChangeShapeType="1"/>
              </p:cNvSpPr>
              <p:nvPr/>
            </p:nvSpPr>
            <p:spPr bwMode="auto">
              <a:xfrm>
                <a:off x="5896" y="163"/>
                <a:ext cx="86" cy="49"/>
              </a:xfrm>
              <a:prstGeom prst="line">
                <a:avLst/>
              </a:prstGeom>
              <a:noFill/>
              <a:ln w="12700" cap="rnd">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Line 24"/>
              <p:cNvSpPr>
                <a:spLocks noChangeShapeType="1"/>
              </p:cNvSpPr>
              <p:nvPr/>
            </p:nvSpPr>
            <p:spPr bwMode="auto">
              <a:xfrm flipH="1">
                <a:off x="6414" y="163"/>
                <a:ext cx="86" cy="49"/>
              </a:xfrm>
              <a:prstGeom prst="line">
                <a:avLst/>
              </a:prstGeom>
              <a:noFill/>
              <a:ln w="12700" cap="rnd">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Line 25"/>
              <p:cNvSpPr>
                <a:spLocks noChangeShapeType="1"/>
              </p:cNvSpPr>
              <p:nvPr/>
            </p:nvSpPr>
            <p:spPr bwMode="auto">
              <a:xfrm>
                <a:off x="6198" y="592"/>
                <a:ext cx="0" cy="97"/>
              </a:xfrm>
              <a:prstGeom prst="line">
                <a:avLst/>
              </a:prstGeom>
              <a:noFill/>
              <a:ln w="12700" cap="rnd">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67" name="Rectangle 66"/>
          <p:cNvSpPr/>
          <p:nvPr/>
        </p:nvSpPr>
        <p:spPr>
          <a:xfrm>
            <a:off x="724970" y="187747"/>
            <a:ext cx="6878806" cy="646331"/>
          </a:xfrm>
          <a:prstGeom prst="rect">
            <a:avLst/>
          </a:prstGeom>
        </p:spPr>
        <p:txBody>
          <a:bodyPr wrap="none">
            <a:spAutoFit/>
          </a:bodyPr>
          <a:lstStyle/>
          <a:p>
            <a:r>
              <a:rPr lang="en-US" sz="3600" b="1" dirty="0">
                <a:solidFill>
                  <a:schemeClr val="bg2"/>
                </a:solidFill>
              </a:rPr>
              <a:t>Highlights across the portfolio</a:t>
            </a:r>
          </a:p>
        </p:txBody>
      </p:sp>
    </p:spTree>
    <p:extLst>
      <p:ext uri="{BB962C8B-B14F-4D97-AF65-F5344CB8AC3E}">
        <p14:creationId xmlns:p14="http://schemas.microsoft.com/office/powerpoint/2010/main" val="1468580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3500"/>
          </a:xfrm>
          <a:prstGeom prst="rect">
            <a:avLst/>
          </a:prstGeom>
          <a:blipFill>
            <a:blip r:embed="rId3" cstate="print"/>
            <a:stretch>
              <a:fillRect/>
            </a:stretch>
          </a:blipFill>
        </p:spPr>
        <p:txBody>
          <a:bodyPr wrap="square" lIns="0" tIns="0" rIns="0" bIns="0" rtlCol="0"/>
          <a:lstStyle/>
          <a:p>
            <a:pPr defTabSz="621883"/>
            <a:endParaRPr sz="1224" dirty="0">
              <a:solidFill>
                <a:prstClr val="black"/>
              </a:solidFill>
              <a:latin typeface="Calibri"/>
            </a:endParaRPr>
          </a:p>
        </p:txBody>
      </p:sp>
      <p:sp>
        <p:nvSpPr>
          <p:cNvPr id="58" name="Rectangle 57"/>
          <p:cNvSpPr/>
          <p:nvPr/>
        </p:nvSpPr>
        <p:spPr>
          <a:xfrm>
            <a:off x="0" y="0"/>
            <a:ext cx="9144000" cy="5143500"/>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0" y="0"/>
            <a:ext cx="9144000" cy="5143500"/>
          </a:xfrm>
          <a:prstGeom prst="rect">
            <a:avLst/>
          </a:prstGeom>
          <a:gradFill flip="none" rotWithShape="1">
            <a:gsLst>
              <a:gs pos="80000">
                <a:srgbClr val="0033A0">
                  <a:alpha val="72000"/>
                </a:srgbClr>
              </a:gs>
              <a:gs pos="1000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p:nvSpPr>
        <p:spPr>
          <a:xfrm>
            <a:off x="4293140" y="1235747"/>
            <a:ext cx="2386519" cy="4345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829137" y="2230877"/>
            <a:ext cx="4216276" cy="4798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829137" y="1121256"/>
            <a:ext cx="7485726" cy="2699137"/>
          </a:xfrm>
          <a:prstGeom prst="rect">
            <a:avLst/>
          </a:prstGeom>
        </p:spPr>
        <p:txBody>
          <a:bodyPr wrap="square">
            <a:spAutoFit/>
          </a:bodyPr>
          <a:lstStyle/>
          <a:p>
            <a:pPr marL="8637" marR="3455" indent="17275" defTabSz="621883">
              <a:lnSpc>
                <a:spcPct val="120800"/>
              </a:lnSpc>
              <a:spcBef>
                <a:spcPts val="68"/>
              </a:spcBef>
            </a:pPr>
            <a:r>
              <a:rPr lang="en-US" sz="2800" spc="-27" dirty="0">
                <a:solidFill>
                  <a:srgbClr val="FFFFFF"/>
                </a:solidFill>
                <a:latin typeface="Arial" panose="020B0604020202020204" pitchFamily="34" charset="0"/>
                <a:cs typeface="Arial" panose="020B0604020202020204" pitchFamily="34" charset="0"/>
              </a:rPr>
              <a:t>We </a:t>
            </a:r>
            <a:r>
              <a:rPr lang="en-US" sz="2800" spc="-20" dirty="0">
                <a:solidFill>
                  <a:srgbClr val="FFFFFF"/>
                </a:solidFill>
                <a:latin typeface="Arial" panose="020B0604020202020204" pitchFamily="34" charset="0"/>
                <a:cs typeface="Arial" panose="020B0604020202020204" pitchFamily="34" charset="0"/>
              </a:rPr>
              <a:t>have </a:t>
            </a:r>
            <a:r>
              <a:rPr lang="en-US" sz="2800" spc="-14" dirty="0">
                <a:solidFill>
                  <a:srgbClr val="FFFFFF"/>
                </a:solidFill>
                <a:latin typeface="Arial" panose="020B0604020202020204" pitchFamily="34" charset="0"/>
                <a:cs typeface="Arial" panose="020B0604020202020204" pitchFamily="34" charset="0"/>
              </a:rPr>
              <a:t>become the </a:t>
            </a:r>
            <a:r>
              <a:rPr lang="en-US" sz="2800" b="1" spc="-27" dirty="0">
                <a:latin typeface="Arial" panose="020B0604020202020204" pitchFamily="34" charset="0"/>
                <a:cs typeface="Arial" panose="020B0604020202020204" pitchFamily="34" charset="0"/>
              </a:rPr>
              <a:t>market </a:t>
            </a:r>
            <a:r>
              <a:rPr lang="en-US" sz="2800" b="1" spc="-17" dirty="0">
                <a:latin typeface="Arial" panose="020B0604020202020204" pitchFamily="34" charset="0"/>
                <a:cs typeface="Arial" panose="020B0604020202020204" pitchFamily="34" charset="0"/>
              </a:rPr>
              <a:t>leader </a:t>
            </a:r>
            <a:r>
              <a:rPr lang="en-US" sz="2800" spc="-14" dirty="0">
                <a:solidFill>
                  <a:srgbClr val="FFFFFF"/>
                </a:solidFill>
                <a:latin typeface="Arial" panose="020B0604020202020204" pitchFamily="34" charset="0"/>
                <a:cs typeface="Arial" panose="020B0604020202020204" pitchFamily="34" charset="0"/>
              </a:rPr>
              <a:t>by </a:t>
            </a:r>
            <a:r>
              <a:rPr lang="en-US" sz="2800" spc="-31" dirty="0">
                <a:solidFill>
                  <a:srgbClr val="FFFFFF"/>
                </a:solidFill>
                <a:latin typeface="Arial" panose="020B0604020202020204" pitchFamily="34" charset="0"/>
                <a:cs typeface="Arial" panose="020B0604020202020204" pitchFamily="34" charset="0"/>
              </a:rPr>
              <a:t>continually, </a:t>
            </a:r>
            <a:r>
              <a:rPr lang="en-US" sz="2800" spc="-17" dirty="0">
                <a:solidFill>
                  <a:srgbClr val="FFFFFF"/>
                </a:solidFill>
                <a:latin typeface="Arial" panose="020B0604020202020204" pitchFamily="34" charset="0"/>
                <a:cs typeface="Arial" panose="020B0604020202020204" pitchFamily="34" charset="0"/>
              </a:rPr>
              <a:t>thoughtfully </a:t>
            </a:r>
            <a:r>
              <a:rPr lang="en-US" sz="2800" spc="-14" dirty="0">
                <a:solidFill>
                  <a:srgbClr val="FFFFFF"/>
                </a:solidFill>
                <a:latin typeface="Arial" panose="020B0604020202020204" pitchFamily="34" charset="0"/>
                <a:cs typeface="Arial" panose="020B0604020202020204" pitchFamily="34" charset="0"/>
              </a:rPr>
              <a:t>and </a:t>
            </a:r>
            <a:r>
              <a:rPr lang="en-US" sz="2800" spc="-20" dirty="0">
                <a:solidFill>
                  <a:srgbClr val="FFFFFF"/>
                </a:solidFill>
                <a:latin typeface="Arial" panose="020B0604020202020204" pitchFamily="34" charset="0"/>
                <a:cs typeface="Arial" panose="020B0604020202020204" pitchFamily="34" charset="0"/>
              </a:rPr>
              <a:t>strategically </a:t>
            </a:r>
            <a:r>
              <a:rPr lang="en-US" sz="2800" b="1" spc="-17" dirty="0">
                <a:solidFill>
                  <a:schemeClr val="accent2"/>
                </a:solidFill>
                <a:latin typeface="Arial" panose="020B0604020202020204" pitchFamily="34" charset="0"/>
                <a:cs typeface="Arial" panose="020B0604020202020204" pitchFamily="34" charset="0"/>
              </a:rPr>
              <a:t>evolving </a:t>
            </a:r>
            <a:r>
              <a:rPr lang="en-US" sz="2800" b="1" spc="-14" dirty="0">
                <a:solidFill>
                  <a:schemeClr val="accent2"/>
                </a:solidFill>
                <a:latin typeface="Arial" panose="020B0604020202020204" pitchFamily="34" charset="0"/>
                <a:cs typeface="Arial" panose="020B0604020202020204" pitchFamily="34" charset="0"/>
              </a:rPr>
              <a:t>our </a:t>
            </a:r>
            <a:r>
              <a:rPr lang="en-US" sz="2800" b="1" spc="-17" dirty="0">
                <a:solidFill>
                  <a:schemeClr val="accent2"/>
                </a:solidFill>
                <a:latin typeface="Arial" panose="020B0604020202020204" pitchFamily="34" charset="0"/>
                <a:cs typeface="Arial" panose="020B0604020202020204" pitchFamily="34" charset="0"/>
              </a:rPr>
              <a:t>technology</a:t>
            </a:r>
            <a:r>
              <a:rPr lang="en-US" sz="2800" spc="-17" dirty="0">
                <a:solidFill>
                  <a:schemeClr val="accent2"/>
                </a:solidFill>
                <a:latin typeface="Arial" panose="020B0604020202020204" pitchFamily="34" charset="0"/>
                <a:cs typeface="Arial" panose="020B0604020202020204" pitchFamily="34" charset="0"/>
              </a:rPr>
              <a:t> </a:t>
            </a:r>
            <a:r>
              <a:rPr lang="en-US" sz="2800" spc="-24" dirty="0">
                <a:solidFill>
                  <a:srgbClr val="FFFFFF"/>
                </a:solidFill>
                <a:latin typeface="Arial" panose="020B0604020202020204" pitchFamily="34" charset="0"/>
                <a:cs typeface="Arial" panose="020B0604020202020204" pitchFamily="34" charset="0"/>
              </a:rPr>
              <a:t>to </a:t>
            </a:r>
            <a:r>
              <a:rPr lang="en-US" sz="2800" spc="-27" dirty="0">
                <a:solidFill>
                  <a:srgbClr val="FFFFFF"/>
                </a:solidFill>
                <a:latin typeface="Arial" panose="020B0604020202020204" pitchFamily="34" charset="0"/>
                <a:cs typeface="Arial" panose="020B0604020202020204" pitchFamily="34" charset="0"/>
              </a:rPr>
              <a:t>take </a:t>
            </a:r>
            <a:r>
              <a:rPr lang="en-US" sz="2800" spc="-17" dirty="0">
                <a:solidFill>
                  <a:srgbClr val="FFFFFF"/>
                </a:solidFill>
                <a:latin typeface="Arial" panose="020B0604020202020204" pitchFamily="34" charset="0"/>
                <a:cs typeface="Arial" panose="020B0604020202020204" pitchFamily="34" charset="0"/>
              </a:rPr>
              <a:t>full advantage of  </a:t>
            </a:r>
            <a:r>
              <a:rPr lang="en-US" sz="2800" spc="-14" dirty="0">
                <a:solidFill>
                  <a:srgbClr val="FFFFFF"/>
                </a:solidFill>
                <a:latin typeface="Arial" panose="020B0604020202020204" pitchFamily="34" charset="0"/>
                <a:cs typeface="Arial" panose="020B0604020202020204" pitchFamily="34" charset="0"/>
              </a:rPr>
              <a:t>the </a:t>
            </a:r>
            <a:r>
              <a:rPr lang="en-US" sz="2800" spc="-20" dirty="0">
                <a:solidFill>
                  <a:srgbClr val="FFFFFF"/>
                </a:solidFill>
                <a:latin typeface="Arial" panose="020B0604020202020204" pitchFamily="34" charset="0"/>
                <a:cs typeface="Arial" panose="020B0604020202020204" pitchFamily="34" charset="0"/>
              </a:rPr>
              <a:t>latest </a:t>
            </a:r>
            <a:r>
              <a:rPr lang="en-US" sz="2800" spc="-24" dirty="0">
                <a:solidFill>
                  <a:srgbClr val="FFFFFF"/>
                </a:solidFill>
                <a:latin typeface="Arial" panose="020B0604020202020204" pitchFamily="34" charset="0"/>
                <a:cs typeface="Arial" panose="020B0604020202020204" pitchFamily="34" charset="0"/>
              </a:rPr>
              <a:t>innovations </a:t>
            </a:r>
            <a:r>
              <a:rPr lang="en-US" sz="2800" spc="-14" dirty="0">
                <a:solidFill>
                  <a:srgbClr val="FFFFFF"/>
                </a:solidFill>
                <a:latin typeface="Arial" panose="020B0604020202020204" pitchFamily="34" charset="0"/>
                <a:cs typeface="Arial" panose="020B0604020202020204" pitchFamily="34" charset="0"/>
              </a:rPr>
              <a:t>in </a:t>
            </a:r>
            <a:r>
              <a:rPr lang="en-US" sz="2800" spc="-10" dirty="0">
                <a:solidFill>
                  <a:srgbClr val="FFFFFF"/>
                </a:solidFill>
                <a:latin typeface="Arial" panose="020B0604020202020204" pitchFamily="34" charset="0"/>
                <a:cs typeface="Arial" panose="020B0604020202020204" pitchFamily="34" charset="0"/>
              </a:rPr>
              <a:t>software </a:t>
            </a:r>
            <a:r>
              <a:rPr lang="en-US" sz="2800" spc="-20" dirty="0">
                <a:solidFill>
                  <a:srgbClr val="FFFFFF"/>
                </a:solidFill>
                <a:latin typeface="Arial" panose="020B0604020202020204" pitchFamily="34" charset="0"/>
                <a:cs typeface="Arial" panose="020B0604020202020204" pitchFamily="34" charset="0"/>
              </a:rPr>
              <a:t>design, </a:t>
            </a:r>
            <a:r>
              <a:rPr lang="en-US" sz="2800" spc="-24" dirty="0">
                <a:solidFill>
                  <a:srgbClr val="FFFFFF"/>
                </a:solidFill>
                <a:latin typeface="Arial" panose="020B0604020202020204" pitchFamily="34" charset="0"/>
                <a:cs typeface="Arial" panose="020B0604020202020204" pitchFamily="34" charset="0"/>
              </a:rPr>
              <a:t>architecture </a:t>
            </a:r>
            <a:r>
              <a:rPr lang="en-US" sz="2800" spc="-14" dirty="0">
                <a:solidFill>
                  <a:srgbClr val="FFFFFF"/>
                </a:solidFill>
                <a:latin typeface="Arial" panose="020B0604020202020204" pitchFamily="34" charset="0"/>
                <a:cs typeface="Arial" panose="020B0604020202020204" pitchFamily="34" charset="0"/>
              </a:rPr>
              <a:t>and</a:t>
            </a:r>
            <a:r>
              <a:rPr lang="en-US" sz="2800" spc="133" dirty="0">
                <a:solidFill>
                  <a:srgbClr val="FFFFFF"/>
                </a:solidFill>
                <a:latin typeface="Arial" panose="020B0604020202020204" pitchFamily="34" charset="0"/>
                <a:cs typeface="Arial" panose="020B0604020202020204" pitchFamily="34" charset="0"/>
              </a:rPr>
              <a:t> </a:t>
            </a:r>
            <a:r>
              <a:rPr lang="en-US" sz="2800" spc="-17" dirty="0">
                <a:solidFill>
                  <a:srgbClr val="FFFFFF"/>
                </a:solidFill>
                <a:latin typeface="Arial" panose="020B0604020202020204" pitchFamily="34" charset="0"/>
                <a:cs typeface="Arial" panose="020B0604020202020204" pitchFamily="34" charset="0"/>
              </a:rPr>
              <a:t>deployment.</a:t>
            </a: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8946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E8FE42B3-6C3A-5449-A42C-B7ED94D4B18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26"/>
          <a:stretch/>
        </p:blipFill>
        <p:spPr>
          <a:xfrm>
            <a:off x="-69137" y="0"/>
            <a:ext cx="9251952" cy="5204293"/>
          </a:xfrm>
          <a:prstGeom prst="rect">
            <a:avLst/>
          </a:prstGeom>
        </p:spPr>
      </p:pic>
      <p:pic>
        <p:nvPicPr>
          <p:cNvPr id="14" name="Picture 13">
            <a:extLst>
              <a:ext uri="{FF2B5EF4-FFF2-40B4-BE49-F238E27FC236}">
                <a16:creationId xmlns:a16="http://schemas.microsoft.com/office/drawing/2014/main" xmlns="" id="{1631B062-290A-724B-8B10-AACAA0EC74A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3000" b="22362"/>
          <a:stretch/>
        </p:blipFill>
        <p:spPr>
          <a:xfrm>
            <a:off x="891843" y="-60793"/>
            <a:ext cx="7360315" cy="5204293"/>
          </a:xfrm>
          <a:prstGeom prst="rect">
            <a:avLst/>
          </a:prstGeom>
        </p:spPr>
      </p:pic>
    </p:spTree>
    <p:extLst>
      <p:ext uri="{BB962C8B-B14F-4D97-AF65-F5344CB8AC3E}">
        <p14:creationId xmlns:p14="http://schemas.microsoft.com/office/powerpoint/2010/main" val="296669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68901" y="1836247"/>
            <a:ext cx="2457404" cy="338554"/>
          </a:xfrm>
          <a:prstGeom prst="rect">
            <a:avLst/>
          </a:prstGeom>
        </p:spPr>
        <p:txBody>
          <a:bodyPr wrap="none" lIns="0" tIns="0" rIns="0" bIns="0" rtlCol="0">
            <a:spAutoFit/>
          </a:bodyPr>
          <a:lstStyle/>
          <a:p>
            <a:pPr defTabSz="457189"/>
            <a:r>
              <a:rPr lang="en-US" sz="1100" b="1" cap="all" dirty="0">
                <a:solidFill>
                  <a:srgbClr val="328DFF"/>
                </a:solidFill>
                <a:latin typeface="Arial" panose="020B0604020202020204"/>
              </a:rPr>
              <a:t>TriZetto consulting Services </a:t>
            </a:r>
          </a:p>
          <a:p>
            <a:pPr defTabSz="457189"/>
            <a:r>
              <a:rPr lang="en-US" sz="1100" b="1" cap="all" dirty="0">
                <a:solidFill>
                  <a:srgbClr val="328DFF"/>
                </a:solidFill>
                <a:latin typeface="Arial" panose="020B0604020202020204"/>
              </a:rPr>
              <a:t> and Partner Program </a:t>
            </a:r>
          </a:p>
        </p:txBody>
      </p:sp>
      <p:sp>
        <p:nvSpPr>
          <p:cNvPr id="3" name="Rectangle 2"/>
          <p:cNvSpPr/>
          <p:nvPr/>
        </p:nvSpPr>
        <p:spPr>
          <a:xfrm>
            <a:off x="2971800" y="2279566"/>
            <a:ext cx="4572000" cy="759182"/>
          </a:xfrm>
          <a:prstGeom prst="rect">
            <a:avLst/>
          </a:prstGeom>
        </p:spPr>
        <p:txBody>
          <a:bodyPr>
            <a:spAutoFit/>
          </a:bodyPr>
          <a:lstStyle/>
          <a:p>
            <a:pPr defTabSz="457189">
              <a:lnSpc>
                <a:spcPts val="2600"/>
              </a:lnSpc>
            </a:pPr>
            <a:r>
              <a:rPr lang="en-US" sz="2800" b="1" dirty="0">
                <a:solidFill>
                  <a:srgbClr val="FFFFFF"/>
                </a:solidFill>
                <a:latin typeface="Arial" panose="020B0604020202020204"/>
              </a:rPr>
              <a:t>John M. Wilson</a:t>
            </a:r>
          </a:p>
          <a:p>
            <a:pPr defTabSz="457189">
              <a:lnSpc>
                <a:spcPts val="2600"/>
              </a:lnSpc>
            </a:pPr>
            <a:r>
              <a:rPr lang="en-US" dirty="0">
                <a:solidFill>
                  <a:srgbClr val="FFFFFF"/>
                </a:solidFill>
                <a:latin typeface="Arial" panose="020B0604020202020204"/>
              </a:rPr>
              <a:t>Chief Services Officer, TriZetto</a:t>
            </a:r>
            <a:endParaRPr lang="en-US" sz="2800" dirty="0">
              <a:solidFill>
                <a:srgbClr val="FFFFFF"/>
              </a:solidFill>
              <a:latin typeface="Arial" panose="020B0604020202020204"/>
            </a:endParaRPr>
          </a:p>
        </p:txBody>
      </p:sp>
      <p:sp>
        <p:nvSpPr>
          <p:cNvPr id="6" name="Oval 5"/>
          <p:cNvSpPr/>
          <p:nvPr/>
        </p:nvSpPr>
        <p:spPr>
          <a:xfrm>
            <a:off x="706482" y="1483746"/>
            <a:ext cx="2008558" cy="20116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panose="020B0604020202020204"/>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407" y="1483746"/>
            <a:ext cx="2286000" cy="2286000"/>
          </a:xfrm>
          <a:prstGeom prst="rect">
            <a:avLst/>
          </a:prstGeom>
        </p:spPr>
      </p:pic>
    </p:spTree>
    <p:extLst>
      <p:ext uri="{BB962C8B-B14F-4D97-AF65-F5344CB8AC3E}">
        <p14:creationId xmlns:p14="http://schemas.microsoft.com/office/powerpoint/2010/main" val="174023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104" t="-185" r="-209"/>
          <a:stretch/>
        </p:blipFill>
        <p:spPr>
          <a:xfrm>
            <a:off x="-9525" y="0"/>
            <a:ext cx="9153525" cy="5143500"/>
          </a:xfrm>
          <a:prstGeom prst="rect">
            <a:avLst/>
          </a:prstGeom>
        </p:spPr>
      </p:pic>
      <p:sp>
        <p:nvSpPr>
          <p:cNvPr id="31" name="Rectangle 30"/>
          <p:cNvSpPr/>
          <p:nvPr/>
        </p:nvSpPr>
        <p:spPr>
          <a:xfrm>
            <a:off x="0" y="-392554"/>
            <a:ext cx="9144000" cy="5536054"/>
          </a:xfrm>
          <a:prstGeom prst="rect">
            <a:avLst/>
          </a:prstGeom>
          <a:gradFill flip="none" rotWithShape="1">
            <a:gsLst>
              <a:gs pos="38000">
                <a:srgbClr val="0033A0">
                  <a:alpha val="72000"/>
                </a:srgbClr>
              </a:gs>
              <a:gs pos="8000">
                <a:schemeClr val="tx1"/>
              </a:gs>
              <a:gs pos="97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33399" y="429796"/>
            <a:ext cx="8301597" cy="523220"/>
          </a:xfrm>
          <a:prstGeom prst="rect">
            <a:avLst/>
          </a:prstGeom>
        </p:spPr>
        <p:txBody>
          <a:bodyPr wrap="square">
            <a:spAutoFit/>
          </a:bodyPr>
          <a:lstStyle/>
          <a:p>
            <a:pPr algn="ctr"/>
            <a:r>
              <a:rPr lang="en-US" sz="2800" b="1" dirty="0" smtClean="0">
                <a:solidFill>
                  <a:schemeClr val="bg2"/>
                </a:solidFill>
              </a:rPr>
              <a:t>TriZetto Services; Adjusting to the New Normal</a:t>
            </a:r>
            <a:endParaRPr lang="en-US" sz="2800" b="1" dirty="0">
              <a:solidFill>
                <a:schemeClr val="bg2"/>
              </a:solidFill>
            </a:endParaRPr>
          </a:p>
        </p:txBody>
      </p:sp>
      <p:sp>
        <p:nvSpPr>
          <p:cNvPr id="2" name="Rectangle 1"/>
          <p:cNvSpPr/>
          <p:nvPr/>
        </p:nvSpPr>
        <p:spPr>
          <a:xfrm>
            <a:off x="2211900" y="1266529"/>
            <a:ext cx="5480947" cy="605294"/>
          </a:xfrm>
          <a:prstGeom prst="rect">
            <a:avLst/>
          </a:prstGeom>
          <a:effectLst>
            <a:outerShdw blurRad="63500" sx="102000" sy="102000" algn="ctr" rotWithShape="0">
              <a:prstClr val="black">
                <a:alpha val="40000"/>
              </a:prstClr>
            </a:outerShdw>
          </a:effectLst>
        </p:spPr>
        <p:txBody>
          <a:bodyPr wrap="square">
            <a:spAutoFit/>
          </a:bodyPr>
          <a:lstStyle/>
          <a:p>
            <a:pPr marL="0" lvl="1">
              <a:lnSpc>
                <a:spcPts val="2000"/>
              </a:lnSpc>
              <a:spcBef>
                <a:spcPts val="0"/>
              </a:spcBef>
            </a:pPr>
            <a:r>
              <a:rPr lang="en-US" sz="1600" dirty="0" smtClean="0">
                <a:solidFill>
                  <a:schemeClr val="bg1"/>
                </a:solidFill>
                <a:effectLst>
                  <a:outerShdw blurRad="38100" dist="38100" dir="2700000" algn="tl">
                    <a:srgbClr val="000000">
                      <a:alpha val="43137"/>
                    </a:srgbClr>
                  </a:outerShdw>
                </a:effectLst>
                <a:ea typeface="Times New Roman" panose="02020603050405020304" pitchFamily="18" charset="0"/>
              </a:rPr>
              <a:t>restructured </a:t>
            </a:r>
            <a:r>
              <a:rPr lang="en-US" sz="1600" dirty="0">
                <a:solidFill>
                  <a:schemeClr val="bg1"/>
                </a:solidFill>
                <a:effectLst>
                  <a:outerShdw blurRad="38100" dist="38100" dir="2700000" algn="tl">
                    <a:srgbClr val="000000">
                      <a:alpha val="43137"/>
                    </a:srgbClr>
                  </a:outerShdw>
                </a:effectLst>
                <a:ea typeface="Times New Roman" panose="02020603050405020304" pitchFamily="18" charset="0"/>
              </a:rPr>
              <a:t>and </a:t>
            </a:r>
            <a:r>
              <a:rPr lang="en-US" sz="1600" dirty="0" smtClean="0">
                <a:solidFill>
                  <a:schemeClr val="bg1"/>
                </a:solidFill>
                <a:effectLst>
                  <a:outerShdw blurRad="38100" dist="38100" dir="2700000" algn="tl">
                    <a:srgbClr val="000000">
                      <a:alpha val="43137"/>
                    </a:srgbClr>
                  </a:outerShdw>
                </a:effectLst>
                <a:ea typeface="Times New Roman" panose="02020603050405020304" pitchFamily="18" charset="0"/>
              </a:rPr>
              <a:t>now part of the </a:t>
            </a:r>
            <a:r>
              <a:rPr lang="en-US" sz="2000" b="1" dirty="0" smtClean="0">
                <a:solidFill>
                  <a:schemeClr val="bg1"/>
                </a:solidFill>
                <a:effectLst>
                  <a:outerShdw blurRad="38100" dist="38100" dir="2700000" algn="tl">
                    <a:srgbClr val="000000">
                      <a:alpha val="43137"/>
                    </a:srgbClr>
                  </a:outerShdw>
                </a:effectLst>
                <a:ea typeface="Times New Roman" panose="02020603050405020304" pitchFamily="18" charset="0"/>
              </a:rPr>
              <a:t>TriZetto business unit</a:t>
            </a:r>
            <a:r>
              <a:rPr lang="en-US" sz="1600" dirty="0" smtClean="0">
                <a:solidFill>
                  <a:schemeClr val="bg1"/>
                </a:solidFill>
                <a:effectLst>
                  <a:outerShdw blurRad="38100" dist="38100" dir="2700000" algn="tl">
                    <a:srgbClr val="000000">
                      <a:alpha val="43137"/>
                    </a:srgbClr>
                  </a:outerShdw>
                </a:effectLst>
                <a:ea typeface="Times New Roman" panose="02020603050405020304" pitchFamily="18" charset="0"/>
              </a:rPr>
              <a:t> while also part of our Healthcare global delivery team</a:t>
            </a:r>
            <a:endParaRPr lang="en-US" sz="1600"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2211900" y="1969648"/>
            <a:ext cx="5585081" cy="646331"/>
          </a:xfrm>
          <a:prstGeom prst="rect">
            <a:avLst/>
          </a:prstGeom>
          <a:effectLst>
            <a:outerShdw blurRad="63500" sx="102000" sy="102000" algn="ctr" rotWithShape="0">
              <a:prstClr val="black">
                <a:alpha val="40000"/>
              </a:prstClr>
            </a:outerShdw>
          </a:effectLst>
        </p:spPr>
        <p:txBody>
          <a:bodyPr wrap="square">
            <a:spAutoFit/>
          </a:bodyPr>
          <a:lstStyle/>
          <a:p>
            <a:pPr marL="0" lvl="1">
              <a:spcBef>
                <a:spcPts val="0"/>
              </a:spcBef>
            </a:pPr>
            <a:r>
              <a:rPr lang="en-US" sz="1600" dirty="0" smtClean="0">
                <a:solidFill>
                  <a:schemeClr val="bg1"/>
                </a:solidFill>
                <a:effectLst>
                  <a:outerShdw blurRad="38100" dist="38100" dir="2700000" algn="tl">
                    <a:srgbClr val="000000">
                      <a:alpha val="43137"/>
                    </a:srgbClr>
                  </a:outerShdw>
                </a:effectLst>
                <a:ea typeface="Times New Roman" panose="02020603050405020304" pitchFamily="18" charset="0"/>
              </a:rPr>
              <a:t>implemented </a:t>
            </a:r>
            <a:r>
              <a:rPr lang="en-US" sz="1600" dirty="0">
                <a:solidFill>
                  <a:schemeClr val="bg1"/>
                </a:solidFill>
                <a:effectLst>
                  <a:outerShdw blurRad="38100" dist="38100" dir="2700000" algn="tl">
                    <a:srgbClr val="000000">
                      <a:alpha val="43137"/>
                    </a:srgbClr>
                  </a:outerShdw>
                </a:effectLst>
                <a:ea typeface="Times New Roman" panose="02020603050405020304" pitchFamily="18" charset="0"/>
              </a:rPr>
              <a:t>and/or upgraded </a:t>
            </a:r>
            <a:r>
              <a:rPr lang="en-US" sz="2000" b="1" dirty="0">
                <a:solidFill>
                  <a:schemeClr val="bg1"/>
                </a:solidFill>
                <a:effectLst>
                  <a:outerShdw blurRad="38100" dist="38100" dir="2700000" algn="tl">
                    <a:srgbClr val="000000">
                      <a:alpha val="43137"/>
                    </a:srgbClr>
                  </a:outerShdw>
                </a:effectLst>
                <a:ea typeface="Times New Roman" panose="02020603050405020304" pitchFamily="18" charset="0"/>
              </a:rPr>
              <a:t>100+ clients </a:t>
            </a:r>
            <a:r>
              <a:rPr lang="en-US" sz="2000" b="1" dirty="0" smtClean="0">
                <a:solidFill>
                  <a:schemeClr val="bg1"/>
                </a:solidFill>
                <a:effectLst>
                  <a:outerShdw blurRad="38100" dist="38100" dir="2700000" algn="tl">
                    <a:srgbClr val="000000">
                      <a:alpha val="43137"/>
                    </a:srgbClr>
                  </a:outerShdw>
                </a:effectLst>
                <a:ea typeface="Times New Roman" panose="02020603050405020304" pitchFamily="18" charset="0"/>
              </a:rPr>
              <a:t>projects </a:t>
            </a:r>
            <a:r>
              <a:rPr lang="en-US" sz="1600" dirty="0" smtClean="0">
                <a:solidFill>
                  <a:schemeClr val="bg1"/>
                </a:solidFill>
                <a:effectLst>
                  <a:outerShdw blurRad="38100" dist="38100" dir="2700000" algn="tl">
                    <a:srgbClr val="000000">
                      <a:alpha val="43137"/>
                    </a:srgbClr>
                  </a:outerShdw>
                </a:effectLst>
                <a:ea typeface="Times New Roman" panose="02020603050405020304" pitchFamily="18" charset="0"/>
              </a:rPr>
              <a:t>virtually since the lockdowns </a:t>
            </a:r>
            <a:r>
              <a:rPr lang="en-US" sz="1600" dirty="0">
                <a:solidFill>
                  <a:schemeClr val="bg1"/>
                </a:solidFill>
                <a:effectLst>
                  <a:outerShdw blurRad="38100" dist="38100" dir="2700000" algn="tl">
                    <a:srgbClr val="000000">
                      <a:alpha val="43137"/>
                    </a:srgbClr>
                  </a:outerShdw>
                </a:effectLst>
                <a:ea typeface="Times New Roman" panose="02020603050405020304" pitchFamily="18" charset="0"/>
              </a:rPr>
              <a:t>– thanks for </a:t>
            </a:r>
            <a:r>
              <a:rPr lang="en-US" sz="1600" dirty="0" smtClean="0">
                <a:solidFill>
                  <a:schemeClr val="bg1"/>
                </a:solidFill>
                <a:effectLst>
                  <a:outerShdw blurRad="38100" dist="38100" dir="2700000" algn="tl">
                    <a:srgbClr val="000000">
                      <a:alpha val="43137"/>
                    </a:srgbClr>
                  </a:outerShdw>
                </a:effectLst>
                <a:ea typeface="Times New Roman" panose="02020603050405020304" pitchFamily="18" charset="0"/>
              </a:rPr>
              <a:t>the partnership!</a:t>
            </a:r>
            <a:endParaRPr lang="en-US" sz="1600" dirty="0">
              <a:solidFill>
                <a:schemeClr val="bg1"/>
              </a:solidFill>
              <a:effectLst>
                <a:outerShdw blurRad="38100" dist="38100" dir="2700000" algn="tl">
                  <a:srgbClr val="000000">
                    <a:alpha val="43137"/>
                  </a:srgbClr>
                </a:outerShdw>
              </a:effectLst>
              <a:ea typeface="Times New Roman" panose="02020603050405020304" pitchFamily="18" charset="0"/>
            </a:endParaRPr>
          </a:p>
        </p:txBody>
      </p:sp>
      <p:sp>
        <p:nvSpPr>
          <p:cNvPr id="4" name="Rectangle 3"/>
          <p:cNvSpPr/>
          <p:nvPr/>
        </p:nvSpPr>
        <p:spPr>
          <a:xfrm>
            <a:off x="2126157" y="2779379"/>
            <a:ext cx="6383695" cy="861774"/>
          </a:xfrm>
          <a:prstGeom prst="rect">
            <a:avLst/>
          </a:prstGeom>
          <a:effectLst>
            <a:outerShdw blurRad="63500" sx="102000" sy="102000" algn="ctr" rotWithShape="0">
              <a:prstClr val="black">
                <a:alpha val="40000"/>
              </a:prstClr>
            </a:outerShdw>
          </a:effectLst>
        </p:spPr>
        <p:txBody>
          <a:bodyPr wrap="square">
            <a:spAutoFit/>
          </a:bodyPr>
          <a:lstStyle/>
          <a:p>
            <a:pPr marL="60325" lvl="1">
              <a:lnSpc>
                <a:spcPts val="2000"/>
              </a:lnSpc>
              <a:spcBef>
                <a:spcPts val="0"/>
              </a:spcBef>
            </a:pPr>
            <a:r>
              <a:rPr lang="en-US" sz="1600" dirty="0">
                <a:solidFill>
                  <a:schemeClr val="bg1"/>
                </a:solidFill>
                <a:effectLst>
                  <a:outerShdw blurRad="38100" dist="38100" dir="2700000" algn="tl">
                    <a:srgbClr val="000000">
                      <a:alpha val="43137"/>
                    </a:srgbClr>
                  </a:outerShdw>
                </a:effectLst>
                <a:ea typeface="Times New Roman" panose="02020603050405020304" pitchFamily="18" charset="0"/>
              </a:rPr>
              <a:t>developing services to help effectively deploy the </a:t>
            </a:r>
            <a:r>
              <a:rPr lang="en-US" sz="1600" dirty="0" smtClean="0">
                <a:solidFill>
                  <a:schemeClr val="bg1"/>
                </a:solidFill>
                <a:effectLst>
                  <a:outerShdw blurRad="38100" dist="38100" dir="2700000" algn="tl">
                    <a:srgbClr val="000000">
                      <a:alpha val="43137"/>
                    </a:srgbClr>
                  </a:outerShdw>
                </a:effectLst>
                <a:ea typeface="Times New Roman" panose="02020603050405020304" pitchFamily="18" charset="0"/>
              </a:rPr>
              <a:t>modernized and new TZ </a:t>
            </a:r>
            <a:r>
              <a:rPr lang="en-US" sz="1600" dirty="0">
                <a:solidFill>
                  <a:schemeClr val="bg1"/>
                </a:solidFill>
                <a:effectLst>
                  <a:outerShdw blurRad="38100" dist="38100" dir="2700000" algn="tl">
                    <a:srgbClr val="000000">
                      <a:alpha val="43137"/>
                    </a:srgbClr>
                  </a:outerShdw>
                </a:effectLst>
                <a:ea typeface="Times New Roman" panose="02020603050405020304" pitchFamily="18" charset="0"/>
              </a:rPr>
              <a:t>products such as the solutions </a:t>
            </a:r>
            <a:r>
              <a:rPr lang="en-US" sz="1600" dirty="0" smtClean="0">
                <a:solidFill>
                  <a:schemeClr val="bg1"/>
                </a:solidFill>
                <a:effectLst>
                  <a:outerShdw blurRad="38100" dist="38100" dir="2700000" algn="tl">
                    <a:srgbClr val="000000">
                      <a:alpha val="43137"/>
                    </a:srgbClr>
                  </a:outerShdw>
                </a:effectLst>
                <a:ea typeface="Times New Roman" panose="02020603050405020304" pitchFamily="18" charset="0"/>
              </a:rPr>
              <a:t>for the </a:t>
            </a:r>
            <a:r>
              <a:rPr lang="en-US" sz="2000" b="1" dirty="0" smtClean="0">
                <a:solidFill>
                  <a:schemeClr val="bg1"/>
                </a:solidFill>
                <a:effectLst>
                  <a:outerShdw blurRad="38100" dist="38100" dir="2700000" algn="tl">
                    <a:srgbClr val="000000">
                      <a:alpha val="43137"/>
                    </a:srgbClr>
                  </a:outerShdw>
                </a:effectLst>
                <a:ea typeface="Times New Roman" panose="02020603050405020304" pitchFamily="18" charset="0"/>
              </a:rPr>
              <a:t>Cloud</a:t>
            </a:r>
            <a:r>
              <a:rPr lang="en-US" sz="1600" dirty="0" smtClean="0">
                <a:solidFill>
                  <a:schemeClr val="bg1"/>
                </a:solidFill>
                <a:effectLst>
                  <a:outerShdw blurRad="38100" dist="38100" dir="2700000" algn="tl">
                    <a:srgbClr val="000000">
                      <a:alpha val="43137"/>
                    </a:srgbClr>
                  </a:outerShdw>
                </a:effectLst>
                <a:ea typeface="Times New Roman" panose="02020603050405020304" pitchFamily="18" charset="0"/>
              </a:rPr>
              <a:t> and </a:t>
            </a:r>
            <a:r>
              <a:rPr lang="en-US" sz="2000" b="1" dirty="0">
                <a:solidFill>
                  <a:schemeClr val="bg1"/>
                </a:solidFill>
                <a:effectLst>
                  <a:outerShdw blurRad="38100" dist="38100" dir="2700000" algn="tl">
                    <a:srgbClr val="000000">
                      <a:alpha val="43137"/>
                    </a:srgbClr>
                  </a:outerShdw>
                </a:effectLst>
                <a:ea typeface="Times New Roman" panose="02020603050405020304" pitchFamily="18" charset="0"/>
              </a:rPr>
              <a:t>Interoperability </a:t>
            </a:r>
            <a:endParaRPr lang="en-US" sz="1600" dirty="0">
              <a:solidFill>
                <a:schemeClr val="bg1"/>
              </a:solidFill>
              <a:effectLst>
                <a:outerShdw blurRad="38100" dist="38100" dir="2700000" algn="tl">
                  <a:srgbClr val="000000">
                    <a:alpha val="43137"/>
                  </a:srgbClr>
                </a:outerShdw>
              </a:effectLst>
              <a:ea typeface="Times New Roman" panose="02020603050405020304" pitchFamily="18" charset="0"/>
            </a:endParaRPr>
          </a:p>
        </p:txBody>
      </p:sp>
      <p:sp>
        <p:nvSpPr>
          <p:cNvPr id="5" name="Rectangle 4"/>
          <p:cNvSpPr/>
          <p:nvPr/>
        </p:nvSpPr>
        <p:spPr>
          <a:xfrm>
            <a:off x="2211900" y="3572158"/>
            <a:ext cx="6022866" cy="605294"/>
          </a:xfrm>
          <a:prstGeom prst="rect">
            <a:avLst/>
          </a:prstGeom>
          <a:effectLst>
            <a:outerShdw blurRad="63500" sx="102000" sy="102000" algn="ctr" rotWithShape="0">
              <a:prstClr val="black">
                <a:alpha val="40000"/>
              </a:prstClr>
            </a:outerShdw>
          </a:effectLst>
        </p:spPr>
        <p:txBody>
          <a:bodyPr wrap="square">
            <a:spAutoFit/>
          </a:bodyPr>
          <a:lstStyle/>
          <a:p>
            <a:pPr>
              <a:lnSpc>
                <a:spcPts val="2000"/>
              </a:lnSpc>
            </a:pPr>
            <a:r>
              <a:rPr lang="en-US" sz="1600" dirty="0" smtClean="0">
                <a:solidFill>
                  <a:schemeClr val="bg1"/>
                </a:solidFill>
                <a:effectLst>
                  <a:outerShdw blurRad="38100" dist="38100" dir="2700000" algn="tl">
                    <a:srgbClr val="000000">
                      <a:alpha val="43137"/>
                    </a:srgbClr>
                  </a:outerShdw>
                </a:effectLst>
                <a:ea typeface="Times New Roman" panose="02020603050405020304" pitchFamily="18" charset="0"/>
              </a:rPr>
              <a:t>Focused on driving more value for our clients as they deploy new solutions and </a:t>
            </a:r>
            <a:r>
              <a:rPr lang="en-US" sz="2000" b="1" dirty="0" smtClean="0">
                <a:solidFill>
                  <a:schemeClr val="bg1"/>
                </a:solidFill>
                <a:effectLst>
                  <a:outerShdw blurRad="38100" dist="38100" dir="2700000" algn="tl">
                    <a:srgbClr val="000000">
                      <a:alpha val="43137"/>
                    </a:srgbClr>
                  </a:outerShdw>
                </a:effectLst>
                <a:ea typeface="Times New Roman" panose="02020603050405020304" pitchFamily="18" charset="0"/>
              </a:rPr>
              <a:t>Optimize </a:t>
            </a:r>
            <a:r>
              <a:rPr lang="en-US" sz="1600" dirty="0" smtClean="0">
                <a:solidFill>
                  <a:schemeClr val="bg1"/>
                </a:solidFill>
                <a:effectLst>
                  <a:outerShdw blurRad="38100" dist="38100" dir="2700000" algn="tl">
                    <a:srgbClr val="000000">
                      <a:alpha val="43137"/>
                    </a:srgbClr>
                  </a:outerShdw>
                </a:effectLst>
                <a:ea typeface="Times New Roman" panose="02020603050405020304" pitchFamily="18" charset="0"/>
              </a:rPr>
              <a:t>existing software and solutions </a:t>
            </a:r>
            <a:endParaRPr lang="en-US" sz="1600" dirty="0">
              <a:effectLst>
                <a:outerShdw blurRad="38100" dist="38100" dir="2700000" algn="tl">
                  <a:srgbClr val="000000">
                    <a:alpha val="43137"/>
                  </a:srgbClr>
                </a:outerShdw>
              </a:effectLst>
            </a:endParaRPr>
          </a:p>
        </p:txBody>
      </p:sp>
      <p:sp>
        <p:nvSpPr>
          <p:cNvPr id="21" name="Oval 20"/>
          <p:cNvSpPr/>
          <p:nvPr/>
        </p:nvSpPr>
        <p:spPr>
          <a:xfrm>
            <a:off x="1346511" y="1380061"/>
            <a:ext cx="458839" cy="45883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dirty="0">
              <a:effectLst>
                <a:outerShdw blurRad="38100" dist="38100" dir="2700000" algn="tl">
                  <a:srgbClr val="000000">
                    <a:alpha val="43137"/>
                  </a:srgbClr>
                </a:outerShdw>
              </a:effectLst>
            </a:endParaRPr>
          </a:p>
        </p:txBody>
      </p:sp>
      <p:sp>
        <p:nvSpPr>
          <p:cNvPr id="12" name="Freeform 6"/>
          <p:cNvSpPr>
            <a:spLocks/>
          </p:cNvSpPr>
          <p:nvPr/>
        </p:nvSpPr>
        <p:spPr bwMode="auto">
          <a:xfrm>
            <a:off x="1477151" y="1340487"/>
            <a:ext cx="518366" cy="418604"/>
          </a:xfrm>
          <a:custGeom>
            <a:avLst/>
            <a:gdLst>
              <a:gd name="T0" fmla="*/ 0 w 2120"/>
              <a:gd name="T1" fmla="*/ 1091 h 1712"/>
              <a:gd name="T2" fmla="*/ 334 w 2120"/>
              <a:gd name="T3" fmla="*/ 778 h 1712"/>
              <a:gd name="T4" fmla="*/ 663 w 2120"/>
              <a:gd name="T5" fmla="*/ 1086 h 1712"/>
              <a:gd name="T6" fmla="*/ 1789 w 2120"/>
              <a:gd name="T7" fmla="*/ 0 h 1712"/>
              <a:gd name="T8" fmla="*/ 2120 w 2120"/>
              <a:gd name="T9" fmla="*/ 313 h 1712"/>
              <a:gd name="T10" fmla="*/ 663 w 2120"/>
              <a:gd name="T11" fmla="*/ 1712 h 1712"/>
              <a:gd name="T12" fmla="*/ 0 w 2120"/>
              <a:gd name="T13" fmla="*/ 1091 h 1712"/>
            </a:gdLst>
            <a:ahLst/>
            <a:cxnLst>
              <a:cxn ang="0">
                <a:pos x="T0" y="T1"/>
              </a:cxn>
              <a:cxn ang="0">
                <a:pos x="T2" y="T3"/>
              </a:cxn>
              <a:cxn ang="0">
                <a:pos x="T4" y="T5"/>
              </a:cxn>
              <a:cxn ang="0">
                <a:pos x="T6" y="T7"/>
              </a:cxn>
              <a:cxn ang="0">
                <a:pos x="T8" y="T9"/>
              </a:cxn>
              <a:cxn ang="0">
                <a:pos x="T10" y="T11"/>
              </a:cxn>
              <a:cxn ang="0">
                <a:pos x="T12" y="T13"/>
              </a:cxn>
            </a:cxnLst>
            <a:rect l="0" t="0" r="r" b="b"/>
            <a:pathLst>
              <a:path w="2120" h="1712">
                <a:moveTo>
                  <a:pt x="0" y="1091"/>
                </a:moveTo>
                <a:lnTo>
                  <a:pt x="334" y="778"/>
                </a:lnTo>
                <a:lnTo>
                  <a:pt x="663" y="1086"/>
                </a:lnTo>
                <a:lnTo>
                  <a:pt x="1789" y="0"/>
                </a:lnTo>
                <a:lnTo>
                  <a:pt x="2120" y="313"/>
                </a:lnTo>
                <a:lnTo>
                  <a:pt x="663" y="1712"/>
                </a:lnTo>
                <a:lnTo>
                  <a:pt x="0" y="1091"/>
                </a:lnTo>
                <a:close/>
              </a:path>
            </a:pathLst>
          </a:custGeom>
          <a:solidFill>
            <a:schemeClr val="accent4"/>
          </a:solidFill>
          <a:ln>
            <a:noFill/>
          </a:ln>
        </p:spPr>
        <p:txBody>
          <a:bodyPr vert="horz" wrap="square" lIns="40640" tIns="20320" rIns="40640" bIns="20320" numCol="1" anchor="t" anchorCtr="0" compatLnSpc="1">
            <a:prstTxWarp prst="textNoShape">
              <a:avLst/>
            </a:prstTxWarp>
          </a:bodyPr>
          <a:lstStyle/>
          <a:p>
            <a:endParaRPr lang="en-US" sz="1067" dirty="0">
              <a:effectLst>
                <a:outerShdw blurRad="38100" dist="38100" dir="2700000" algn="tl">
                  <a:srgbClr val="000000">
                    <a:alpha val="43137"/>
                  </a:srgbClr>
                </a:outerShdw>
              </a:effectLst>
            </a:endParaRPr>
          </a:p>
        </p:txBody>
      </p:sp>
      <p:sp>
        <p:nvSpPr>
          <p:cNvPr id="23" name="Oval 22"/>
          <p:cNvSpPr/>
          <p:nvPr/>
        </p:nvSpPr>
        <p:spPr>
          <a:xfrm>
            <a:off x="1346511" y="2123086"/>
            <a:ext cx="458839" cy="45883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dirty="0">
              <a:effectLst>
                <a:outerShdw blurRad="38100" dist="38100" dir="2700000" algn="tl">
                  <a:srgbClr val="000000">
                    <a:alpha val="43137"/>
                  </a:srgbClr>
                </a:outerShdw>
              </a:effectLst>
            </a:endParaRPr>
          </a:p>
        </p:txBody>
      </p:sp>
      <p:sp>
        <p:nvSpPr>
          <p:cNvPr id="24" name="Freeform 6"/>
          <p:cNvSpPr>
            <a:spLocks/>
          </p:cNvSpPr>
          <p:nvPr/>
        </p:nvSpPr>
        <p:spPr bwMode="auto">
          <a:xfrm>
            <a:off x="1477151" y="2083512"/>
            <a:ext cx="518366" cy="418604"/>
          </a:xfrm>
          <a:custGeom>
            <a:avLst/>
            <a:gdLst>
              <a:gd name="T0" fmla="*/ 0 w 2120"/>
              <a:gd name="T1" fmla="*/ 1091 h 1712"/>
              <a:gd name="T2" fmla="*/ 334 w 2120"/>
              <a:gd name="T3" fmla="*/ 778 h 1712"/>
              <a:gd name="T4" fmla="*/ 663 w 2120"/>
              <a:gd name="T5" fmla="*/ 1086 h 1712"/>
              <a:gd name="T6" fmla="*/ 1789 w 2120"/>
              <a:gd name="T7" fmla="*/ 0 h 1712"/>
              <a:gd name="T8" fmla="*/ 2120 w 2120"/>
              <a:gd name="T9" fmla="*/ 313 h 1712"/>
              <a:gd name="T10" fmla="*/ 663 w 2120"/>
              <a:gd name="T11" fmla="*/ 1712 h 1712"/>
              <a:gd name="T12" fmla="*/ 0 w 2120"/>
              <a:gd name="T13" fmla="*/ 1091 h 1712"/>
            </a:gdLst>
            <a:ahLst/>
            <a:cxnLst>
              <a:cxn ang="0">
                <a:pos x="T0" y="T1"/>
              </a:cxn>
              <a:cxn ang="0">
                <a:pos x="T2" y="T3"/>
              </a:cxn>
              <a:cxn ang="0">
                <a:pos x="T4" y="T5"/>
              </a:cxn>
              <a:cxn ang="0">
                <a:pos x="T6" y="T7"/>
              </a:cxn>
              <a:cxn ang="0">
                <a:pos x="T8" y="T9"/>
              </a:cxn>
              <a:cxn ang="0">
                <a:pos x="T10" y="T11"/>
              </a:cxn>
              <a:cxn ang="0">
                <a:pos x="T12" y="T13"/>
              </a:cxn>
            </a:cxnLst>
            <a:rect l="0" t="0" r="r" b="b"/>
            <a:pathLst>
              <a:path w="2120" h="1712">
                <a:moveTo>
                  <a:pt x="0" y="1091"/>
                </a:moveTo>
                <a:lnTo>
                  <a:pt x="334" y="778"/>
                </a:lnTo>
                <a:lnTo>
                  <a:pt x="663" y="1086"/>
                </a:lnTo>
                <a:lnTo>
                  <a:pt x="1789" y="0"/>
                </a:lnTo>
                <a:lnTo>
                  <a:pt x="2120" y="313"/>
                </a:lnTo>
                <a:lnTo>
                  <a:pt x="663" y="1712"/>
                </a:lnTo>
                <a:lnTo>
                  <a:pt x="0" y="1091"/>
                </a:lnTo>
                <a:close/>
              </a:path>
            </a:pathLst>
          </a:custGeom>
          <a:solidFill>
            <a:schemeClr val="accent4"/>
          </a:solidFill>
          <a:ln>
            <a:noFill/>
          </a:ln>
        </p:spPr>
        <p:txBody>
          <a:bodyPr vert="horz" wrap="square" lIns="40640" tIns="20320" rIns="40640" bIns="20320" numCol="1" anchor="t" anchorCtr="0" compatLnSpc="1">
            <a:prstTxWarp prst="textNoShape">
              <a:avLst/>
            </a:prstTxWarp>
          </a:bodyPr>
          <a:lstStyle/>
          <a:p>
            <a:endParaRPr lang="en-US" sz="1067" dirty="0">
              <a:effectLst>
                <a:outerShdw blurRad="38100" dist="38100" dir="2700000" algn="tl">
                  <a:srgbClr val="000000">
                    <a:alpha val="43137"/>
                  </a:srgbClr>
                </a:outerShdw>
              </a:effectLst>
            </a:endParaRPr>
          </a:p>
        </p:txBody>
      </p:sp>
      <p:sp>
        <p:nvSpPr>
          <p:cNvPr id="26" name="Oval 25"/>
          <p:cNvSpPr/>
          <p:nvPr/>
        </p:nvSpPr>
        <p:spPr>
          <a:xfrm>
            <a:off x="1346511" y="2895820"/>
            <a:ext cx="458839" cy="45883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dirty="0">
              <a:effectLst>
                <a:outerShdw blurRad="38100" dist="38100" dir="2700000" algn="tl">
                  <a:srgbClr val="000000">
                    <a:alpha val="43137"/>
                  </a:srgbClr>
                </a:outerShdw>
              </a:effectLst>
            </a:endParaRPr>
          </a:p>
        </p:txBody>
      </p:sp>
      <p:sp>
        <p:nvSpPr>
          <p:cNvPr id="27" name="Freeform 6"/>
          <p:cNvSpPr>
            <a:spLocks/>
          </p:cNvSpPr>
          <p:nvPr/>
        </p:nvSpPr>
        <p:spPr bwMode="auto">
          <a:xfrm>
            <a:off x="1477151" y="2856246"/>
            <a:ext cx="518366" cy="418604"/>
          </a:xfrm>
          <a:custGeom>
            <a:avLst/>
            <a:gdLst>
              <a:gd name="T0" fmla="*/ 0 w 2120"/>
              <a:gd name="T1" fmla="*/ 1091 h 1712"/>
              <a:gd name="T2" fmla="*/ 334 w 2120"/>
              <a:gd name="T3" fmla="*/ 778 h 1712"/>
              <a:gd name="T4" fmla="*/ 663 w 2120"/>
              <a:gd name="T5" fmla="*/ 1086 h 1712"/>
              <a:gd name="T6" fmla="*/ 1789 w 2120"/>
              <a:gd name="T7" fmla="*/ 0 h 1712"/>
              <a:gd name="T8" fmla="*/ 2120 w 2120"/>
              <a:gd name="T9" fmla="*/ 313 h 1712"/>
              <a:gd name="T10" fmla="*/ 663 w 2120"/>
              <a:gd name="T11" fmla="*/ 1712 h 1712"/>
              <a:gd name="T12" fmla="*/ 0 w 2120"/>
              <a:gd name="T13" fmla="*/ 1091 h 1712"/>
            </a:gdLst>
            <a:ahLst/>
            <a:cxnLst>
              <a:cxn ang="0">
                <a:pos x="T0" y="T1"/>
              </a:cxn>
              <a:cxn ang="0">
                <a:pos x="T2" y="T3"/>
              </a:cxn>
              <a:cxn ang="0">
                <a:pos x="T4" y="T5"/>
              </a:cxn>
              <a:cxn ang="0">
                <a:pos x="T6" y="T7"/>
              </a:cxn>
              <a:cxn ang="0">
                <a:pos x="T8" y="T9"/>
              </a:cxn>
              <a:cxn ang="0">
                <a:pos x="T10" y="T11"/>
              </a:cxn>
              <a:cxn ang="0">
                <a:pos x="T12" y="T13"/>
              </a:cxn>
            </a:cxnLst>
            <a:rect l="0" t="0" r="r" b="b"/>
            <a:pathLst>
              <a:path w="2120" h="1712">
                <a:moveTo>
                  <a:pt x="0" y="1091"/>
                </a:moveTo>
                <a:lnTo>
                  <a:pt x="334" y="778"/>
                </a:lnTo>
                <a:lnTo>
                  <a:pt x="663" y="1086"/>
                </a:lnTo>
                <a:lnTo>
                  <a:pt x="1789" y="0"/>
                </a:lnTo>
                <a:lnTo>
                  <a:pt x="2120" y="313"/>
                </a:lnTo>
                <a:lnTo>
                  <a:pt x="663" y="1712"/>
                </a:lnTo>
                <a:lnTo>
                  <a:pt x="0" y="1091"/>
                </a:lnTo>
                <a:close/>
              </a:path>
            </a:pathLst>
          </a:custGeom>
          <a:solidFill>
            <a:schemeClr val="accent4"/>
          </a:solidFill>
          <a:ln>
            <a:noFill/>
          </a:ln>
        </p:spPr>
        <p:txBody>
          <a:bodyPr vert="horz" wrap="square" lIns="40640" tIns="20320" rIns="40640" bIns="20320" numCol="1" anchor="t" anchorCtr="0" compatLnSpc="1">
            <a:prstTxWarp prst="textNoShape">
              <a:avLst/>
            </a:prstTxWarp>
          </a:bodyPr>
          <a:lstStyle/>
          <a:p>
            <a:endParaRPr lang="en-US" sz="1067" dirty="0">
              <a:effectLst>
                <a:outerShdw blurRad="38100" dist="38100" dir="2700000" algn="tl">
                  <a:srgbClr val="000000">
                    <a:alpha val="43137"/>
                  </a:srgbClr>
                </a:outerShdw>
              </a:effectLst>
            </a:endParaRPr>
          </a:p>
        </p:txBody>
      </p:sp>
      <p:sp>
        <p:nvSpPr>
          <p:cNvPr id="29" name="Oval 28"/>
          <p:cNvSpPr/>
          <p:nvPr/>
        </p:nvSpPr>
        <p:spPr>
          <a:xfrm>
            <a:off x="1346511" y="3705077"/>
            <a:ext cx="458839" cy="45883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dirty="0">
              <a:effectLst>
                <a:outerShdw blurRad="38100" dist="38100" dir="2700000" algn="tl">
                  <a:srgbClr val="000000">
                    <a:alpha val="43137"/>
                  </a:srgbClr>
                </a:outerShdw>
              </a:effectLst>
            </a:endParaRPr>
          </a:p>
        </p:txBody>
      </p:sp>
      <p:sp>
        <p:nvSpPr>
          <p:cNvPr id="30" name="Freeform 6"/>
          <p:cNvSpPr>
            <a:spLocks/>
          </p:cNvSpPr>
          <p:nvPr/>
        </p:nvSpPr>
        <p:spPr bwMode="auto">
          <a:xfrm>
            <a:off x="1477151" y="3665503"/>
            <a:ext cx="518366" cy="418604"/>
          </a:xfrm>
          <a:custGeom>
            <a:avLst/>
            <a:gdLst>
              <a:gd name="T0" fmla="*/ 0 w 2120"/>
              <a:gd name="T1" fmla="*/ 1091 h 1712"/>
              <a:gd name="T2" fmla="*/ 334 w 2120"/>
              <a:gd name="T3" fmla="*/ 778 h 1712"/>
              <a:gd name="T4" fmla="*/ 663 w 2120"/>
              <a:gd name="T5" fmla="*/ 1086 h 1712"/>
              <a:gd name="T6" fmla="*/ 1789 w 2120"/>
              <a:gd name="T7" fmla="*/ 0 h 1712"/>
              <a:gd name="T8" fmla="*/ 2120 w 2120"/>
              <a:gd name="T9" fmla="*/ 313 h 1712"/>
              <a:gd name="T10" fmla="*/ 663 w 2120"/>
              <a:gd name="T11" fmla="*/ 1712 h 1712"/>
              <a:gd name="T12" fmla="*/ 0 w 2120"/>
              <a:gd name="T13" fmla="*/ 1091 h 1712"/>
            </a:gdLst>
            <a:ahLst/>
            <a:cxnLst>
              <a:cxn ang="0">
                <a:pos x="T0" y="T1"/>
              </a:cxn>
              <a:cxn ang="0">
                <a:pos x="T2" y="T3"/>
              </a:cxn>
              <a:cxn ang="0">
                <a:pos x="T4" y="T5"/>
              </a:cxn>
              <a:cxn ang="0">
                <a:pos x="T6" y="T7"/>
              </a:cxn>
              <a:cxn ang="0">
                <a:pos x="T8" y="T9"/>
              </a:cxn>
              <a:cxn ang="0">
                <a:pos x="T10" y="T11"/>
              </a:cxn>
              <a:cxn ang="0">
                <a:pos x="T12" y="T13"/>
              </a:cxn>
            </a:cxnLst>
            <a:rect l="0" t="0" r="r" b="b"/>
            <a:pathLst>
              <a:path w="2120" h="1712">
                <a:moveTo>
                  <a:pt x="0" y="1091"/>
                </a:moveTo>
                <a:lnTo>
                  <a:pt x="334" y="778"/>
                </a:lnTo>
                <a:lnTo>
                  <a:pt x="663" y="1086"/>
                </a:lnTo>
                <a:lnTo>
                  <a:pt x="1789" y="0"/>
                </a:lnTo>
                <a:lnTo>
                  <a:pt x="2120" y="313"/>
                </a:lnTo>
                <a:lnTo>
                  <a:pt x="663" y="1712"/>
                </a:lnTo>
                <a:lnTo>
                  <a:pt x="0" y="1091"/>
                </a:lnTo>
                <a:close/>
              </a:path>
            </a:pathLst>
          </a:custGeom>
          <a:solidFill>
            <a:schemeClr val="accent4"/>
          </a:solidFill>
          <a:ln>
            <a:noFill/>
          </a:ln>
        </p:spPr>
        <p:txBody>
          <a:bodyPr vert="horz" wrap="square" lIns="40640" tIns="20320" rIns="40640" bIns="20320" numCol="1" anchor="t" anchorCtr="0" compatLnSpc="1">
            <a:prstTxWarp prst="textNoShape">
              <a:avLst/>
            </a:prstTxWarp>
          </a:bodyPr>
          <a:lstStyle/>
          <a:p>
            <a:endParaRPr lang="en-US" sz="1067"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9676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1500"/>
                            </p:stCondLst>
                            <p:childTnLst>
                              <p:par>
                                <p:cTn id="19" presetID="1"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2500"/>
                            </p:stCondLst>
                            <p:childTnLst>
                              <p:par>
                                <p:cTn id="29" presetID="1"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par>
                          <p:cTn id="38" fill="hold">
                            <p:stCondLst>
                              <p:cond delay="3500"/>
                            </p:stCondLst>
                            <p:childTnLst>
                              <p:par>
                                <p:cTn id="39" presetID="1" presetClass="entr" presetSubtype="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0"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21" grpId="0" animBg="1"/>
      <p:bldP spid="12" grpId="0" animBg="1"/>
      <p:bldP spid="23" grpId="0" animBg="1"/>
      <p:bldP spid="24" grpId="0" animBg="1"/>
      <p:bldP spid="26" grpId="0" animBg="1"/>
      <p:bldP spid="27" grpId="0" animBg="1"/>
      <p:bldP spid="29" grpId="0" animBg="1"/>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
          <p:cNvSpPr/>
          <p:nvPr/>
        </p:nvSpPr>
        <p:spPr>
          <a:xfrm>
            <a:off x="-15363" y="-34553"/>
            <a:ext cx="9159363" cy="5169026"/>
          </a:xfrm>
          <a:prstGeom prst="rect">
            <a:avLst/>
          </a:prstGeom>
          <a:blipFill>
            <a:blip r:embed="rId2" cstate="print"/>
            <a:stretch>
              <a:fillRect/>
            </a:stretch>
          </a:blipFill>
        </p:spPr>
        <p:txBody>
          <a:bodyPr wrap="square" lIns="0" tIns="0" rIns="0" bIns="0" rtlCol="0"/>
          <a:lstStyle/>
          <a:p>
            <a:pPr defTabSz="621883"/>
            <a:endParaRPr sz="1224" dirty="0">
              <a:solidFill>
                <a:prstClr val="black"/>
              </a:solidFill>
              <a:latin typeface="Calibri"/>
            </a:endParaRPr>
          </a:p>
        </p:txBody>
      </p:sp>
      <p:sp>
        <p:nvSpPr>
          <p:cNvPr id="2" name="Title 1"/>
          <p:cNvSpPr>
            <a:spLocks noGrp="1"/>
          </p:cNvSpPr>
          <p:nvPr>
            <p:ph type="title"/>
          </p:nvPr>
        </p:nvSpPr>
        <p:spPr/>
        <p:txBody>
          <a:bodyPr>
            <a:normAutofit/>
          </a:bodyPr>
          <a:lstStyle/>
          <a:p>
            <a:r>
              <a:rPr lang="en-US" sz="2000" dirty="0">
                <a:solidFill>
                  <a:schemeClr val="bg2"/>
                </a:solidFill>
              </a:rPr>
              <a:t>TriZetto Healthcare Product Consulting (HPC) Focus Areas for 2020</a:t>
            </a:r>
          </a:p>
        </p:txBody>
      </p:sp>
      <p:sp>
        <p:nvSpPr>
          <p:cNvPr id="60" name="Footer Placeholder 3">
            <a:extLst>
              <a:ext uri="{FF2B5EF4-FFF2-40B4-BE49-F238E27FC236}">
                <a16:creationId xmlns:a16="http://schemas.microsoft.com/office/drawing/2014/main" xmlns="" id="{B6707755-098B-6446-91DE-176F09F2C5E9}"/>
              </a:ext>
            </a:extLst>
          </p:cNvPr>
          <p:cNvSpPr>
            <a:spLocks noGrp="1"/>
          </p:cNvSpPr>
          <p:nvPr>
            <p:ph type="ftr" sz="quarter" idx="3"/>
          </p:nvPr>
        </p:nvSpPr>
        <p:spPr>
          <a:xfrm>
            <a:off x="660386" y="4695411"/>
            <a:ext cx="4572000" cy="187241"/>
          </a:xfrm>
        </p:spPr>
        <p:txBody>
          <a:bodyPr/>
          <a:lstStyle/>
          <a:p>
            <a:r>
              <a:rPr lang="en-US" dirty="0"/>
              <a:t>© 2020 Cognizant</a:t>
            </a:r>
          </a:p>
        </p:txBody>
      </p:sp>
      <p:sp>
        <p:nvSpPr>
          <p:cNvPr id="61" name="Slide Number Placeholder 4">
            <a:extLst>
              <a:ext uri="{FF2B5EF4-FFF2-40B4-BE49-F238E27FC236}">
                <a16:creationId xmlns:a16="http://schemas.microsoft.com/office/drawing/2014/main" xmlns="" id="{918CCD36-55E9-A74A-992D-C44C9BB076E5}"/>
              </a:ext>
            </a:extLst>
          </p:cNvPr>
          <p:cNvSpPr>
            <a:spLocks noGrp="1"/>
          </p:cNvSpPr>
          <p:nvPr>
            <p:ph type="sldNum" sz="quarter" idx="4"/>
          </p:nvPr>
        </p:nvSpPr>
        <p:spPr>
          <a:xfrm>
            <a:off x="385100" y="4759541"/>
            <a:ext cx="228600" cy="123111"/>
          </a:xfrm>
        </p:spPr>
        <p:txBody>
          <a:bodyPr/>
          <a:lstStyle/>
          <a:p>
            <a:fld id="{2EFEF571-C9B4-4D92-A7F7-315B894862A8}" type="slidenum">
              <a:rPr lang="en-US" smtClean="0"/>
              <a:pPr/>
              <a:t>42</a:t>
            </a:fld>
            <a:endParaRPr lang="en-US" dirty="0"/>
          </a:p>
        </p:txBody>
      </p:sp>
      <p:sp>
        <p:nvSpPr>
          <p:cNvPr id="62" name="Rectangle 61">
            <a:extLst>
              <a:ext uri="{FF2B5EF4-FFF2-40B4-BE49-F238E27FC236}">
                <a16:creationId xmlns:a16="http://schemas.microsoft.com/office/drawing/2014/main" xmlns="" id="{1FFFBCD2-CC65-6547-BCDD-4AF5CA6AA260}"/>
              </a:ext>
            </a:extLst>
          </p:cNvPr>
          <p:cNvSpPr/>
          <p:nvPr/>
        </p:nvSpPr>
        <p:spPr>
          <a:xfrm>
            <a:off x="381001" y="786358"/>
            <a:ext cx="2758439" cy="1723162"/>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4" name="Rectangle 63">
            <a:extLst>
              <a:ext uri="{FF2B5EF4-FFF2-40B4-BE49-F238E27FC236}">
                <a16:creationId xmlns:a16="http://schemas.microsoft.com/office/drawing/2014/main" xmlns="" id="{07A28939-FB04-9046-A915-78493B57DFED}"/>
              </a:ext>
            </a:extLst>
          </p:cNvPr>
          <p:cNvSpPr/>
          <p:nvPr/>
        </p:nvSpPr>
        <p:spPr>
          <a:xfrm>
            <a:off x="6042661" y="786358"/>
            <a:ext cx="2758439" cy="1723162"/>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5" name="Rectangle 64">
            <a:extLst>
              <a:ext uri="{FF2B5EF4-FFF2-40B4-BE49-F238E27FC236}">
                <a16:creationId xmlns:a16="http://schemas.microsoft.com/office/drawing/2014/main" xmlns="" id="{C3B313AE-3D3F-654A-B600-55588E59F68A}"/>
              </a:ext>
            </a:extLst>
          </p:cNvPr>
          <p:cNvSpPr/>
          <p:nvPr/>
        </p:nvSpPr>
        <p:spPr>
          <a:xfrm>
            <a:off x="3213354" y="786358"/>
            <a:ext cx="2758439" cy="1723162"/>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6" name="Rectangle 65">
            <a:extLst>
              <a:ext uri="{FF2B5EF4-FFF2-40B4-BE49-F238E27FC236}">
                <a16:creationId xmlns:a16="http://schemas.microsoft.com/office/drawing/2014/main" xmlns="" id="{194ED978-914B-0A4C-9AD6-0199C633C6BC}"/>
              </a:ext>
            </a:extLst>
          </p:cNvPr>
          <p:cNvSpPr/>
          <p:nvPr/>
        </p:nvSpPr>
        <p:spPr>
          <a:xfrm>
            <a:off x="381001" y="2594838"/>
            <a:ext cx="2758439" cy="1723162"/>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7" name="Rectangle 66">
            <a:extLst>
              <a:ext uri="{FF2B5EF4-FFF2-40B4-BE49-F238E27FC236}">
                <a16:creationId xmlns:a16="http://schemas.microsoft.com/office/drawing/2014/main" xmlns="" id="{3AF0CD8C-AAA2-6243-BD2A-D3AB6EA393BC}"/>
              </a:ext>
            </a:extLst>
          </p:cNvPr>
          <p:cNvSpPr/>
          <p:nvPr/>
        </p:nvSpPr>
        <p:spPr>
          <a:xfrm>
            <a:off x="6042661" y="2594838"/>
            <a:ext cx="2758439" cy="1723162"/>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8" name="Rectangle 67">
            <a:extLst>
              <a:ext uri="{FF2B5EF4-FFF2-40B4-BE49-F238E27FC236}">
                <a16:creationId xmlns:a16="http://schemas.microsoft.com/office/drawing/2014/main" xmlns="" id="{DBAF2D54-1789-2447-A4D8-850A6EC63172}"/>
              </a:ext>
            </a:extLst>
          </p:cNvPr>
          <p:cNvSpPr/>
          <p:nvPr/>
        </p:nvSpPr>
        <p:spPr>
          <a:xfrm>
            <a:off x="3213354" y="2594838"/>
            <a:ext cx="2758439" cy="1723162"/>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Rectangle 3">
            <a:extLst>
              <a:ext uri="{FF2B5EF4-FFF2-40B4-BE49-F238E27FC236}">
                <a16:creationId xmlns:a16="http://schemas.microsoft.com/office/drawing/2014/main" xmlns="" id="{F25FF942-B4CC-A74E-BB91-EE44B64DDFF4}"/>
              </a:ext>
            </a:extLst>
          </p:cNvPr>
          <p:cNvSpPr/>
          <p:nvPr/>
        </p:nvSpPr>
        <p:spPr>
          <a:xfrm>
            <a:off x="1365178" y="1117660"/>
            <a:ext cx="1757666" cy="1169551"/>
          </a:xfrm>
          <a:prstGeom prst="rect">
            <a:avLst/>
          </a:prstGeom>
        </p:spPr>
        <p:txBody>
          <a:bodyPr wrap="square">
            <a:spAutoFit/>
          </a:bodyPr>
          <a:lstStyle/>
          <a:p>
            <a:pPr defTabSz="456710"/>
            <a:r>
              <a:rPr lang="en-US" sz="1400" dirty="0">
                <a:solidFill>
                  <a:schemeClr val="bg1"/>
                </a:solidFill>
              </a:rPr>
              <a:t>Improve </a:t>
            </a:r>
            <a:r>
              <a:rPr lang="en-US" sz="1400" dirty="0" smtClean="0">
                <a:solidFill>
                  <a:schemeClr val="bg1"/>
                </a:solidFill>
              </a:rPr>
              <a:t>ability to deliver virtually from any global location for the ‘new normal’</a:t>
            </a:r>
            <a:endParaRPr lang="en-US" sz="1400" dirty="0">
              <a:solidFill>
                <a:schemeClr val="bg1"/>
              </a:solidFill>
            </a:endParaRPr>
          </a:p>
        </p:txBody>
      </p:sp>
      <p:sp>
        <p:nvSpPr>
          <p:cNvPr id="69" name="Rectangle 68">
            <a:extLst>
              <a:ext uri="{FF2B5EF4-FFF2-40B4-BE49-F238E27FC236}">
                <a16:creationId xmlns:a16="http://schemas.microsoft.com/office/drawing/2014/main" xmlns="" id="{E714C3B9-E1A8-894D-9E60-AA5434D0E041}"/>
              </a:ext>
            </a:extLst>
          </p:cNvPr>
          <p:cNvSpPr/>
          <p:nvPr/>
        </p:nvSpPr>
        <p:spPr>
          <a:xfrm>
            <a:off x="4123432" y="1063163"/>
            <a:ext cx="1777606" cy="1169551"/>
          </a:xfrm>
          <a:prstGeom prst="rect">
            <a:avLst/>
          </a:prstGeom>
        </p:spPr>
        <p:txBody>
          <a:bodyPr wrap="square">
            <a:spAutoFit/>
          </a:bodyPr>
          <a:lstStyle/>
          <a:p>
            <a:pPr defTabSz="456710"/>
            <a:r>
              <a:rPr lang="en-US" sz="1400" dirty="0">
                <a:solidFill>
                  <a:schemeClr val="bg1"/>
                </a:solidFill>
              </a:rPr>
              <a:t>Improve collaboration </a:t>
            </a:r>
            <a:br>
              <a:rPr lang="en-US" sz="1400" dirty="0">
                <a:solidFill>
                  <a:schemeClr val="bg1"/>
                </a:solidFill>
              </a:rPr>
            </a:br>
            <a:r>
              <a:rPr lang="en-US" sz="1400" dirty="0">
                <a:solidFill>
                  <a:schemeClr val="bg1"/>
                </a:solidFill>
              </a:rPr>
              <a:t>with Client Account teams to better serve clients</a:t>
            </a:r>
          </a:p>
        </p:txBody>
      </p:sp>
      <p:sp>
        <p:nvSpPr>
          <p:cNvPr id="70" name="Rectangle 69">
            <a:extLst>
              <a:ext uri="{FF2B5EF4-FFF2-40B4-BE49-F238E27FC236}">
                <a16:creationId xmlns:a16="http://schemas.microsoft.com/office/drawing/2014/main" xmlns="" id="{8145175F-CA39-0C44-9382-13412F7AF1FA}"/>
              </a:ext>
            </a:extLst>
          </p:cNvPr>
          <p:cNvSpPr/>
          <p:nvPr/>
        </p:nvSpPr>
        <p:spPr>
          <a:xfrm>
            <a:off x="7045015" y="1065303"/>
            <a:ext cx="1516239" cy="1169551"/>
          </a:xfrm>
          <a:prstGeom prst="rect">
            <a:avLst/>
          </a:prstGeom>
        </p:spPr>
        <p:txBody>
          <a:bodyPr wrap="square">
            <a:spAutoFit/>
          </a:bodyPr>
          <a:lstStyle/>
          <a:p>
            <a:pPr defTabSz="456710"/>
            <a:r>
              <a:rPr lang="en-US" sz="1400" dirty="0">
                <a:solidFill>
                  <a:schemeClr val="bg1"/>
                </a:solidFill>
              </a:rPr>
              <a:t>Focus on TCO </a:t>
            </a:r>
            <a:br>
              <a:rPr lang="en-US" sz="1400" dirty="0">
                <a:solidFill>
                  <a:schemeClr val="bg1"/>
                </a:solidFill>
              </a:rPr>
            </a:br>
            <a:r>
              <a:rPr lang="en-US" sz="1400" dirty="0">
                <a:solidFill>
                  <a:schemeClr val="bg1"/>
                </a:solidFill>
              </a:rPr>
              <a:t>and Value via updated SDLC, Optimization </a:t>
            </a:r>
            <a:r>
              <a:rPr lang="en-US" sz="1400" dirty="0" smtClean="0">
                <a:solidFill>
                  <a:schemeClr val="bg1"/>
                </a:solidFill>
              </a:rPr>
              <a:t>Practice</a:t>
            </a:r>
            <a:endParaRPr lang="en-US" sz="1400" dirty="0">
              <a:solidFill>
                <a:schemeClr val="bg1"/>
              </a:solidFill>
            </a:endParaRPr>
          </a:p>
        </p:txBody>
      </p:sp>
      <p:sp>
        <p:nvSpPr>
          <p:cNvPr id="71" name="Rectangle 70">
            <a:extLst>
              <a:ext uri="{FF2B5EF4-FFF2-40B4-BE49-F238E27FC236}">
                <a16:creationId xmlns:a16="http://schemas.microsoft.com/office/drawing/2014/main" xmlns="" id="{1F14CFA9-701B-F646-9085-33E6EBA96590}"/>
              </a:ext>
            </a:extLst>
          </p:cNvPr>
          <p:cNvSpPr/>
          <p:nvPr/>
        </p:nvSpPr>
        <p:spPr>
          <a:xfrm>
            <a:off x="1381774" y="2871643"/>
            <a:ext cx="1747506" cy="1169551"/>
          </a:xfrm>
          <a:prstGeom prst="rect">
            <a:avLst/>
          </a:prstGeom>
        </p:spPr>
        <p:txBody>
          <a:bodyPr wrap="square">
            <a:spAutoFit/>
          </a:bodyPr>
          <a:lstStyle/>
          <a:p>
            <a:pPr defTabSz="456710"/>
            <a:r>
              <a:rPr lang="en-US" sz="1400" dirty="0" smtClean="0">
                <a:solidFill>
                  <a:schemeClr val="bg1"/>
                </a:solidFill>
              </a:rPr>
              <a:t>Align with </a:t>
            </a:r>
            <a:r>
              <a:rPr lang="en-US" sz="1400" dirty="0">
                <a:solidFill>
                  <a:schemeClr val="bg1"/>
                </a:solidFill>
              </a:rPr>
              <a:t>TZ Product House to combine services with software for digital solutions</a:t>
            </a:r>
          </a:p>
        </p:txBody>
      </p:sp>
      <p:sp>
        <p:nvSpPr>
          <p:cNvPr id="72" name="Rectangle 71">
            <a:extLst>
              <a:ext uri="{FF2B5EF4-FFF2-40B4-BE49-F238E27FC236}">
                <a16:creationId xmlns:a16="http://schemas.microsoft.com/office/drawing/2014/main" xmlns="" id="{8A48D68B-BC9D-BC46-A687-0EA9F61C5641}"/>
              </a:ext>
            </a:extLst>
          </p:cNvPr>
          <p:cNvSpPr/>
          <p:nvPr/>
        </p:nvSpPr>
        <p:spPr>
          <a:xfrm>
            <a:off x="4173255" y="2871642"/>
            <a:ext cx="1798538" cy="1169551"/>
          </a:xfrm>
          <a:prstGeom prst="rect">
            <a:avLst/>
          </a:prstGeom>
        </p:spPr>
        <p:txBody>
          <a:bodyPr wrap="square">
            <a:spAutoFit/>
          </a:bodyPr>
          <a:lstStyle/>
          <a:p>
            <a:pPr defTabSz="456710"/>
            <a:r>
              <a:rPr lang="en-US" sz="1400" dirty="0" smtClean="0">
                <a:solidFill>
                  <a:schemeClr val="bg1"/>
                </a:solidFill>
              </a:rPr>
              <a:t>Enhance tools and automation to streamline projects and optimize for the Cloud </a:t>
            </a:r>
            <a:endParaRPr lang="en-US" sz="1400" dirty="0">
              <a:solidFill>
                <a:schemeClr val="bg1"/>
              </a:solidFill>
            </a:endParaRPr>
          </a:p>
        </p:txBody>
      </p:sp>
      <p:sp>
        <p:nvSpPr>
          <p:cNvPr id="74" name="Rectangle 73">
            <a:extLst>
              <a:ext uri="{FF2B5EF4-FFF2-40B4-BE49-F238E27FC236}">
                <a16:creationId xmlns:a16="http://schemas.microsoft.com/office/drawing/2014/main" xmlns="" id="{A2207B8C-1920-A248-A70E-C81CD761B0DA}"/>
              </a:ext>
            </a:extLst>
          </p:cNvPr>
          <p:cNvSpPr/>
          <p:nvPr/>
        </p:nvSpPr>
        <p:spPr>
          <a:xfrm>
            <a:off x="7076476" y="2763919"/>
            <a:ext cx="1735111" cy="1384995"/>
          </a:xfrm>
          <a:prstGeom prst="rect">
            <a:avLst/>
          </a:prstGeom>
        </p:spPr>
        <p:txBody>
          <a:bodyPr wrap="square">
            <a:spAutoFit/>
          </a:bodyPr>
          <a:lstStyle/>
          <a:p>
            <a:pPr defTabSz="456710"/>
            <a:r>
              <a:rPr lang="en-US" sz="1400" dirty="0">
                <a:solidFill>
                  <a:schemeClr val="bg1"/>
                </a:solidFill>
              </a:rPr>
              <a:t>Continue Globalization Program </a:t>
            </a:r>
            <a:r>
              <a:rPr lang="en-US" sz="1400" dirty="0" smtClean="0">
                <a:solidFill>
                  <a:schemeClr val="bg1"/>
                </a:solidFill>
              </a:rPr>
              <a:t>and E2E solutions such as our </a:t>
            </a:r>
            <a:r>
              <a:rPr lang="en-US" sz="1400" dirty="0">
                <a:solidFill>
                  <a:schemeClr val="bg1"/>
                </a:solidFill>
              </a:rPr>
              <a:t>Configuration Factories</a:t>
            </a:r>
          </a:p>
        </p:txBody>
      </p:sp>
      <p:pic>
        <p:nvPicPr>
          <p:cNvPr id="5" name="Picture 4">
            <a:extLst>
              <a:ext uri="{FF2B5EF4-FFF2-40B4-BE49-F238E27FC236}">
                <a16:creationId xmlns:a16="http://schemas.microsoft.com/office/drawing/2014/main" xmlns="" id="{67981D3D-BAFF-6040-8088-CEC39C50BF6A}"/>
              </a:ext>
            </a:extLst>
          </p:cNvPr>
          <p:cNvPicPr>
            <a:picLocks noChangeAspect="1"/>
          </p:cNvPicPr>
          <p:nvPr/>
        </p:nvPicPr>
        <p:blipFill>
          <a:blip r:embed="rId3"/>
          <a:stretch>
            <a:fillRect/>
          </a:stretch>
        </p:blipFill>
        <p:spPr>
          <a:xfrm>
            <a:off x="613700" y="1272762"/>
            <a:ext cx="635896" cy="635896"/>
          </a:xfrm>
          <a:prstGeom prst="rect">
            <a:avLst/>
          </a:prstGeom>
        </p:spPr>
      </p:pic>
      <p:pic>
        <p:nvPicPr>
          <p:cNvPr id="7" name="Picture 6">
            <a:extLst>
              <a:ext uri="{FF2B5EF4-FFF2-40B4-BE49-F238E27FC236}">
                <a16:creationId xmlns:a16="http://schemas.microsoft.com/office/drawing/2014/main" xmlns="" id="{F6A56EAB-55B3-2245-B0CD-35C6D2EF4629}"/>
              </a:ext>
            </a:extLst>
          </p:cNvPr>
          <p:cNvPicPr>
            <a:picLocks noChangeAspect="1"/>
          </p:cNvPicPr>
          <p:nvPr/>
        </p:nvPicPr>
        <p:blipFill>
          <a:blip r:embed="rId4"/>
          <a:stretch>
            <a:fillRect/>
          </a:stretch>
        </p:blipFill>
        <p:spPr>
          <a:xfrm>
            <a:off x="6286172" y="1291438"/>
            <a:ext cx="617220" cy="617220"/>
          </a:xfrm>
          <a:prstGeom prst="rect">
            <a:avLst/>
          </a:prstGeom>
        </p:spPr>
      </p:pic>
      <p:pic>
        <p:nvPicPr>
          <p:cNvPr id="8" name="Picture 7">
            <a:extLst>
              <a:ext uri="{FF2B5EF4-FFF2-40B4-BE49-F238E27FC236}">
                <a16:creationId xmlns:a16="http://schemas.microsoft.com/office/drawing/2014/main" xmlns="" id="{683906D4-9DE7-0D4F-B6EE-FDEA6C8A092D}"/>
              </a:ext>
            </a:extLst>
          </p:cNvPr>
          <p:cNvPicPr>
            <a:picLocks noChangeAspect="1"/>
          </p:cNvPicPr>
          <p:nvPr/>
        </p:nvPicPr>
        <p:blipFill>
          <a:blip r:embed="rId5"/>
          <a:stretch>
            <a:fillRect/>
          </a:stretch>
        </p:blipFill>
        <p:spPr>
          <a:xfrm>
            <a:off x="658065" y="3081242"/>
            <a:ext cx="591531" cy="663232"/>
          </a:xfrm>
          <a:prstGeom prst="rect">
            <a:avLst/>
          </a:prstGeom>
        </p:spPr>
      </p:pic>
      <p:pic>
        <p:nvPicPr>
          <p:cNvPr id="9" name="Picture 8">
            <a:extLst>
              <a:ext uri="{FF2B5EF4-FFF2-40B4-BE49-F238E27FC236}">
                <a16:creationId xmlns:a16="http://schemas.microsoft.com/office/drawing/2014/main" xmlns="" id="{64C98EEA-5FE0-5740-911D-3D92CCD5045A}"/>
              </a:ext>
            </a:extLst>
          </p:cNvPr>
          <p:cNvPicPr>
            <a:picLocks noChangeAspect="1"/>
          </p:cNvPicPr>
          <p:nvPr/>
        </p:nvPicPr>
        <p:blipFill>
          <a:blip r:embed="rId6"/>
          <a:stretch>
            <a:fillRect/>
          </a:stretch>
        </p:blipFill>
        <p:spPr>
          <a:xfrm>
            <a:off x="3555778" y="3092320"/>
            <a:ext cx="505190" cy="652154"/>
          </a:xfrm>
          <a:prstGeom prst="rect">
            <a:avLst/>
          </a:prstGeom>
        </p:spPr>
      </p:pic>
      <p:pic>
        <p:nvPicPr>
          <p:cNvPr id="12" name="Picture 11">
            <a:extLst>
              <a:ext uri="{FF2B5EF4-FFF2-40B4-BE49-F238E27FC236}">
                <a16:creationId xmlns:a16="http://schemas.microsoft.com/office/drawing/2014/main" xmlns="" id="{3A979156-405C-5F46-916D-B863B5AD941C}"/>
              </a:ext>
            </a:extLst>
          </p:cNvPr>
          <p:cNvPicPr>
            <a:picLocks noChangeAspect="1"/>
          </p:cNvPicPr>
          <p:nvPr/>
        </p:nvPicPr>
        <p:blipFill>
          <a:blip r:embed="rId7"/>
          <a:stretch>
            <a:fillRect/>
          </a:stretch>
        </p:blipFill>
        <p:spPr>
          <a:xfrm>
            <a:off x="3503053" y="1407388"/>
            <a:ext cx="549625" cy="481979"/>
          </a:xfrm>
          <a:prstGeom prst="rect">
            <a:avLst/>
          </a:prstGeom>
        </p:spPr>
      </p:pic>
      <p:pic>
        <p:nvPicPr>
          <p:cNvPr id="18" name="Picture 17">
            <a:extLst>
              <a:ext uri="{FF2B5EF4-FFF2-40B4-BE49-F238E27FC236}">
                <a16:creationId xmlns:a16="http://schemas.microsoft.com/office/drawing/2014/main" xmlns="" id="{05F5E6EC-3CBA-B141-A73A-9FA3376D29A5}"/>
              </a:ext>
            </a:extLst>
          </p:cNvPr>
          <p:cNvPicPr>
            <a:picLocks noChangeAspect="1"/>
          </p:cNvPicPr>
          <p:nvPr/>
        </p:nvPicPr>
        <p:blipFill>
          <a:blip r:embed="rId8"/>
          <a:stretch>
            <a:fillRect/>
          </a:stretch>
        </p:blipFill>
        <p:spPr>
          <a:xfrm>
            <a:off x="6240198" y="3076449"/>
            <a:ext cx="638741" cy="658097"/>
          </a:xfrm>
          <a:prstGeom prst="rect">
            <a:avLst/>
          </a:prstGeom>
        </p:spPr>
      </p:pic>
    </p:spTree>
    <p:extLst>
      <p:ext uri="{BB962C8B-B14F-4D97-AF65-F5344CB8AC3E}">
        <p14:creationId xmlns:p14="http://schemas.microsoft.com/office/powerpoint/2010/main" val="1152881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CoE Functions – delivering better outcomes</a:t>
            </a:r>
          </a:p>
        </p:txBody>
      </p:sp>
      <p:sp>
        <p:nvSpPr>
          <p:cNvPr id="5" name="Rectangle 4"/>
          <p:cNvSpPr/>
          <p:nvPr/>
        </p:nvSpPr>
        <p:spPr>
          <a:xfrm>
            <a:off x="1835046" y="544970"/>
            <a:ext cx="3785507" cy="429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632" rIns="91264" bIns="45632" rtlCol="0" anchor="ctr"/>
          <a:lstStyle/>
          <a:p>
            <a:pPr defTabSz="455810"/>
            <a:r>
              <a:rPr lang="en-US" sz="1400" b="1" dirty="0">
                <a:solidFill>
                  <a:schemeClr val="tx1"/>
                </a:solidFill>
              </a:rPr>
              <a:t>Process optimization</a:t>
            </a:r>
          </a:p>
        </p:txBody>
      </p:sp>
      <p:sp>
        <p:nvSpPr>
          <p:cNvPr id="6" name="Rectangle 5"/>
          <p:cNvSpPr/>
          <p:nvPr/>
        </p:nvSpPr>
        <p:spPr>
          <a:xfrm>
            <a:off x="2562324" y="1085850"/>
            <a:ext cx="3785507" cy="429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632" rIns="91264" bIns="45632" rtlCol="0" anchor="ctr"/>
          <a:lstStyle/>
          <a:p>
            <a:pPr defTabSz="455810"/>
            <a:r>
              <a:rPr lang="en-US" sz="1400" b="1" dirty="0">
                <a:solidFill>
                  <a:schemeClr val="tx1"/>
                </a:solidFill>
              </a:rPr>
              <a:t>Automation Driven</a:t>
            </a:r>
          </a:p>
        </p:txBody>
      </p:sp>
      <p:sp>
        <p:nvSpPr>
          <p:cNvPr id="7" name="Rectangle 6"/>
          <p:cNvSpPr/>
          <p:nvPr/>
        </p:nvSpPr>
        <p:spPr>
          <a:xfrm>
            <a:off x="2949102" y="1685004"/>
            <a:ext cx="3785507" cy="429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632" rIns="91264" bIns="45632" rtlCol="0" anchor="ctr"/>
          <a:lstStyle/>
          <a:p>
            <a:pPr defTabSz="455810"/>
            <a:r>
              <a:rPr lang="en-US" sz="1400" b="1" dirty="0">
                <a:solidFill>
                  <a:schemeClr val="tx1"/>
                </a:solidFill>
              </a:rPr>
              <a:t>Simplification &amp; Standardization</a:t>
            </a:r>
          </a:p>
        </p:txBody>
      </p:sp>
      <p:sp>
        <p:nvSpPr>
          <p:cNvPr id="8" name="Rectangle 7"/>
          <p:cNvSpPr/>
          <p:nvPr/>
        </p:nvSpPr>
        <p:spPr>
          <a:xfrm>
            <a:off x="3144585" y="2368833"/>
            <a:ext cx="3785507" cy="429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632" rIns="91264" bIns="45632" rtlCol="0" anchor="ctr"/>
          <a:lstStyle/>
          <a:p>
            <a:pPr defTabSz="455810"/>
            <a:r>
              <a:rPr lang="en-US" sz="1400" b="1" dirty="0">
                <a:solidFill>
                  <a:schemeClr val="tx1"/>
                </a:solidFill>
              </a:rPr>
              <a:t>Best Practices &amp; Guidelines</a:t>
            </a:r>
          </a:p>
        </p:txBody>
      </p:sp>
      <p:sp>
        <p:nvSpPr>
          <p:cNvPr id="9" name="Rectangle 8"/>
          <p:cNvSpPr/>
          <p:nvPr/>
        </p:nvSpPr>
        <p:spPr>
          <a:xfrm>
            <a:off x="2979807" y="2999454"/>
            <a:ext cx="3785507" cy="429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632" rIns="91264" bIns="45632" rtlCol="0" anchor="ctr"/>
          <a:lstStyle/>
          <a:p>
            <a:pPr defTabSz="455810"/>
            <a:r>
              <a:rPr lang="en-US" sz="1400" b="1" dirty="0">
                <a:solidFill>
                  <a:schemeClr val="tx1"/>
                </a:solidFill>
              </a:rPr>
              <a:t>Repeatability &amp; Reusability</a:t>
            </a:r>
          </a:p>
        </p:txBody>
      </p:sp>
      <p:sp>
        <p:nvSpPr>
          <p:cNvPr id="10" name="Rectangle 9"/>
          <p:cNvSpPr/>
          <p:nvPr/>
        </p:nvSpPr>
        <p:spPr>
          <a:xfrm>
            <a:off x="2562324" y="3628104"/>
            <a:ext cx="3785507" cy="429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632" rIns="91264" bIns="45632" rtlCol="0" anchor="ctr"/>
          <a:lstStyle/>
          <a:p>
            <a:pPr defTabSz="455810"/>
            <a:r>
              <a:rPr lang="en-US" sz="1400" b="1" dirty="0">
                <a:solidFill>
                  <a:schemeClr val="tx1"/>
                </a:solidFill>
              </a:rPr>
              <a:t>Data Driven</a:t>
            </a:r>
          </a:p>
        </p:txBody>
      </p:sp>
      <p:sp>
        <p:nvSpPr>
          <p:cNvPr id="11" name="Rectangle 10"/>
          <p:cNvSpPr/>
          <p:nvPr/>
        </p:nvSpPr>
        <p:spPr>
          <a:xfrm>
            <a:off x="1835046" y="4192697"/>
            <a:ext cx="3785507" cy="429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632" rIns="91264" bIns="45632" rtlCol="0" anchor="ctr"/>
          <a:lstStyle/>
          <a:p>
            <a:pPr defTabSz="455810"/>
            <a:r>
              <a:rPr lang="en-US" sz="1400" b="1" dirty="0">
                <a:solidFill>
                  <a:schemeClr val="tx1"/>
                </a:solidFill>
              </a:rPr>
              <a:t>Platform Stability &amp; Scalability</a:t>
            </a:r>
          </a:p>
        </p:txBody>
      </p:sp>
      <p:sp>
        <p:nvSpPr>
          <p:cNvPr id="12" name="Rounded Rectangle 11"/>
          <p:cNvSpPr/>
          <p:nvPr/>
        </p:nvSpPr>
        <p:spPr>
          <a:xfrm>
            <a:off x="6745576" y="798971"/>
            <a:ext cx="1858286" cy="582643"/>
          </a:xfrm>
          <a:prstGeom prst="rect">
            <a:avLst/>
          </a:prstGeom>
          <a:solidFill>
            <a:schemeClr val="tx1"/>
          </a:solidFill>
          <a:ln w="19050" cap="flat" cmpd="sng" algn="ctr">
            <a:noFill/>
            <a:prstDash val="solid"/>
            <a:headEnd/>
            <a:tailEnd/>
          </a:ln>
          <a:effectLst/>
        </p:spPr>
        <p:txBody>
          <a:bodyPr lIns="19289" tIns="0" rIns="19289" bIns="0" anchor="ctr"/>
          <a:lstStyle/>
          <a:p>
            <a:pPr algn="ctr" defTabSz="342083" eaLnBrk="0" hangingPunct="0"/>
            <a:r>
              <a:rPr lang="en-US" sz="1400" b="1" kern="0" dirty="0">
                <a:solidFill>
                  <a:schemeClr val="bg2"/>
                </a:solidFill>
                <a:cs typeface="Calibri" panose="020F0502020204030204" pitchFamily="34" charset="0"/>
              </a:rPr>
              <a:t>Benefit Factory</a:t>
            </a:r>
          </a:p>
        </p:txBody>
      </p:sp>
      <p:sp>
        <p:nvSpPr>
          <p:cNvPr id="13" name="Rounded Rectangle 12"/>
          <p:cNvSpPr/>
          <p:nvPr/>
        </p:nvSpPr>
        <p:spPr>
          <a:xfrm>
            <a:off x="6745576" y="1564667"/>
            <a:ext cx="1858286" cy="582643"/>
          </a:xfrm>
          <a:prstGeom prst="rect">
            <a:avLst/>
          </a:prstGeom>
          <a:solidFill>
            <a:schemeClr val="tx1"/>
          </a:solidFill>
          <a:ln w="19050" cap="flat" cmpd="sng" algn="ctr">
            <a:noFill/>
            <a:prstDash val="solid"/>
            <a:headEnd/>
            <a:tailEnd/>
          </a:ln>
          <a:effectLst/>
        </p:spPr>
        <p:txBody>
          <a:bodyPr lIns="68448" tIns="0" rIns="68448" bIns="0" anchor="ctr"/>
          <a:lstStyle/>
          <a:p>
            <a:pPr algn="ctr" defTabSz="342083" eaLnBrk="0" hangingPunct="0"/>
            <a:r>
              <a:rPr lang="en-US" sz="1400" b="1" kern="0" dirty="0">
                <a:solidFill>
                  <a:schemeClr val="bg2"/>
                </a:solidFill>
                <a:cs typeface="Calibri" panose="020F0502020204030204" pitchFamily="34" charset="0"/>
              </a:rPr>
              <a:t>Upgrade Factory</a:t>
            </a:r>
          </a:p>
        </p:txBody>
      </p:sp>
      <p:sp>
        <p:nvSpPr>
          <p:cNvPr id="14" name="Rounded Rectangle 13"/>
          <p:cNvSpPr/>
          <p:nvPr/>
        </p:nvSpPr>
        <p:spPr>
          <a:xfrm>
            <a:off x="6745576" y="2330435"/>
            <a:ext cx="1858286" cy="582643"/>
          </a:xfrm>
          <a:prstGeom prst="rect">
            <a:avLst/>
          </a:prstGeom>
          <a:solidFill>
            <a:schemeClr val="tx1"/>
          </a:solidFill>
          <a:ln w="19050" cap="flat" cmpd="sng" algn="ctr">
            <a:noFill/>
            <a:prstDash val="solid"/>
            <a:headEnd/>
            <a:tailEnd/>
          </a:ln>
          <a:effectLst/>
        </p:spPr>
        <p:txBody>
          <a:bodyPr lIns="19289" tIns="0" rIns="19289" bIns="0" anchor="ctr"/>
          <a:lstStyle/>
          <a:p>
            <a:pPr algn="ctr" defTabSz="342083" eaLnBrk="0" hangingPunct="0"/>
            <a:r>
              <a:rPr lang="en-US" sz="1400" b="1" kern="0" dirty="0">
                <a:solidFill>
                  <a:schemeClr val="bg2"/>
                </a:solidFill>
                <a:cs typeface="Calibri" panose="020F0502020204030204" pitchFamily="34" charset="0"/>
              </a:rPr>
              <a:t>Hybrid SDLC with Outcomes Focus</a:t>
            </a:r>
          </a:p>
        </p:txBody>
      </p:sp>
      <p:sp>
        <p:nvSpPr>
          <p:cNvPr id="15" name="Rounded Rectangle 14"/>
          <p:cNvSpPr/>
          <p:nvPr/>
        </p:nvSpPr>
        <p:spPr>
          <a:xfrm>
            <a:off x="6745576" y="3096191"/>
            <a:ext cx="1858286" cy="582643"/>
          </a:xfrm>
          <a:prstGeom prst="rect">
            <a:avLst/>
          </a:prstGeom>
          <a:solidFill>
            <a:schemeClr val="tx1"/>
          </a:solidFill>
          <a:ln w="19050" cap="flat" cmpd="sng" algn="ctr">
            <a:noFill/>
            <a:prstDash val="solid"/>
            <a:headEnd/>
            <a:tailEnd/>
          </a:ln>
          <a:effectLst/>
        </p:spPr>
        <p:txBody>
          <a:bodyPr lIns="68448" tIns="0" rIns="68448" bIns="0" anchor="ctr"/>
          <a:lstStyle/>
          <a:p>
            <a:pPr algn="ctr" defTabSz="342083" eaLnBrk="0" hangingPunct="0"/>
            <a:r>
              <a:rPr lang="en-US" sz="1400" b="1" kern="0" dirty="0">
                <a:solidFill>
                  <a:schemeClr val="bg2"/>
                </a:solidFill>
                <a:cs typeface="Calibri" panose="020F0502020204030204" pitchFamily="34" charset="0"/>
              </a:rPr>
              <a:t>Expanded Globalization</a:t>
            </a:r>
          </a:p>
        </p:txBody>
      </p:sp>
      <p:sp>
        <p:nvSpPr>
          <p:cNvPr id="16" name="Rounded Rectangle 15"/>
          <p:cNvSpPr/>
          <p:nvPr/>
        </p:nvSpPr>
        <p:spPr>
          <a:xfrm>
            <a:off x="6745576" y="3862006"/>
            <a:ext cx="1858286" cy="582643"/>
          </a:xfrm>
          <a:prstGeom prst="rect">
            <a:avLst/>
          </a:prstGeom>
          <a:solidFill>
            <a:schemeClr val="tx1"/>
          </a:solidFill>
          <a:ln w="19050" cap="flat" cmpd="sng" algn="ctr">
            <a:noFill/>
            <a:prstDash val="solid"/>
            <a:headEnd/>
            <a:tailEnd/>
          </a:ln>
          <a:effectLst/>
        </p:spPr>
        <p:txBody>
          <a:bodyPr lIns="19289" tIns="0" rIns="19289" bIns="0" anchor="ctr"/>
          <a:lstStyle/>
          <a:p>
            <a:pPr algn="ctr" defTabSz="342083" eaLnBrk="0" hangingPunct="0"/>
            <a:r>
              <a:rPr lang="en-US" sz="1400" b="1" kern="0" dirty="0">
                <a:solidFill>
                  <a:schemeClr val="bg2"/>
                </a:solidFill>
                <a:cs typeface="Calibri" panose="020F0502020204030204" pitchFamily="34" charset="0"/>
              </a:rPr>
              <a:t>Optimization Assessments</a:t>
            </a:r>
          </a:p>
        </p:txBody>
      </p:sp>
      <p:sp>
        <p:nvSpPr>
          <p:cNvPr id="17" name="Isosceles Triangle 16"/>
          <p:cNvSpPr/>
          <p:nvPr/>
        </p:nvSpPr>
        <p:spPr>
          <a:xfrm rot="5400000">
            <a:off x="4626201" y="2441506"/>
            <a:ext cx="3094592" cy="36043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632" rIns="91264" bIns="45632" rtlCol="0" anchor="ctr"/>
          <a:lstStyle/>
          <a:p>
            <a:pPr algn="ctr" defTabSz="455810"/>
            <a:endParaRPr lang="en-US" dirty="0">
              <a:solidFill>
                <a:srgbClr val="FFFFFF"/>
              </a:solidFill>
              <a:latin typeface="Calibri" panose="020F0502020204030204"/>
            </a:endParaRPr>
          </a:p>
        </p:txBody>
      </p:sp>
      <p:sp>
        <p:nvSpPr>
          <p:cNvPr id="18" name="Pie 17"/>
          <p:cNvSpPr/>
          <p:nvPr/>
        </p:nvSpPr>
        <p:spPr>
          <a:xfrm>
            <a:off x="-380852" y="919779"/>
            <a:ext cx="3360630" cy="3360630"/>
          </a:xfrm>
          <a:prstGeom prst="pie">
            <a:avLst>
              <a:gd name="adj1" fmla="val 16206821"/>
              <a:gd name="adj2" fmla="val 177616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5810"/>
            <a:endParaRPr lang="en-US" sz="1400" b="1" dirty="0">
              <a:solidFill>
                <a:srgbClr val="FFFFFF"/>
              </a:solidFill>
              <a:latin typeface="Calibri" panose="020F0502020204030204"/>
            </a:endParaRPr>
          </a:p>
        </p:txBody>
      </p:sp>
      <p:sp>
        <p:nvSpPr>
          <p:cNvPr id="19" name="Pie 18"/>
          <p:cNvSpPr/>
          <p:nvPr/>
        </p:nvSpPr>
        <p:spPr>
          <a:xfrm>
            <a:off x="-380852" y="919779"/>
            <a:ext cx="3360630" cy="3360630"/>
          </a:xfrm>
          <a:prstGeom prst="pie">
            <a:avLst>
              <a:gd name="adj1" fmla="val 17781550"/>
              <a:gd name="adj2" fmla="val 1909886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5810"/>
            <a:endParaRPr lang="en-US" sz="1400" b="1" dirty="0">
              <a:solidFill>
                <a:srgbClr val="FFFFFF"/>
              </a:solidFill>
              <a:latin typeface="Calibri" panose="020F0502020204030204"/>
            </a:endParaRPr>
          </a:p>
        </p:txBody>
      </p:sp>
      <p:sp>
        <p:nvSpPr>
          <p:cNvPr id="20" name="Pie 19"/>
          <p:cNvSpPr/>
          <p:nvPr/>
        </p:nvSpPr>
        <p:spPr>
          <a:xfrm>
            <a:off x="-380852" y="919779"/>
            <a:ext cx="3360630" cy="3360630"/>
          </a:xfrm>
          <a:prstGeom prst="pie">
            <a:avLst>
              <a:gd name="adj1" fmla="val 19127343"/>
              <a:gd name="adj2" fmla="val 206792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5810"/>
            <a:endParaRPr lang="en-US" sz="1400" b="1" dirty="0">
              <a:solidFill>
                <a:srgbClr val="FFFFFF"/>
              </a:solidFill>
              <a:latin typeface="Calibri" panose="020F0502020204030204"/>
            </a:endParaRPr>
          </a:p>
        </p:txBody>
      </p:sp>
      <p:sp>
        <p:nvSpPr>
          <p:cNvPr id="21" name="Pie 20"/>
          <p:cNvSpPr/>
          <p:nvPr/>
        </p:nvSpPr>
        <p:spPr>
          <a:xfrm>
            <a:off x="-380852" y="919779"/>
            <a:ext cx="3360630" cy="3360630"/>
          </a:xfrm>
          <a:prstGeom prst="pie">
            <a:avLst>
              <a:gd name="adj1" fmla="val 20726788"/>
              <a:gd name="adj2" fmla="val 6098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5810"/>
            <a:endParaRPr lang="en-US" sz="1400" b="1" dirty="0">
              <a:solidFill>
                <a:srgbClr val="FFFFFF"/>
              </a:solidFill>
              <a:latin typeface="Calibri" panose="020F0502020204030204"/>
            </a:endParaRPr>
          </a:p>
        </p:txBody>
      </p:sp>
      <p:sp>
        <p:nvSpPr>
          <p:cNvPr id="22" name="Pie 21"/>
          <p:cNvSpPr/>
          <p:nvPr/>
        </p:nvSpPr>
        <p:spPr>
          <a:xfrm>
            <a:off x="-380852" y="919779"/>
            <a:ext cx="3360630" cy="3360630"/>
          </a:xfrm>
          <a:prstGeom prst="pie">
            <a:avLst>
              <a:gd name="adj1" fmla="val 657849"/>
              <a:gd name="adj2" fmla="val 222000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5810"/>
            <a:endParaRPr lang="en-US" sz="1400" b="1" dirty="0">
              <a:solidFill>
                <a:srgbClr val="FFFFFF"/>
              </a:solidFill>
              <a:latin typeface="Calibri" panose="020F0502020204030204"/>
            </a:endParaRPr>
          </a:p>
        </p:txBody>
      </p:sp>
      <p:sp>
        <p:nvSpPr>
          <p:cNvPr id="23" name="Pie 22"/>
          <p:cNvSpPr/>
          <p:nvPr/>
        </p:nvSpPr>
        <p:spPr>
          <a:xfrm>
            <a:off x="-380852" y="919779"/>
            <a:ext cx="3360630" cy="3360630"/>
          </a:xfrm>
          <a:prstGeom prst="pie">
            <a:avLst>
              <a:gd name="adj1" fmla="val 2245633"/>
              <a:gd name="adj2" fmla="val 37666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5810"/>
            <a:endParaRPr lang="en-US" sz="1400" b="1" dirty="0">
              <a:solidFill>
                <a:srgbClr val="FFFFFF"/>
              </a:solidFill>
              <a:latin typeface="Calibri" panose="020F0502020204030204"/>
            </a:endParaRPr>
          </a:p>
        </p:txBody>
      </p:sp>
      <p:sp>
        <p:nvSpPr>
          <p:cNvPr id="24" name="Pie 23"/>
          <p:cNvSpPr/>
          <p:nvPr/>
        </p:nvSpPr>
        <p:spPr>
          <a:xfrm>
            <a:off x="-380852" y="919779"/>
            <a:ext cx="3360630" cy="3360630"/>
          </a:xfrm>
          <a:prstGeom prst="pie">
            <a:avLst>
              <a:gd name="adj1" fmla="val 3815067"/>
              <a:gd name="adj2" fmla="val 539247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5810"/>
            <a:endParaRPr lang="en-US" sz="1400" b="1" dirty="0">
              <a:solidFill>
                <a:srgbClr val="FFFFFF"/>
              </a:solidFill>
              <a:latin typeface="Calibri" panose="020F0502020204030204"/>
            </a:endParaRPr>
          </a:p>
        </p:txBody>
      </p:sp>
      <p:sp>
        <p:nvSpPr>
          <p:cNvPr id="25" name="Oval 24"/>
          <p:cNvSpPr/>
          <p:nvPr/>
        </p:nvSpPr>
        <p:spPr>
          <a:xfrm>
            <a:off x="527938" y="1828569"/>
            <a:ext cx="1543050" cy="154305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5810"/>
            <a:r>
              <a:rPr lang="en-US" sz="1200" b="1" dirty="0">
                <a:solidFill>
                  <a:schemeClr val="tx1"/>
                </a:solidFill>
                <a:latin typeface="Arial" panose="020B0604020202020204" pitchFamily="34" charset="0"/>
                <a:cs typeface="Arial" panose="020B0604020202020204" pitchFamily="34" charset="0"/>
              </a:rPr>
              <a:t>CENTER OF</a:t>
            </a:r>
          </a:p>
          <a:p>
            <a:pPr algn="ctr" defTabSz="455810"/>
            <a:r>
              <a:rPr lang="en-US" sz="1200" b="1" dirty="0">
                <a:solidFill>
                  <a:schemeClr val="tx1"/>
                </a:solidFill>
                <a:latin typeface="Arial" panose="020B0604020202020204" pitchFamily="34" charset="0"/>
                <a:cs typeface="Arial" panose="020B0604020202020204" pitchFamily="34" charset="0"/>
              </a:rPr>
              <a:t>EXCELLENCE</a:t>
            </a:r>
          </a:p>
        </p:txBody>
      </p:sp>
      <p:sp>
        <p:nvSpPr>
          <p:cNvPr id="36" name="Footer Placeholder 3">
            <a:extLst>
              <a:ext uri="{FF2B5EF4-FFF2-40B4-BE49-F238E27FC236}">
                <a16:creationId xmlns:a16="http://schemas.microsoft.com/office/drawing/2014/main" xmlns="" id="{BCA2BBA0-37E8-0647-B803-C99E70356D7B}"/>
              </a:ext>
            </a:extLst>
          </p:cNvPr>
          <p:cNvSpPr>
            <a:spLocks noGrp="1"/>
          </p:cNvSpPr>
          <p:nvPr>
            <p:ph type="ftr" sz="quarter" idx="3"/>
          </p:nvPr>
        </p:nvSpPr>
        <p:spPr>
          <a:xfrm>
            <a:off x="660386" y="4695411"/>
            <a:ext cx="4572000" cy="187241"/>
          </a:xfrm>
        </p:spPr>
        <p:txBody>
          <a:bodyPr/>
          <a:lstStyle/>
          <a:p>
            <a:r>
              <a:rPr lang="en-US" dirty="0"/>
              <a:t>© 2020 Cognizant</a:t>
            </a:r>
          </a:p>
        </p:txBody>
      </p:sp>
      <p:sp>
        <p:nvSpPr>
          <p:cNvPr id="37" name="Slide Number Placeholder 4">
            <a:extLst>
              <a:ext uri="{FF2B5EF4-FFF2-40B4-BE49-F238E27FC236}">
                <a16:creationId xmlns:a16="http://schemas.microsoft.com/office/drawing/2014/main" xmlns="" id="{FDA0E643-352D-3246-83EA-B468DEF9F8BE}"/>
              </a:ext>
            </a:extLst>
          </p:cNvPr>
          <p:cNvSpPr>
            <a:spLocks noGrp="1"/>
          </p:cNvSpPr>
          <p:nvPr>
            <p:ph type="sldNum" sz="quarter" idx="4"/>
          </p:nvPr>
        </p:nvSpPr>
        <p:spPr>
          <a:xfrm>
            <a:off x="385100" y="4759541"/>
            <a:ext cx="228600" cy="123111"/>
          </a:xfrm>
        </p:spPr>
        <p:txBody>
          <a:bodyPr/>
          <a:lstStyle/>
          <a:p>
            <a:fld id="{2EFEF571-C9B4-4D92-A7F7-315B894862A8}" type="slidenum">
              <a:rPr lang="en-US" smtClean="0"/>
              <a:pPr/>
              <a:t>43</a:t>
            </a:fld>
            <a:endParaRPr lang="en-US" dirty="0"/>
          </a:p>
        </p:txBody>
      </p:sp>
      <p:pic>
        <p:nvPicPr>
          <p:cNvPr id="39" name="Picture 38">
            <a:extLst>
              <a:ext uri="{FF2B5EF4-FFF2-40B4-BE49-F238E27FC236}">
                <a16:creationId xmlns:a16="http://schemas.microsoft.com/office/drawing/2014/main" xmlns="" id="{430DE9D8-6189-BF49-9652-EEF2CB4D49B2}"/>
              </a:ext>
            </a:extLst>
          </p:cNvPr>
          <p:cNvPicPr>
            <a:picLocks noChangeAspect="1"/>
          </p:cNvPicPr>
          <p:nvPr/>
        </p:nvPicPr>
        <p:blipFill>
          <a:blip r:embed="rId2"/>
          <a:stretch>
            <a:fillRect/>
          </a:stretch>
        </p:blipFill>
        <p:spPr>
          <a:xfrm>
            <a:off x="1436041" y="3743061"/>
            <a:ext cx="288142" cy="295475"/>
          </a:xfrm>
          <a:prstGeom prst="rect">
            <a:avLst/>
          </a:prstGeom>
        </p:spPr>
      </p:pic>
      <p:pic>
        <p:nvPicPr>
          <p:cNvPr id="41" name="Picture 40">
            <a:extLst>
              <a:ext uri="{FF2B5EF4-FFF2-40B4-BE49-F238E27FC236}">
                <a16:creationId xmlns:a16="http://schemas.microsoft.com/office/drawing/2014/main" xmlns="" id="{4CD913EE-3269-DE4B-9CE7-1EF9B529EF47}"/>
              </a:ext>
            </a:extLst>
          </p:cNvPr>
          <p:cNvPicPr>
            <a:picLocks noChangeAspect="1"/>
          </p:cNvPicPr>
          <p:nvPr/>
        </p:nvPicPr>
        <p:blipFill>
          <a:blip r:embed="rId3"/>
          <a:stretch>
            <a:fillRect/>
          </a:stretch>
        </p:blipFill>
        <p:spPr>
          <a:xfrm>
            <a:off x="1964519" y="3410099"/>
            <a:ext cx="225192" cy="294482"/>
          </a:xfrm>
          <a:prstGeom prst="rect">
            <a:avLst/>
          </a:prstGeom>
        </p:spPr>
      </p:pic>
      <p:pic>
        <p:nvPicPr>
          <p:cNvPr id="43" name="Picture 42">
            <a:extLst>
              <a:ext uri="{FF2B5EF4-FFF2-40B4-BE49-F238E27FC236}">
                <a16:creationId xmlns:a16="http://schemas.microsoft.com/office/drawing/2014/main" xmlns="" id="{D3BD3C17-CDD8-7C40-AC27-4653BB3A8B26}"/>
              </a:ext>
            </a:extLst>
          </p:cNvPr>
          <p:cNvPicPr>
            <a:picLocks noChangeAspect="1"/>
          </p:cNvPicPr>
          <p:nvPr/>
        </p:nvPicPr>
        <p:blipFill>
          <a:blip r:embed="rId4"/>
          <a:stretch>
            <a:fillRect/>
          </a:stretch>
        </p:blipFill>
        <p:spPr>
          <a:xfrm>
            <a:off x="2348146" y="1785432"/>
            <a:ext cx="288786" cy="353514"/>
          </a:xfrm>
          <a:prstGeom prst="rect">
            <a:avLst/>
          </a:prstGeom>
        </p:spPr>
      </p:pic>
      <p:pic>
        <p:nvPicPr>
          <p:cNvPr id="44" name="Picture 43">
            <a:extLst>
              <a:ext uri="{FF2B5EF4-FFF2-40B4-BE49-F238E27FC236}">
                <a16:creationId xmlns:a16="http://schemas.microsoft.com/office/drawing/2014/main" xmlns="" id="{A90C8122-0BA5-8048-A3F7-3A633928C7B2}"/>
              </a:ext>
            </a:extLst>
          </p:cNvPr>
          <p:cNvPicPr>
            <a:picLocks noChangeAspect="1"/>
          </p:cNvPicPr>
          <p:nvPr/>
        </p:nvPicPr>
        <p:blipFill>
          <a:blip r:embed="rId5"/>
          <a:stretch>
            <a:fillRect/>
          </a:stretch>
        </p:blipFill>
        <p:spPr>
          <a:xfrm>
            <a:off x="2434375" y="2386843"/>
            <a:ext cx="339357" cy="331465"/>
          </a:xfrm>
          <a:prstGeom prst="rect">
            <a:avLst/>
          </a:prstGeom>
        </p:spPr>
      </p:pic>
      <p:pic>
        <p:nvPicPr>
          <p:cNvPr id="45" name="Picture 44">
            <a:extLst>
              <a:ext uri="{FF2B5EF4-FFF2-40B4-BE49-F238E27FC236}">
                <a16:creationId xmlns:a16="http://schemas.microsoft.com/office/drawing/2014/main" xmlns="" id="{495CE768-B7A7-3D4C-B625-D58112EC1129}"/>
              </a:ext>
            </a:extLst>
          </p:cNvPr>
          <p:cNvPicPr>
            <a:picLocks noChangeAspect="1"/>
          </p:cNvPicPr>
          <p:nvPr/>
        </p:nvPicPr>
        <p:blipFill>
          <a:blip r:embed="rId6"/>
          <a:stretch>
            <a:fillRect/>
          </a:stretch>
        </p:blipFill>
        <p:spPr>
          <a:xfrm>
            <a:off x="2324716" y="2973695"/>
            <a:ext cx="401334" cy="337485"/>
          </a:xfrm>
          <a:prstGeom prst="rect">
            <a:avLst/>
          </a:prstGeom>
        </p:spPr>
      </p:pic>
      <p:pic>
        <p:nvPicPr>
          <p:cNvPr id="46" name="Picture 45">
            <a:extLst>
              <a:ext uri="{FF2B5EF4-FFF2-40B4-BE49-F238E27FC236}">
                <a16:creationId xmlns:a16="http://schemas.microsoft.com/office/drawing/2014/main" xmlns="" id="{77A21B68-AA53-0D4F-85D6-BB7887C9F828}"/>
              </a:ext>
            </a:extLst>
          </p:cNvPr>
          <p:cNvPicPr>
            <a:picLocks noChangeAspect="1"/>
          </p:cNvPicPr>
          <p:nvPr/>
        </p:nvPicPr>
        <p:blipFill>
          <a:blip r:embed="rId7"/>
          <a:stretch>
            <a:fillRect/>
          </a:stretch>
        </p:blipFill>
        <p:spPr>
          <a:xfrm>
            <a:off x="1888462" y="1389518"/>
            <a:ext cx="365052" cy="365052"/>
          </a:xfrm>
          <a:prstGeom prst="rect">
            <a:avLst/>
          </a:prstGeom>
        </p:spPr>
      </p:pic>
      <p:pic>
        <p:nvPicPr>
          <p:cNvPr id="48" name="Picture 47">
            <a:extLst>
              <a:ext uri="{FF2B5EF4-FFF2-40B4-BE49-F238E27FC236}">
                <a16:creationId xmlns:a16="http://schemas.microsoft.com/office/drawing/2014/main" xmlns="" id="{92DA6B0B-91FA-074A-8B48-BAC803C16D24}"/>
              </a:ext>
            </a:extLst>
          </p:cNvPr>
          <p:cNvPicPr>
            <a:picLocks noChangeAspect="1"/>
          </p:cNvPicPr>
          <p:nvPr/>
        </p:nvPicPr>
        <p:blipFill>
          <a:blip r:embed="rId8"/>
          <a:stretch>
            <a:fillRect/>
          </a:stretch>
        </p:blipFill>
        <p:spPr>
          <a:xfrm>
            <a:off x="1431353" y="1159289"/>
            <a:ext cx="327446" cy="327446"/>
          </a:xfrm>
          <a:prstGeom prst="rect">
            <a:avLst/>
          </a:prstGeom>
        </p:spPr>
      </p:pic>
    </p:spTree>
    <p:extLst>
      <p:ext uri="{BB962C8B-B14F-4D97-AF65-F5344CB8AC3E}">
        <p14:creationId xmlns:p14="http://schemas.microsoft.com/office/powerpoint/2010/main" val="1553321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
          <p:cNvSpPr/>
          <p:nvPr/>
        </p:nvSpPr>
        <p:spPr>
          <a:xfrm>
            <a:off x="-15363" y="-34553"/>
            <a:ext cx="9159363" cy="5169026"/>
          </a:xfrm>
          <a:prstGeom prst="rect">
            <a:avLst/>
          </a:prstGeom>
          <a:blipFill>
            <a:blip r:embed="rId2" cstate="print"/>
            <a:stretch>
              <a:fillRect/>
            </a:stretch>
          </a:blipFill>
        </p:spPr>
        <p:txBody>
          <a:bodyPr wrap="square" lIns="0" tIns="0" rIns="0" bIns="0" rtlCol="0"/>
          <a:lstStyle/>
          <a:p>
            <a:pPr defTabSz="621883"/>
            <a:endParaRPr sz="1224" dirty="0">
              <a:solidFill>
                <a:prstClr val="black"/>
              </a:solidFill>
              <a:latin typeface="Calibri"/>
            </a:endParaRPr>
          </a:p>
        </p:txBody>
      </p:sp>
      <p:sp>
        <p:nvSpPr>
          <p:cNvPr id="2" name="Title 1"/>
          <p:cNvSpPr>
            <a:spLocks noGrp="1"/>
          </p:cNvSpPr>
          <p:nvPr>
            <p:ph type="title"/>
          </p:nvPr>
        </p:nvSpPr>
        <p:spPr/>
        <p:txBody>
          <a:bodyPr>
            <a:normAutofit/>
          </a:bodyPr>
          <a:lstStyle/>
          <a:p>
            <a:r>
              <a:rPr lang="en-US" sz="2000" dirty="0" smtClean="0">
                <a:solidFill>
                  <a:schemeClr val="bg2"/>
                </a:solidFill>
              </a:rPr>
              <a:t>Digital COE incubated in HPC to help drive transformation</a:t>
            </a:r>
            <a:endParaRPr lang="en-US" sz="2000" dirty="0">
              <a:solidFill>
                <a:schemeClr val="bg2"/>
              </a:solidFill>
            </a:endParaRPr>
          </a:p>
        </p:txBody>
      </p:sp>
      <p:sp>
        <p:nvSpPr>
          <p:cNvPr id="62" name="Rectangle 61">
            <a:extLst>
              <a:ext uri="{FF2B5EF4-FFF2-40B4-BE49-F238E27FC236}">
                <a16:creationId xmlns:a16="http://schemas.microsoft.com/office/drawing/2014/main" xmlns="" id="{1FFFBCD2-CC65-6547-BCDD-4AF5CA6AA260}"/>
              </a:ext>
            </a:extLst>
          </p:cNvPr>
          <p:cNvSpPr/>
          <p:nvPr/>
        </p:nvSpPr>
        <p:spPr>
          <a:xfrm>
            <a:off x="341582" y="676113"/>
            <a:ext cx="2651760" cy="118872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4" name="Rectangle 63">
            <a:extLst>
              <a:ext uri="{FF2B5EF4-FFF2-40B4-BE49-F238E27FC236}">
                <a16:creationId xmlns:a16="http://schemas.microsoft.com/office/drawing/2014/main" xmlns="" id="{07A28939-FB04-9046-A915-78493B57DFED}"/>
              </a:ext>
            </a:extLst>
          </p:cNvPr>
          <p:cNvSpPr/>
          <p:nvPr/>
        </p:nvSpPr>
        <p:spPr>
          <a:xfrm>
            <a:off x="6146264" y="1957549"/>
            <a:ext cx="2651760" cy="118872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65" name="Rectangle 64">
            <a:extLst>
              <a:ext uri="{FF2B5EF4-FFF2-40B4-BE49-F238E27FC236}">
                <a16:creationId xmlns:a16="http://schemas.microsoft.com/office/drawing/2014/main" xmlns="" id="{C3B313AE-3D3F-654A-B600-55588E59F68A}"/>
              </a:ext>
            </a:extLst>
          </p:cNvPr>
          <p:cNvSpPr/>
          <p:nvPr/>
        </p:nvSpPr>
        <p:spPr>
          <a:xfrm>
            <a:off x="3273360" y="676112"/>
            <a:ext cx="2651760" cy="118872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Rectangle 3">
            <a:extLst>
              <a:ext uri="{FF2B5EF4-FFF2-40B4-BE49-F238E27FC236}">
                <a16:creationId xmlns:a16="http://schemas.microsoft.com/office/drawing/2014/main" xmlns="" id="{F25FF942-B4CC-A74E-BB91-EE44B64DDFF4}"/>
              </a:ext>
            </a:extLst>
          </p:cNvPr>
          <p:cNvSpPr/>
          <p:nvPr/>
        </p:nvSpPr>
        <p:spPr>
          <a:xfrm>
            <a:off x="1429670" y="1025681"/>
            <a:ext cx="1711320" cy="523220"/>
          </a:xfrm>
          <a:prstGeom prst="rect">
            <a:avLst/>
          </a:prstGeom>
        </p:spPr>
        <p:txBody>
          <a:bodyPr wrap="square">
            <a:spAutoFit/>
          </a:bodyPr>
          <a:lstStyle/>
          <a:p>
            <a:pPr defTabSz="456710"/>
            <a:r>
              <a:rPr lang="en-US" sz="1400" b="1" dirty="0" smtClean="0">
                <a:solidFill>
                  <a:schemeClr val="bg1"/>
                </a:solidFill>
              </a:rPr>
              <a:t>Cloud workload Migrations</a:t>
            </a:r>
            <a:endParaRPr lang="en-US" sz="1400" b="1" dirty="0">
              <a:solidFill>
                <a:schemeClr val="bg1"/>
              </a:solidFill>
            </a:endParaRPr>
          </a:p>
        </p:txBody>
      </p:sp>
      <p:sp>
        <p:nvSpPr>
          <p:cNvPr id="69" name="Rectangle 68">
            <a:extLst>
              <a:ext uri="{FF2B5EF4-FFF2-40B4-BE49-F238E27FC236}">
                <a16:creationId xmlns:a16="http://schemas.microsoft.com/office/drawing/2014/main" xmlns="" id="{E714C3B9-E1A8-894D-9E60-AA5434D0E041}"/>
              </a:ext>
            </a:extLst>
          </p:cNvPr>
          <p:cNvSpPr/>
          <p:nvPr/>
        </p:nvSpPr>
        <p:spPr>
          <a:xfrm>
            <a:off x="4474346" y="999727"/>
            <a:ext cx="1189361" cy="523220"/>
          </a:xfrm>
          <a:prstGeom prst="rect">
            <a:avLst/>
          </a:prstGeom>
        </p:spPr>
        <p:txBody>
          <a:bodyPr wrap="square">
            <a:spAutoFit/>
          </a:bodyPr>
          <a:lstStyle/>
          <a:p>
            <a:pPr defTabSz="456710"/>
            <a:r>
              <a:rPr lang="en-US" sz="1400" b="1" dirty="0" smtClean="0">
                <a:solidFill>
                  <a:schemeClr val="bg1"/>
                </a:solidFill>
              </a:rPr>
              <a:t>Upgrade Factory</a:t>
            </a:r>
            <a:endParaRPr lang="en-US" sz="1400" b="1" dirty="0">
              <a:solidFill>
                <a:schemeClr val="bg1"/>
              </a:solidFill>
            </a:endParaRPr>
          </a:p>
        </p:txBody>
      </p:sp>
      <p:sp>
        <p:nvSpPr>
          <p:cNvPr id="70" name="Rectangle 69">
            <a:extLst>
              <a:ext uri="{FF2B5EF4-FFF2-40B4-BE49-F238E27FC236}">
                <a16:creationId xmlns:a16="http://schemas.microsoft.com/office/drawing/2014/main" xmlns="" id="{8145175F-CA39-0C44-9382-13412F7AF1FA}"/>
              </a:ext>
            </a:extLst>
          </p:cNvPr>
          <p:cNvSpPr/>
          <p:nvPr/>
        </p:nvSpPr>
        <p:spPr>
          <a:xfrm>
            <a:off x="7028758" y="2239096"/>
            <a:ext cx="1781351" cy="523220"/>
          </a:xfrm>
          <a:prstGeom prst="rect">
            <a:avLst/>
          </a:prstGeom>
        </p:spPr>
        <p:txBody>
          <a:bodyPr wrap="square">
            <a:spAutoFit/>
          </a:bodyPr>
          <a:lstStyle/>
          <a:p>
            <a:pPr defTabSz="456710"/>
            <a:r>
              <a:rPr lang="en-US" sz="1400" b="1" dirty="0" smtClean="0">
                <a:solidFill>
                  <a:schemeClr val="bg1"/>
                </a:solidFill>
              </a:rPr>
              <a:t>Interoperability Factory</a:t>
            </a:r>
            <a:endParaRPr lang="en-US" sz="1400" b="1" dirty="0">
              <a:solidFill>
                <a:schemeClr val="bg1"/>
              </a:solidFill>
            </a:endParaRPr>
          </a:p>
        </p:txBody>
      </p:sp>
      <p:sp>
        <p:nvSpPr>
          <p:cNvPr id="23" name="Rectangle 22">
            <a:extLst>
              <a:ext uri="{FF2B5EF4-FFF2-40B4-BE49-F238E27FC236}">
                <a16:creationId xmlns:a16="http://schemas.microsoft.com/office/drawing/2014/main" xmlns="" id="{1FFFBCD2-CC65-6547-BCDD-4AF5CA6AA260}"/>
              </a:ext>
            </a:extLst>
          </p:cNvPr>
          <p:cNvSpPr/>
          <p:nvPr/>
        </p:nvSpPr>
        <p:spPr>
          <a:xfrm>
            <a:off x="341582" y="1973132"/>
            <a:ext cx="2651760" cy="118872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4" name="Rectangle 23">
            <a:extLst>
              <a:ext uri="{FF2B5EF4-FFF2-40B4-BE49-F238E27FC236}">
                <a16:creationId xmlns:a16="http://schemas.microsoft.com/office/drawing/2014/main" xmlns="" id="{F25FF942-B4CC-A74E-BB91-EE44B64DDFF4}"/>
              </a:ext>
            </a:extLst>
          </p:cNvPr>
          <p:cNvSpPr/>
          <p:nvPr/>
        </p:nvSpPr>
        <p:spPr>
          <a:xfrm>
            <a:off x="1423354" y="2282987"/>
            <a:ext cx="1723952" cy="523220"/>
          </a:xfrm>
          <a:prstGeom prst="rect">
            <a:avLst/>
          </a:prstGeom>
        </p:spPr>
        <p:txBody>
          <a:bodyPr wrap="square">
            <a:spAutoFit/>
          </a:bodyPr>
          <a:lstStyle/>
          <a:p>
            <a:pPr defTabSz="456710"/>
            <a:r>
              <a:rPr lang="en-US" sz="1400" b="1" dirty="0" smtClean="0">
                <a:solidFill>
                  <a:schemeClr val="bg1"/>
                </a:solidFill>
              </a:rPr>
              <a:t>Data Streaming/Pub</a:t>
            </a:r>
            <a:endParaRPr lang="en-US" sz="1400" b="1" dirty="0">
              <a:solidFill>
                <a:schemeClr val="bg1"/>
              </a:solidFill>
            </a:endParaRPr>
          </a:p>
        </p:txBody>
      </p:sp>
      <p:sp>
        <p:nvSpPr>
          <p:cNvPr id="25" name="Rectangle 24">
            <a:extLst>
              <a:ext uri="{FF2B5EF4-FFF2-40B4-BE49-F238E27FC236}">
                <a16:creationId xmlns:a16="http://schemas.microsoft.com/office/drawing/2014/main" xmlns="" id="{1FFFBCD2-CC65-6547-BCDD-4AF5CA6AA260}"/>
              </a:ext>
            </a:extLst>
          </p:cNvPr>
          <p:cNvSpPr/>
          <p:nvPr/>
        </p:nvSpPr>
        <p:spPr>
          <a:xfrm>
            <a:off x="3273360" y="1960163"/>
            <a:ext cx="2651760" cy="118872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6" name="Rectangle 25">
            <a:extLst>
              <a:ext uri="{FF2B5EF4-FFF2-40B4-BE49-F238E27FC236}">
                <a16:creationId xmlns:a16="http://schemas.microsoft.com/office/drawing/2014/main" xmlns="" id="{F25FF942-B4CC-A74E-BB91-EE44B64DDFF4}"/>
              </a:ext>
            </a:extLst>
          </p:cNvPr>
          <p:cNvSpPr/>
          <p:nvPr/>
        </p:nvSpPr>
        <p:spPr>
          <a:xfrm>
            <a:off x="4205251" y="2177157"/>
            <a:ext cx="1773810" cy="738664"/>
          </a:xfrm>
          <a:prstGeom prst="rect">
            <a:avLst/>
          </a:prstGeom>
        </p:spPr>
        <p:txBody>
          <a:bodyPr wrap="square">
            <a:spAutoFit/>
          </a:bodyPr>
          <a:lstStyle/>
          <a:p>
            <a:pPr defTabSz="456710"/>
            <a:r>
              <a:rPr lang="en-US" sz="1400" b="1" dirty="0" smtClean="0">
                <a:solidFill>
                  <a:schemeClr val="bg1"/>
                </a:solidFill>
              </a:rPr>
              <a:t>Data Analytics / Dashboards/ AI/ML</a:t>
            </a:r>
            <a:endParaRPr lang="en-US" sz="1400" b="1" dirty="0">
              <a:solidFill>
                <a:schemeClr val="bg1"/>
              </a:solidFill>
            </a:endParaRPr>
          </a:p>
        </p:txBody>
      </p:sp>
      <p:sp>
        <p:nvSpPr>
          <p:cNvPr id="30" name="Rectangle 29">
            <a:extLst>
              <a:ext uri="{FF2B5EF4-FFF2-40B4-BE49-F238E27FC236}">
                <a16:creationId xmlns:a16="http://schemas.microsoft.com/office/drawing/2014/main" xmlns="" id="{1FFFBCD2-CC65-6547-BCDD-4AF5CA6AA260}"/>
              </a:ext>
            </a:extLst>
          </p:cNvPr>
          <p:cNvSpPr/>
          <p:nvPr/>
        </p:nvSpPr>
        <p:spPr>
          <a:xfrm>
            <a:off x="6146264" y="3272076"/>
            <a:ext cx="2651760" cy="118872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Rectangle 30">
            <a:extLst>
              <a:ext uri="{FF2B5EF4-FFF2-40B4-BE49-F238E27FC236}">
                <a16:creationId xmlns:a16="http://schemas.microsoft.com/office/drawing/2014/main" xmlns="" id="{F25FF942-B4CC-A74E-BB91-EE44B64DDFF4}"/>
              </a:ext>
            </a:extLst>
          </p:cNvPr>
          <p:cNvSpPr/>
          <p:nvPr/>
        </p:nvSpPr>
        <p:spPr>
          <a:xfrm>
            <a:off x="7081959" y="3620196"/>
            <a:ext cx="2525740" cy="307777"/>
          </a:xfrm>
          <a:prstGeom prst="rect">
            <a:avLst/>
          </a:prstGeom>
        </p:spPr>
        <p:txBody>
          <a:bodyPr wrap="square">
            <a:spAutoFit/>
          </a:bodyPr>
          <a:lstStyle/>
          <a:p>
            <a:pPr defTabSz="456710"/>
            <a:r>
              <a:rPr lang="en-US" sz="1400" b="1" dirty="0" smtClean="0">
                <a:solidFill>
                  <a:schemeClr val="bg1"/>
                </a:solidFill>
              </a:rPr>
              <a:t>Devops</a:t>
            </a:r>
            <a:endParaRPr lang="en-US" sz="1400" b="1" dirty="0">
              <a:solidFill>
                <a:schemeClr val="bg1"/>
              </a:solidFill>
            </a:endParaRPr>
          </a:p>
        </p:txBody>
      </p:sp>
      <p:sp>
        <p:nvSpPr>
          <p:cNvPr id="32" name="Rectangle 31">
            <a:extLst>
              <a:ext uri="{FF2B5EF4-FFF2-40B4-BE49-F238E27FC236}">
                <a16:creationId xmlns:a16="http://schemas.microsoft.com/office/drawing/2014/main" xmlns="" id="{1FFFBCD2-CC65-6547-BCDD-4AF5CA6AA260}"/>
              </a:ext>
            </a:extLst>
          </p:cNvPr>
          <p:cNvSpPr/>
          <p:nvPr/>
        </p:nvSpPr>
        <p:spPr>
          <a:xfrm>
            <a:off x="3273360" y="3283127"/>
            <a:ext cx="2651760" cy="118872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3" name="Rectangle 32">
            <a:extLst>
              <a:ext uri="{FF2B5EF4-FFF2-40B4-BE49-F238E27FC236}">
                <a16:creationId xmlns:a16="http://schemas.microsoft.com/office/drawing/2014/main" xmlns="" id="{F25FF942-B4CC-A74E-BB91-EE44B64DDFF4}"/>
              </a:ext>
            </a:extLst>
          </p:cNvPr>
          <p:cNvSpPr/>
          <p:nvPr/>
        </p:nvSpPr>
        <p:spPr>
          <a:xfrm>
            <a:off x="4212933" y="3604826"/>
            <a:ext cx="1853871" cy="523220"/>
          </a:xfrm>
          <a:prstGeom prst="rect">
            <a:avLst/>
          </a:prstGeom>
        </p:spPr>
        <p:txBody>
          <a:bodyPr wrap="square">
            <a:spAutoFit/>
          </a:bodyPr>
          <a:lstStyle/>
          <a:p>
            <a:pPr defTabSz="456710"/>
            <a:r>
              <a:rPr lang="en-US" sz="1400" b="1" dirty="0" smtClean="0">
                <a:solidFill>
                  <a:schemeClr val="bg1"/>
                </a:solidFill>
              </a:rPr>
              <a:t>Containerization Factory</a:t>
            </a:r>
            <a:endParaRPr lang="en-US" sz="1400" b="1" dirty="0">
              <a:solidFill>
                <a:schemeClr val="bg1"/>
              </a:solidFill>
            </a:endParaRPr>
          </a:p>
        </p:txBody>
      </p:sp>
      <p:sp>
        <p:nvSpPr>
          <p:cNvPr id="34" name="Rectangle 33">
            <a:extLst>
              <a:ext uri="{FF2B5EF4-FFF2-40B4-BE49-F238E27FC236}">
                <a16:creationId xmlns:a16="http://schemas.microsoft.com/office/drawing/2014/main" xmlns="" id="{1FFFBCD2-CC65-6547-BCDD-4AF5CA6AA260}"/>
              </a:ext>
            </a:extLst>
          </p:cNvPr>
          <p:cNvSpPr/>
          <p:nvPr/>
        </p:nvSpPr>
        <p:spPr>
          <a:xfrm>
            <a:off x="6146264" y="644947"/>
            <a:ext cx="2651760" cy="118872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Rectangle 34">
            <a:extLst>
              <a:ext uri="{FF2B5EF4-FFF2-40B4-BE49-F238E27FC236}">
                <a16:creationId xmlns:a16="http://schemas.microsoft.com/office/drawing/2014/main" xmlns="" id="{F25FF942-B4CC-A74E-BB91-EE44B64DDFF4}"/>
              </a:ext>
            </a:extLst>
          </p:cNvPr>
          <p:cNvSpPr/>
          <p:nvPr/>
        </p:nvSpPr>
        <p:spPr>
          <a:xfrm>
            <a:off x="7028758" y="958004"/>
            <a:ext cx="2049284" cy="523220"/>
          </a:xfrm>
          <a:prstGeom prst="rect">
            <a:avLst/>
          </a:prstGeom>
        </p:spPr>
        <p:txBody>
          <a:bodyPr wrap="square">
            <a:spAutoFit/>
          </a:bodyPr>
          <a:lstStyle/>
          <a:p>
            <a:pPr defTabSz="456710"/>
            <a:r>
              <a:rPr lang="en-US" sz="1400" b="1" dirty="0" smtClean="0">
                <a:solidFill>
                  <a:schemeClr val="bg1"/>
                </a:solidFill>
              </a:rPr>
              <a:t>Application Management</a:t>
            </a:r>
            <a:endParaRPr lang="en-US" sz="1400" b="1" dirty="0">
              <a:solidFill>
                <a:schemeClr val="bg1"/>
              </a:solidFill>
            </a:endParaRPr>
          </a:p>
        </p:txBody>
      </p:sp>
      <p:sp>
        <p:nvSpPr>
          <p:cNvPr id="36" name="Rectangle 35">
            <a:extLst>
              <a:ext uri="{FF2B5EF4-FFF2-40B4-BE49-F238E27FC236}">
                <a16:creationId xmlns:a16="http://schemas.microsoft.com/office/drawing/2014/main" xmlns="" id="{1FFFBCD2-CC65-6547-BCDD-4AF5CA6AA260}"/>
              </a:ext>
            </a:extLst>
          </p:cNvPr>
          <p:cNvSpPr/>
          <p:nvPr/>
        </p:nvSpPr>
        <p:spPr>
          <a:xfrm>
            <a:off x="341582" y="3321345"/>
            <a:ext cx="2651760" cy="118872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7" name="Rectangle 36">
            <a:extLst>
              <a:ext uri="{FF2B5EF4-FFF2-40B4-BE49-F238E27FC236}">
                <a16:creationId xmlns:a16="http://schemas.microsoft.com/office/drawing/2014/main" xmlns="" id="{F25FF942-B4CC-A74E-BB91-EE44B64DDFF4}"/>
              </a:ext>
            </a:extLst>
          </p:cNvPr>
          <p:cNvSpPr/>
          <p:nvPr/>
        </p:nvSpPr>
        <p:spPr>
          <a:xfrm>
            <a:off x="1302512" y="3629986"/>
            <a:ext cx="1965636" cy="523220"/>
          </a:xfrm>
          <a:prstGeom prst="rect">
            <a:avLst/>
          </a:prstGeom>
        </p:spPr>
        <p:txBody>
          <a:bodyPr wrap="square">
            <a:spAutoFit/>
          </a:bodyPr>
          <a:lstStyle/>
          <a:p>
            <a:pPr defTabSz="456710"/>
            <a:r>
              <a:rPr lang="en-US" sz="1400" b="1" dirty="0" smtClean="0">
                <a:solidFill>
                  <a:schemeClr val="bg1"/>
                </a:solidFill>
              </a:rPr>
              <a:t>API/Micro services/RTCA</a:t>
            </a:r>
            <a:endParaRPr lang="en-US" sz="1400" b="1" dirty="0">
              <a:solidFill>
                <a:schemeClr val="bg1"/>
              </a:solidFill>
            </a:endParaRPr>
          </a:p>
        </p:txBody>
      </p:sp>
      <p:sp>
        <p:nvSpPr>
          <p:cNvPr id="3" name="TextBox 2"/>
          <p:cNvSpPr txBox="1"/>
          <p:nvPr/>
        </p:nvSpPr>
        <p:spPr>
          <a:xfrm>
            <a:off x="381001" y="4614441"/>
            <a:ext cx="8530349" cy="246221"/>
          </a:xfrm>
          <a:prstGeom prst="rect">
            <a:avLst/>
          </a:prstGeom>
        </p:spPr>
        <p:txBody>
          <a:bodyPr wrap="square" lIns="0" tIns="0" rIns="0" bIns="0" rtlCol="0">
            <a:spAutoFit/>
          </a:bodyPr>
          <a:lstStyle/>
          <a:p>
            <a:pPr algn="ctr"/>
            <a:r>
              <a:rPr lang="en-US" sz="1600" b="1" dirty="0" smtClean="0">
                <a:solidFill>
                  <a:schemeClr val="bg2"/>
                </a:solidFill>
              </a:rPr>
              <a:t>1000+ certified product resources     100+ certified digital resources</a:t>
            </a:r>
          </a:p>
        </p:txBody>
      </p:sp>
      <p:pic>
        <p:nvPicPr>
          <p:cNvPr id="28" name="Picture 27">
            <a:extLst>
              <a:ext uri="{FF2B5EF4-FFF2-40B4-BE49-F238E27FC236}">
                <a16:creationId xmlns:a16="http://schemas.microsoft.com/office/drawing/2014/main" xmlns="" id="{7584CD10-F124-DC4F-BB92-C75FDA2BF53D}"/>
              </a:ext>
            </a:extLst>
          </p:cNvPr>
          <p:cNvPicPr>
            <a:picLocks noChangeAspect="1"/>
          </p:cNvPicPr>
          <p:nvPr/>
        </p:nvPicPr>
        <p:blipFill>
          <a:blip r:embed="rId3"/>
          <a:stretch>
            <a:fillRect/>
          </a:stretch>
        </p:blipFill>
        <p:spPr>
          <a:xfrm>
            <a:off x="3499193" y="999727"/>
            <a:ext cx="713740" cy="610644"/>
          </a:xfrm>
          <a:prstGeom prst="rect">
            <a:avLst/>
          </a:prstGeom>
        </p:spPr>
      </p:pic>
      <p:pic>
        <p:nvPicPr>
          <p:cNvPr id="38" name="Picture 37">
            <a:extLst>
              <a:ext uri="{FF2B5EF4-FFF2-40B4-BE49-F238E27FC236}">
                <a16:creationId xmlns:a16="http://schemas.microsoft.com/office/drawing/2014/main" xmlns="" id="{06447F10-F08D-9F48-8885-F5D1DFFB1D97}"/>
              </a:ext>
            </a:extLst>
          </p:cNvPr>
          <p:cNvPicPr>
            <a:picLocks noChangeAspect="1"/>
          </p:cNvPicPr>
          <p:nvPr/>
        </p:nvPicPr>
        <p:blipFill rotWithShape="1">
          <a:blip r:embed="rId4">
            <a:biLevel thresh="25000"/>
          </a:blip>
          <a:srcRect l="17758" t="11226" r="12330" b="14714"/>
          <a:stretch/>
        </p:blipFill>
        <p:spPr>
          <a:xfrm>
            <a:off x="6341365" y="2146016"/>
            <a:ext cx="795463" cy="811330"/>
          </a:xfrm>
          <a:prstGeom prst="rect">
            <a:avLst/>
          </a:prstGeom>
        </p:spPr>
      </p:pic>
      <p:pic>
        <p:nvPicPr>
          <p:cNvPr id="39" name="Picture 38">
            <a:extLst>
              <a:ext uri="{FF2B5EF4-FFF2-40B4-BE49-F238E27FC236}">
                <a16:creationId xmlns:a16="http://schemas.microsoft.com/office/drawing/2014/main" xmlns="" id="{284111F9-98A3-284F-9B6D-87B7A5203689}"/>
              </a:ext>
            </a:extLst>
          </p:cNvPr>
          <p:cNvPicPr>
            <a:picLocks noChangeAspect="1"/>
          </p:cNvPicPr>
          <p:nvPr/>
        </p:nvPicPr>
        <p:blipFill>
          <a:blip r:embed="rId5"/>
          <a:stretch>
            <a:fillRect/>
          </a:stretch>
        </p:blipFill>
        <p:spPr>
          <a:xfrm>
            <a:off x="6469983" y="912185"/>
            <a:ext cx="492817" cy="584079"/>
          </a:xfrm>
          <a:prstGeom prst="rect">
            <a:avLst/>
          </a:prstGeom>
        </p:spPr>
      </p:pic>
      <p:pic>
        <p:nvPicPr>
          <p:cNvPr id="40" name="Picture 39">
            <a:extLst>
              <a:ext uri="{FF2B5EF4-FFF2-40B4-BE49-F238E27FC236}">
                <a16:creationId xmlns:a16="http://schemas.microsoft.com/office/drawing/2014/main" xmlns="" id="{EC98C853-97E4-984E-9220-1DC19FCBFE55}"/>
              </a:ext>
            </a:extLst>
          </p:cNvPr>
          <p:cNvPicPr>
            <a:picLocks noChangeAspect="1"/>
          </p:cNvPicPr>
          <p:nvPr/>
        </p:nvPicPr>
        <p:blipFill rotWithShape="1">
          <a:blip r:embed="rId6">
            <a:biLevel thresh="25000"/>
          </a:blip>
          <a:srcRect l="16997" t="21846" r="12019" b="13229"/>
          <a:stretch/>
        </p:blipFill>
        <p:spPr>
          <a:xfrm>
            <a:off x="499400" y="3541331"/>
            <a:ext cx="850235" cy="748747"/>
          </a:xfrm>
          <a:prstGeom prst="rect">
            <a:avLst/>
          </a:prstGeom>
        </p:spPr>
      </p:pic>
      <p:pic>
        <p:nvPicPr>
          <p:cNvPr id="41" name="Picture 40">
            <a:extLst>
              <a:ext uri="{FF2B5EF4-FFF2-40B4-BE49-F238E27FC236}">
                <a16:creationId xmlns:a16="http://schemas.microsoft.com/office/drawing/2014/main" xmlns="" id="{7A7DDA73-A4E6-FC4D-8B57-9DD35ED101D9}"/>
              </a:ext>
            </a:extLst>
          </p:cNvPr>
          <p:cNvPicPr>
            <a:picLocks noChangeAspect="1"/>
          </p:cNvPicPr>
          <p:nvPr/>
        </p:nvPicPr>
        <p:blipFill rotWithShape="1">
          <a:blip r:embed="rId7">
            <a:biLevel thresh="25000"/>
          </a:blip>
          <a:srcRect l="21405" t="20459" r="24829" b="23899"/>
          <a:stretch/>
        </p:blipFill>
        <p:spPr>
          <a:xfrm>
            <a:off x="3451677" y="2141062"/>
            <a:ext cx="724592" cy="721995"/>
          </a:xfrm>
          <a:prstGeom prst="rect">
            <a:avLst/>
          </a:prstGeom>
        </p:spPr>
      </p:pic>
      <p:grpSp>
        <p:nvGrpSpPr>
          <p:cNvPr id="44" name="Group 43"/>
          <p:cNvGrpSpPr/>
          <p:nvPr/>
        </p:nvGrpSpPr>
        <p:grpSpPr>
          <a:xfrm>
            <a:off x="611985" y="1034761"/>
            <a:ext cx="773588" cy="541236"/>
            <a:chOff x="1037981" y="1510917"/>
            <a:chExt cx="721213" cy="524073"/>
          </a:xfrm>
        </p:grpSpPr>
        <p:grpSp>
          <p:nvGrpSpPr>
            <p:cNvPr id="45" name="Group 44"/>
            <p:cNvGrpSpPr/>
            <p:nvPr/>
          </p:nvGrpSpPr>
          <p:grpSpPr>
            <a:xfrm>
              <a:off x="1037981" y="1510917"/>
              <a:ext cx="721213" cy="524073"/>
              <a:chOff x="1037981" y="1510917"/>
              <a:chExt cx="721213" cy="524073"/>
            </a:xfrm>
          </p:grpSpPr>
          <p:sp>
            <p:nvSpPr>
              <p:cNvPr id="47" name="object 43"/>
              <p:cNvSpPr/>
              <p:nvPr/>
            </p:nvSpPr>
            <p:spPr>
              <a:xfrm>
                <a:off x="1037981" y="1510917"/>
                <a:ext cx="721213" cy="417612"/>
              </a:xfrm>
              <a:custGeom>
                <a:avLst/>
                <a:gdLst/>
                <a:ahLst/>
                <a:cxnLst/>
                <a:rect l="l" t="t" r="r" b="b"/>
                <a:pathLst>
                  <a:path w="1060450" h="614044">
                    <a:moveTo>
                      <a:pt x="798944" y="613676"/>
                    </a:moveTo>
                    <a:lnTo>
                      <a:pt x="839876" y="613676"/>
                    </a:lnTo>
                    <a:lnTo>
                      <a:pt x="884329" y="609224"/>
                    </a:lnTo>
                    <a:lnTo>
                      <a:pt x="925733" y="596456"/>
                    </a:lnTo>
                    <a:lnTo>
                      <a:pt x="963200" y="576252"/>
                    </a:lnTo>
                    <a:lnTo>
                      <a:pt x="995845" y="549494"/>
                    </a:lnTo>
                    <a:lnTo>
                      <a:pt x="1022779" y="517062"/>
                    </a:lnTo>
                    <a:lnTo>
                      <a:pt x="1043116" y="479838"/>
                    </a:lnTo>
                    <a:lnTo>
                      <a:pt x="1055968" y="438703"/>
                    </a:lnTo>
                    <a:lnTo>
                      <a:pt x="1060450" y="394538"/>
                    </a:lnTo>
                    <a:lnTo>
                      <a:pt x="1055968" y="350376"/>
                    </a:lnTo>
                    <a:lnTo>
                      <a:pt x="1043116" y="309243"/>
                    </a:lnTo>
                    <a:lnTo>
                      <a:pt x="1022779" y="272019"/>
                    </a:lnTo>
                    <a:lnTo>
                      <a:pt x="995845" y="239587"/>
                    </a:lnTo>
                    <a:lnTo>
                      <a:pt x="963200" y="212827"/>
                    </a:lnTo>
                    <a:lnTo>
                      <a:pt x="925733" y="192621"/>
                    </a:lnTo>
                    <a:lnTo>
                      <a:pt x="884329" y="179852"/>
                    </a:lnTo>
                    <a:lnTo>
                      <a:pt x="839876" y="175399"/>
                    </a:lnTo>
                    <a:lnTo>
                      <a:pt x="824530" y="175924"/>
                    </a:lnTo>
                    <a:lnTo>
                      <a:pt x="809469" y="177472"/>
                    </a:lnTo>
                    <a:lnTo>
                      <a:pt x="794727" y="180007"/>
                    </a:lnTo>
                    <a:lnTo>
                      <a:pt x="780338" y="183489"/>
                    </a:lnTo>
                    <a:lnTo>
                      <a:pt x="759735" y="139623"/>
                    </a:lnTo>
                    <a:lnTo>
                      <a:pt x="732088" y="100304"/>
                    </a:lnTo>
                    <a:lnTo>
                      <a:pt x="698206" y="66334"/>
                    </a:lnTo>
                    <a:lnTo>
                      <a:pt x="658894" y="38516"/>
                    </a:lnTo>
                    <a:lnTo>
                      <a:pt x="614961" y="17653"/>
                    </a:lnTo>
                    <a:lnTo>
                      <a:pt x="567213" y="4547"/>
                    </a:lnTo>
                    <a:lnTo>
                      <a:pt x="516458" y="0"/>
                    </a:lnTo>
                    <a:lnTo>
                      <a:pt x="466235" y="4450"/>
                    </a:lnTo>
                    <a:lnTo>
                      <a:pt x="418948" y="17283"/>
                    </a:lnTo>
                    <a:lnTo>
                      <a:pt x="375378" y="37724"/>
                    </a:lnTo>
                    <a:lnTo>
                      <a:pt x="336305" y="64995"/>
                    </a:lnTo>
                    <a:lnTo>
                      <a:pt x="302510" y="98320"/>
                    </a:lnTo>
                    <a:lnTo>
                      <a:pt x="274774" y="136924"/>
                    </a:lnTo>
                    <a:lnTo>
                      <a:pt x="253877" y="180029"/>
                    </a:lnTo>
                    <a:lnTo>
                      <a:pt x="240601" y="226860"/>
                    </a:lnTo>
                    <a:lnTo>
                      <a:pt x="231749" y="225544"/>
                    </a:lnTo>
                    <a:lnTo>
                      <a:pt x="222778" y="224594"/>
                    </a:lnTo>
                    <a:lnTo>
                      <a:pt x="213696" y="224018"/>
                    </a:lnTo>
                    <a:lnTo>
                      <a:pt x="204508" y="223824"/>
                    </a:lnTo>
                    <a:lnTo>
                      <a:pt x="157614" y="228973"/>
                    </a:lnTo>
                    <a:lnTo>
                      <a:pt x="114567" y="243637"/>
                    </a:lnTo>
                    <a:lnTo>
                      <a:pt x="76595" y="266649"/>
                    </a:lnTo>
                    <a:lnTo>
                      <a:pt x="44925" y="296836"/>
                    </a:lnTo>
                    <a:lnTo>
                      <a:pt x="20785" y="333030"/>
                    </a:lnTo>
                    <a:lnTo>
                      <a:pt x="5400" y="374060"/>
                    </a:lnTo>
                    <a:lnTo>
                      <a:pt x="0" y="418757"/>
                    </a:lnTo>
                    <a:lnTo>
                      <a:pt x="5400" y="463448"/>
                    </a:lnTo>
                    <a:lnTo>
                      <a:pt x="20785" y="504475"/>
                    </a:lnTo>
                    <a:lnTo>
                      <a:pt x="44925" y="540666"/>
                    </a:lnTo>
                    <a:lnTo>
                      <a:pt x="76595" y="570853"/>
                    </a:lnTo>
                    <a:lnTo>
                      <a:pt x="114567" y="593863"/>
                    </a:lnTo>
                    <a:lnTo>
                      <a:pt x="157614" y="608528"/>
                    </a:lnTo>
                    <a:lnTo>
                      <a:pt x="204508" y="613676"/>
                    </a:lnTo>
                    <a:lnTo>
                      <a:pt x="249085" y="613676"/>
                    </a:lnTo>
                  </a:path>
                </a:pathLst>
              </a:custGeom>
              <a:ln w="25400">
                <a:solidFill>
                  <a:srgbClr val="FFFFFF"/>
                </a:solidFill>
              </a:ln>
            </p:spPr>
            <p:txBody>
              <a:bodyPr wrap="square" lIns="0" tIns="0" rIns="0" bIns="0" rtlCol="0"/>
              <a:lstStyle/>
              <a:p>
                <a:pPr defTabSz="621883"/>
                <a:endParaRPr sz="1000" dirty="0">
                  <a:solidFill>
                    <a:prstClr val="black"/>
                  </a:solidFill>
                  <a:latin typeface="Calibri"/>
                </a:endParaRPr>
              </a:p>
            </p:txBody>
          </p:sp>
          <p:sp>
            <p:nvSpPr>
              <p:cNvPr id="48" name="object 44"/>
              <p:cNvSpPr/>
              <p:nvPr/>
            </p:nvSpPr>
            <p:spPr>
              <a:xfrm>
                <a:off x="1219926" y="1677407"/>
                <a:ext cx="357583" cy="357583"/>
              </a:xfrm>
              <a:custGeom>
                <a:avLst/>
                <a:gdLst/>
                <a:ahLst/>
                <a:cxnLst/>
                <a:rect l="l" t="t" r="r" b="b"/>
                <a:pathLst>
                  <a:path w="525779" h="525780">
                    <a:moveTo>
                      <a:pt x="424205" y="472681"/>
                    </a:moveTo>
                    <a:lnTo>
                      <a:pt x="472693" y="424192"/>
                    </a:lnTo>
                    <a:lnTo>
                      <a:pt x="446290" y="360819"/>
                    </a:lnTo>
                    <a:lnTo>
                      <a:pt x="461911" y="323126"/>
                    </a:lnTo>
                    <a:lnTo>
                      <a:pt x="525386" y="296976"/>
                    </a:lnTo>
                    <a:lnTo>
                      <a:pt x="525386" y="228409"/>
                    </a:lnTo>
                    <a:lnTo>
                      <a:pt x="461911" y="202260"/>
                    </a:lnTo>
                    <a:lnTo>
                      <a:pt x="446290" y="164553"/>
                    </a:lnTo>
                    <a:lnTo>
                      <a:pt x="472693" y="101180"/>
                    </a:lnTo>
                    <a:lnTo>
                      <a:pt x="424205" y="52692"/>
                    </a:lnTo>
                    <a:lnTo>
                      <a:pt x="360832" y="79082"/>
                    </a:lnTo>
                    <a:lnTo>
                      <a:pt x="323126" y="63474"/>
                    </a:lnTo>
                    <a:lnTo>
                      <a:pt x="296976" y="0"/>
                    </a:lnTo>
                    <a:lnTo>
                      <a:pt x="228409" y="0"/>
                    </a:lnTo>
                    <a:lnTo>
                      <a:pt x="202260" y="63474"/>
                    </a:lnTo>
                    <a:lnTo>
                      <a:pt x="164566" y="79082"/>
                    </a:lnTo>
                    <a:lnTo>
                      <a:pt x="101193" y="52692"/>
                    </a:lnTo>
                    <a:lnTo>
                      <a:pt x="52704" y="101180"/>
                    </a:lnTo>
                    <a:lnTo>
                      <a:pt x="79095" y="164553"/>
                    </a:lnTo>
                    <a:lnTo>
                      <a:pt x="63487" y="202260"/>
                    </a:lnTo>
                    <a:lnTo>
                      <a:pt x="0" y="228409"/>
                    </a:lnTo>
                    <a:lnTo>
                      <a:pt x="0" y="296976"/>
                    </a:lnTo>
                    <a:lnTo>
                      <a:pt x="63487" y="323126"/>
                    </a:lnTo>
                    <a:lnTo>
                      <a:pt x="79095" y="360819"/>
                    </a:lnTo>
                    <a:lnTo>
                      <a:pt x="52704" y="424192"/>
                    </a:lnTo>
                    <a:lnTo>
                      <a:pt x="101193" y="472681"/>
                    </a:lnTo>
                    <a:lnTo>
                      <a:pt x="164566" y="446290"/>
                    </a:lnTo>
                    <a:lnTo>
                      <a:pt x="202260" y="461898"/>
                    </a:lnTo>
                    <a:lnTo>
                      <a:pt x="228409" y="525386"/>
                    </a:lnTo>
                    <a:lnTo>
                      <a:pt x="296976" y="525386"/>
                    </a:lnTo>
                    <a:lnTo>
                      <a:pt x="323126" y="461898"/>
                    </a:lnTo>
                    <a:lnTo>
                      <a:pt x="360832" y="446290"/>
                    </a:lnTo>
                    <a:lnTo>
                      <a:pt x="424205" y="472681"/>
                    </a:lnTo>
                    <a:close/>
                  </a:path>
                </a:pathLst>
              </a:custGeom>
              <a:ln w="25400">
                <a:solidFill>
                  <a:srgbClr val="FFFFFF"/>
                </a:solidFill>
              </a:ln>
            </p:spPr>
            <p:txBody>
              <a:bodyPr wrap="square" lIns="0" tIns="0" rIns="0" bIns="0" rtlCol="0"/>
              <a:lstStyle/>
              <a:p>
                <a:pPr defTabSz="621883"/>
                <a:endParaRPr sz="1000" dirty="0">
                  <a:solidFill>
                    <a:prstClr val="black"/>
                  </a:solidFill>
                  <a:latin typeface="Calibri"/>
                </a:endParaRPr>
              </a:p>
            </p:txBody>
          </p:sp>
        </p:grpSp>
        <p:sp>
          <p:nvSpPr>
            <p:cNvPr id="46" name="object 45"/>
            <p:cNvSpPr/>
            <p:nvPr/>
          </p:nvSpPr>
          <p:spPr>
            <a:xfrm>
              <a:off x="1317545" y="1775016"/>
              <a:ext cx="162087" cy="162087"/>
            </a:xfrm>
            <a:prstGeom prst="rect">
              <a:avLst/>
            </a:prstGeom>
            <a:blipFill>
              <a:blip r:embed="rId8" cstate="print"/>
              <a:stretch>
                <a:fillRect/>
              </a:stretch>
            </a:blipFill>
          </p:spPr>
          <p:txBody>
            <a:bodyPr wrap="square" lIns="0" tIns="0" rIns="0" bIns="0" rtlCol="0"/>
            <a:lstStyle/>
            <a:p>
              <a:pPr defTabSz="621883"/>
              <a:endParaRPr sz="1000" dirty="0">
                <a:solidFill>
                  <a:prstClr val="black"/>
                </a:solidFill>
                <a:latin typeface="Calibri"/>
              </a:endParaRPr>
            </a:p>
          </p:txBody>
        </p:sp>
      </p:grpSp>
      <p:grpSp>
        <p:nvGrpSpPr>
          <p:cNvPr id="5" name="Group 4"/>
          <p:cNvGrpSpPr/>
          <p:nvPr/>
        </p:nvGrpSpPr>
        <p:grpSpPr>
          <a:xfrm>
            <a:off x="3504674" y="3591807"/>
            <a:ext cx="489120" cy="549257"/>
            <a:chOff x="4395134" y="1320567"/>
            <a:chExt cx="489120" cy="549257"/>
          </a:xfrm>
        </p:grpSpPr>
        <p:sp>
          <p:nvSpPr>
            <p:cNvPr id="49" name="Freeform 18"/>
            <p:cNvSpPr>
              <a:spLocks/>
            </p:cNvSpPr>
            <p:nvPr/>
          </p:nvSpPr>
          <p:spPr bwMode="auto">
            <a:xfrm>
              <a:off x="4507391" y="1448059"/>
              <a:ext cx="264606" cy="295877"/>
            </a:xfrm>
            <a:custGeom>
              <a:avLst/>
              <a:gdLst>
                <a:gd name="T0" fmla="*/ 165 w 330"/>
                <a:gd name="T1" fmla="*/ 0 h 369"/>
                <a:gd name="T2" fmla="*/ 0 w 330"/>
                <a:gd name="T3" fmla="*/ 84 h 369"/>
                <a:gd name="T4" fmla="*/ 0 w 330"/>
                <a:gd name="T5" fmla="*/ 275 h 369"/>
                <a:gd name="T6" fmla="*/ 165 w 330"/>
                <a:gd name="T7" fmla="*/ 369 h 369"/>
                <a:gd name="T8" fmla="*/ 330 w 330"/>
                <a:gd name="T9" fmla="*/ 275 h 369"/>
                <a:gd name="T10" fmla="*/ 330 w 330"/>
                <a:gd name="T11" fmla="*/ 84 h 369"/>
                <a:gd name="T12" fmla="*/ 165 w 330"/>
                <a:gd name="T13" fmla="*/ 0 h 369"/>
              </a:gdLst>
              <a:ahLst/>
              <a:cxnLst>
                <a:cxn ang="0">
                  <a:pos x="T0" y="T1"/>
                </a:cxn>
                <a:cxn ang="0">
                  <a:pos x="T2" y="T3"/>
                </a:cxn>
                <a:cxn ang="0">
                  <a:pos x="T4" y="T5"/>
                </a:cxn>
                <a:cxn ang="0">
                  <a:pos x="T6" y="T7"/>
                </a:cxn>
                <a:cxn ang="0">
                  <a:pos x="T8" y="T9"/>
                </a:cxn>
                <a:cxn ang="0">
                  <a:pos x="T10" y="T11"/>
                </a:cxn>
                <a:cxn ang="0">
                  <a:pos x="T12" y="T13"/>
                </a:cxn>
              </a:cxnLst>
              <a:rect l="0" t="0" r="r" b="b"/>
              <a:pathLst>
                <a:path w="330" h="369">
                  <a:moveTo>
                    <a:pt x="165" y="0"/>
                  </a:moveTo>
                  <a:lnTo>
                    <a:pt x="0" y="84"/>
                  </a:lnTo>
                  <a:lnTo>
                    <a:pt x="0" y="275"/>
                  </a:lnTo>
                  <a:lnTo>
                    <a:pt x="165" y="369"/>
                  </a:lnTo>
                  <a:lnTo>
                    <a:pt x="330" y="275"/>
                  </a:lnTo>
                  <a:lnTo>
                    <a:pt x="330" y="84"/>
                  </a:lnTo>
                  <a:lnTo>
                    <a:pt x="165" y="0"/>
                  </a:lnTo>
                  <a:close/>
                </a:path>
              </a:pathLst>
            </a:custGeom>
            <a:noFill/>
            <a:ln w="127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19"/>
            <p:cNvSpPr>
              <a:spLocks noChangeShapeType="1"/>
            </p:cNvSpPr>
            <p:nvPr/>
          </p:nvSpPr>
          <p:spPr bwMode="auto">
            <a:xfrm>
              <a:off x="4555501" y="1543477"/>
              <a:ext cx="84193" cy="44903"/>
            </a:xfrm>
            <a:prstGeom prst="line">
              <a:avLst/>
            </a:prstGeom>
            <a:noFill/>
            <a:ln w="12700" cap="rnd">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20"/>
            <p:cNvSpPr>
              <a:spLocks noChangeShapeType="1"/>
            </p:cNvSpPr>
            <p:nvPr/>
          </p:nvSpPr>
          <p:spPr bwMode="auto">
            <a:xfrm flipH="1">
              <a:off x="4639694" y="1543477"/>
              <a:ext cx="84193" cy="44903"/>
            </a:xfrm>
            <a:prstGeom prst="line">
              <a:avLst/>
            </a:prstGeom>
            <a:noFill/>
            <a:ln w="12700" cap="rnd">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21"/>
            <p:cNvSpPr>
              <a:spLocks noChangeShapeType="1"/>
            </p:cNvSpPr>
            <p:nvPr/>
          </p:nvSpPr>
          <p:spPr bwMode="auto">
            <a:xfrm>
              <a:off x="4639694" y="1590785"/>
              <a:ext cx="0" cy="97022"/>
            </a:xfrm>
            <a:prstGeom prst="line">
              <a:avLst/>
            </a:prstGeom>
            <a:noFill/>
            <a:ln w="12700" cap="rnd">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22"/>
            <p:cNvSpPr>
              <a:spLocks/>
            </p:cNvSpPr>
            <p:nvPr/>
          </p:nvSpPr>
          <p:spPr bwMode="auto">
            <a:xfrm>
              <a:off x="4395134" y="1320567"/>
              <a:ext cx="489120" cy="549257"/>
            </a:xfrm>
            <a:custGeom>
              <a:avLst/>
              <a:gdLst>
                <a:gd name="T0" fmla="*/ 302 w 610"/>
                <a:gd name="T1" fmla="*/ 0 h 685"/>
                <a:gd name="T2" fmla="*/ 0 w 610"/>
                <a:gd name="T3" fmla="*/ 156 h 685"/>
                <a:gd name="T4" fmla="*/ 0 w 610"/>
                <a:gd name="T5" fmla="*/ 510 h 685"/>
                <a:gd name="T6" fmla="*/ 305 w 610"/>
                <a:gd name="T7" fmla="*/ 685 h 685"/>
                <a:gd name="T8" fmla="*/ 610 w 610"/>
                <a:gd name="T9" fmla="*/ 510 h 685"/>
                <a:gd name="T10" fmla="*/ 610 w 610"/>
                <a:gd name="T11" fmla="*/ 156 h 685"/>
                <a:gd name="T12" fmla="*/ 302 w 610"/>
                <a:gd name="T13" fmla="*/ 0 h 685"/>
              </a:gdLst>
              <a:ahLst/>
              <a:cxnLst>
                <a:cxn ang="0">
                  <a:pos x="T0" y="T1"/>
                </a:cxn>
                <a:cxn ang="0">
                  <a:pos x="T2" y="T3"/>
                </a:cxn>
                <a:cxn ang="0">
                  <a:pos x="T4" y="T5"/>
                </a:cxn>
                <a:cxn ang="0">
                  <a:pos x="T6" y="T7"/>
                </a:cxn>
                <a:cxn ang="0">
                  <a:pos x="T8" y="T9"/>
                </a:cxn>
                <a:cxn ang="0">
                  <a:pos x="T10" y="T11"/>
                </a:cxn>
                <a:cxn ang="0">
                  <a:pos x="T12" y="T13"/>
                </a:cxn>
              </a:cxnLst>
              <a:rect l="0" t="0" r="r" b="b"/>
              <a:pathLst>
                <a:path w="610" h="685">
                  <a:moveTo>
                    <a:pt x="302" y="0"/>
                  </a:moveTo>
                  <a:lnTo>
                    <a:pt x="0" y="156"/>
                  </a:lnTo>
                  <a:lnTo>
                    <a:pt x="0" y="510"/>
                  </a:lnTo>
                  <a:lnTo>
                    <a:pt x="305" y="685"/>
                  </a:lnTo>
                  <a:lnTo>
                    <a:pt x="610" y="510"/>
                  </a:lnTo>
                  <a:lnTo>
                    <a:pt x="610" y="156"/>
                  </a:lnTo>
                  <a:lnTo>
                    <a:pt x="302" y="0"/>
                  </a:lnTo>
                  <a:close/>
                </a:path>
              </a:pathLst>
            </a:custGeom>
            <a:noFill/>
            <a:ln w="127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23"/>
            <p:cNvSpPr>
              <a:spLocks noChangeShapeType="1"/>
            </p:cNvSpPr>
            <p:nvPr/>
          </p:nvSpPr>
          <p:spPr bwMode="auto">
            <a:xfrm>
              <a:off x="4397540" y="1448059"/>
              <a:ext cx="68958" cy="39290"/>
            </a:xfrm>
            <a:prstGeom prst="line">
              <a:avLst/>
            </a:prstGeom>
            <a:noFill/>
            <a:ln w="12700" cap="rnd">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24"/>
            <p:cNvSpPr>
              <a:spLocks noChangeShapeType="1"/>
            </p:cNvSpPr>
            <p:nvPr/>
          </p:nvSpPr>
          <p:spPr bwMode="auto">
            <a:xfrm flipH="1">
              <a:off x="4812891" y="1448059"/>
              <a:ext cx="68958" cy="39290"/>
            </a:xfrm>
            <a:prstGeom prst="line">
              <a:avLst/>
            </a:prstGeom>
            <a:noFill/>
            <a:ln w="12700" cap="rnd">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25"/>
            <p:cNvSpPr>
              <a:spLocks noChangeShapeType="1"/>
            </p:cNvSpPr>
            <p:nvPr/>
          </p:nvSpPr>
          <p:spPr bwMode="auto">
            <a:xfrm>
              <a:off x="4639694" y="1792046"/>
              <a:ext cx="0" cy="77778"/>
            </a:xfrm>
            <a:prstGeom prst="line">
              <a:avLst/>
            </a:prstGeom>
            <a:noFill/>
            <a:ln w="12700" cap="rnd">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9" name="Picture 8"/>
          <p:cNvPicPr>
            <a:picLocks noChangeAspect="1"/>
          </p:cNvPicPr>
          <p:nvPr/>
        </p:nvPicPr>
        <p:blipFill>
          <a:blip r:embed="rId9"/>
          <a:stretch>
            <a:fillRect/>
          </a:stretch>
        </p:blipFill>
        <p:spPr>
          <a:xfrm>
            <a:off x="6400314" y="3611365"/>
            <a:ext cx="584551" cy="451921"/>
          </a:xfrm>
          <a:prstGeom prst="rect">
            <a:avLst/>
          </a:prstGeom>
        </p:spPr>
      </p:pic>
      <p:pic>
        <p:nvPicPr>
          <p:cNvPr id="10" name="Picture 9"/>
          <p:cNvPicPr>
            <a:picLocks noChangeAspect="1"/>
          </p:cNvPicPr>
          <p:nvPr/>
        </p:nvPicPr>
        <p:blipFill>
          <a:blip r:embed="rId10"/>
          <a:stretch>
            <a:fillRect/>
          </a:stretch>
        </p:blipFill>
        <p:spPr>
          <a:xfrm>
            <a:off x="587963" y="2210545"/>
            <a:ext cx="709337" cy="709686"/>
          </a:xfrm>
          <a:prstGeom prst="rect">
            <a:avLst/>
          </a:prstGeom>
        </p:spPr>
      </p:pic>
    </p:spTree>
    <p:extLst>
      <p:ext uri="{BB962C8B-B14F-4D97-AF65-F5344CB8AC3E}">
        <p14:creationId xmlns:p14="http://schemas.microsoft.com/office/powerpoint/2010/main" val="3336763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p:cNvSpPr>
            <a:spLocks noGrp="1"/>
          </p:cNvSpPr>
          <p:nvPr>
            <p:ph type="title"/>
          </p:nvPr>
        </p:nvSpPr>
        <p:spPr/>
        <p:txBody>
          <a:bodyPr/>
          <a:lstStyle/>
          <a:p>
            <a:r>
              <a:rPr lang="en-US" dirty="0">
                <a:latin typeface="Arial" panose="020B0604020202020204" pitchFamily="34" charset="0"/>
                <a:cs typeface="Arial" panose="020B0604020202020204" pitchFamily="34" charset="0"/>
              </a:rPr>
              <a:t>TriZetto Optimization Tools</a:t>
            </a:r>
          </a:p>
        </p:txBody>
      </p:sp>
      <p:sp>
        <p:nvSpPr>
          <p:cNvPr id="15" name="Rectangle 14"/>
          <p:cNvSpPr/>
          <p:nvPr/>
        </p:nvSpPr>
        <p:spPr>
          <a:xfrm>
            <a:off x="4457421" y="802916"/>
            <a:ext cx="4078438" cy="39528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defTabSz="457200"/>
            <a:r>
              <a:rPr lang="en-US" b="1" dirty="0">
                <a:solidFill>
                  <a:schemeClr val="bg1"/>
                </a:solidFill>
              </a:rPr>
              <a:t>Core-Agnostic Solutions</a:t>
            </a:r>
          </a:p>
        </p:txBody>
      </p:sp>
      <p:sp>
        <p:nvSpPr>
          <p:cNvPr id="16" name="Rectangle 15"/>
          <p:cNvSpPr/>
          <p:nvPr/>
        </p:nvSpPr>
        <p:spPr>
          <a:xfrm>
            <a:off x="4457421" y="1372757"/>
            <a:ext cx="4311675" cy="2997325"/>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numCol="1" spcCol="457200" rtlCol="0" anchor="t"/>
          <a:lstStyle/>
          <a:p>
            <a:pPr marL="192024" indent="-192024" defTabSz="457200">
              <a:spcBef>
                <a:spcPts val="200"/>
              </a:spcBef>
              <a:spcAft>
                <a:spcPts val="200"/>
              </a:spcAft>
              <a:buSzPct val="100000"/>
              <a:buFont typeface="Arial" panose="020B0604020202020204" pitchFamily="34" charset="0"/>
              <a:buChar char="•"/>
            </a:pPr>
            <a:r>
              <a:rPr lang="en-US" sz="1200" b="1" dirty="0">
                <a:solidFill>
                  <a:schemeClr val="accent4"/>
                </a:solidFill>
                <a:cs typeface="Arial" panose="020B0604020202020204" pitchFamily="34" charset="0"/>
              </a:rPr>
              <a:t>Claim Test Pro (CTP)</a:t>
            </a:r>
            <a:br>
              <a:rPr lang="en-US" sz="1200" b="1" dirty="0">
                <a:solidFill>
                  <a:schemeClr val="accent4"/>
                </a:solidFill>
                <a:cs typeface="Arial" panose="020B0604020202020204" pitchFamily="34" charset="0"/>
              </a:rPr>
            </a:br>
            <a:r>
              <a:rPr lang="en-US" sz="1100" i="1" dirty="0">
                <a:solidFill>
                  <a:srgbClr val="000000"/>
                </a:solidFill>
                <a:cs typeface="Arial" panose="020B0604020202020204" pitchFamily="34" charset="0"/>
              </a:rPr>
              <a:t>Execute thousands of claims processing use cases </a:t>
            </a:r>
            <a:br>
              <a:rPr lang="en-US" sz="1100" i="1" dirty="0">
                <a:solidFill>
                  <a:srgbClr val="000000"/>
                </a:solidFill>
                <a:cs typeface="Arial" panose="020B0604020202020204" pitchFamily="34" charset="0"/>
              </a:rPr>
            </a:br>
            <a:r>
              <a:rPr lang="en-US" sz="1100" i="1" dirty="0">
                <a:solidFill>
                  <a:srgbClr val="000000"/>
                </a:solidFill>
                <a:cs typeface="Arial" panose="020B0604020202020204" pitchFamily="34" charset="0"/>
              </a:rPr>
              <a:t>(Any Core Solution)</a:t>
            </a:r>
          </a:p>
          <a:p>
            <a:pPr marL="192024" indent="-192024" defTabSz="457200">
              <a:spcBef>
                <a:spcPts val="200"/>
              </a:spcBef>
              <a:spcAft>
                <a:spcPts val="200"/>
              </a:spcAft>
              <a:buSzPct val="100000"/>
              <a:buFont typeface="Arial" panose="020B0604020202020204" pitchFamily="34" charset="0"/>
              <a:buChar char="•"/>
            </a:pPr>
            <a:r>
              <a:rPr lang="en-US" sz="1200" b="1" dirty="0">
                <a:solidFill>
                  <a:schemeClr val="accent4"/>
                </a:solidFill>
                <a:cs typeface="Arial" panose="020B0604020202020204" pitchFamily="34" charset="0"/>
              </a:rPr>
              <a:t>Test Data Generator (TDG)</a:t>
            </a:r>
            <a:br>
              <a:rPr lang="en-US" sz="1200" b="1" dirty="0">
                <a:solidFill>
                  <a:schemeClr val="accent4"/>
                </a:solidFill>
                <a:cs typeface="Arial" panose="020B0604020202020204" pitchFamily="34" charset="0"/>
              </a:rPr>
            </a:br>
            <a:r>
              <a:rPr lang="en-US" sz="1100" i="1" dirty="0">
                <a:solidFill>
                  <a:srgbClr val="000000"/>
                </a:solidFill>
                <a:cs typeface="Arial" panose="020B0604020202020204" pitchFamily="34" charset="0"/>
              </a:rPr>
              <a:t>Clone randomized non-production data sets (Facets/QNXT)</a:t>
            </a:r>
          </a:p>
          <a:p>
            <a:pPr marL="192024" indent="-192024" defTabSz="457200">
              <a:spcBef>
                <a:spcPts val="200"/>
              </a:spcBef>
              <a:spcAft>
                <a:spcPts val="200"/>
              </a:spcAft>
              <a:buSzPct val="100000"/>
              <a:buFont typeface="Arial" panose="020B0604020202020204" pitchFamily="34" charset="0"/>
              <a:buChar char="•"/>
            </a:pPr>
            <a:r>
              <a:rPr lang="en-US" sz="1200" b="1" dirty="0">
                <a:solidFill>
                  <a:schemeClr val="accent4"/>
                </a:solidFill>
                <a:cs typeface="Arial" panose="020B0604020202020204" pitchFamily="34" charset="0"/>
              </a:rPr>
              <a:t>Synthetic Executable Enterprise Data (SEED)</a:t>
            </a:r>
            <a:br>
              <a:rPr lang="en-US" sz="1200" b="1" dirty="0">
                <a:solidFill>
                  <a:schemeClr val="accent4"/>
                </a:solidFill>
                <a:cs typeface="Arial" panose="020B0604020202020204" pitchFamily="34" charset="0"/>
              </a:rPr>
            </a:br>
            <a:r>
              <a:rPr lang="en-US" sz="1100" i="1" dirty="0">
                <a:solidFill>
                  <a:srgbClr val="000000"/>
                </a:solidFill>
                <a:cs typeface="Arial" panose="020B0604020202020204" pitchFamily="34" charset="0"/>
              </a:rPr>
              <a:t>Create PHI-free member and claim data (Any Core Solution)</a:t>
            </a:r>
          </a:p>
          <a:p>
            <a:pPr marL="192024" indent="-192024" defTabSz="457200">
              <a:spcBef>
                <a:spcPts val="200"/>
              </a:spcBef>
              <a:spcAft>
                <a:spcPts val="200"/>
              </a:spcAft>
              <a:buSzPct val="100000"/>
              <a:buFont typeface="Arial" panose="020B0604020202020204" pitchFamily="34" charset="0"/>
              <a:buChar char="•"/>
            </a:pPr>
            <a:r>
              <a:rPr lang="en-US" sz="1200" b="1" dirty="0">
                <a:solidFill>
                  <a:schemeClr val="accent4"/>
                </a:solidFill>
                <a:cs typeface="Arial" panose="020B0604020202020204" pitchFamily="34" charset="0"/>
              </a:rPr>
              <a:t>Configuration Data Analyzer (CDA)</a:t>
            </a:r>
            <a:br>
              <a:rPr lang="en-US" sz="1200" b="1" dirty="0">
                <a:solidFill>
                  <a:schemeClr val="accent4"/>
                </a:solidFill>
                <a:cs typeface="Arial" panose="020B0604020202020204" pitchFamily="34" charset="0"/>
              </a:rPr>
            </a:br>
            <a:r>
              <a:rPr lang="en-US" sz="1100" i="1" dirty="0">
                <a:solidFill>
                  <a:srgbClr val="000000"/>
                </a:solidFill>
                <a:cs typeface="Arial" panose="020B0604020202020204" pitchFamily="34" charset="0"/>
              </a:rPr>
              <a:t>Analyze claim data for test use case fulfillment </a:t>
            </a:r>
            <a:br>
              <a:rPr lang="en-US" sz="1100" i="1" dirty="0">
                <a:solidFill>
                  <a:srgbClr val="000000"/>
                </a:solidFill>
                <a:cs typeface="Arial" panose="020B0604020202020204" pitchFamily="34" charset="0"/>
              </a:rPr>
            </a:br>
            <a:r>
              <a:rPr lang="en-US" sz="1100" i="1" dirty="0">
                <a:solidFill>
                  <a:srgbClr val="000000"/>
                </a:solidFill>
                <a:cs typeface="Arial" panose="020B0604020202020204" pitchFamily="34" charset="0"/>
              </a:rPr>
              <a:t>(Any Core Solution)</a:t>
            </a:r>
          </a:p>
          <a:p>
            <a:pPr marL="192024" indent="-192024" defTabSz="457200">
              <a:spcBef>
                <a:spcPts val="200"/>
              </a:spcBef>
              <a:spcAft>
                <a:spcPts val="200"/>
              </a:spcAft>
              <a:buSzPct val="100000"/>
              <a:buFont typeface="Arial" panose="020B0604020202020204" pitchFamily="34" charset="0"/>
              <a:buChar char="•"/>
            </a:pPr>
            <a:r>
              <a:rPr lang="en-US" sz="1200" b="1" dirty="0">
                <a:solidFill>
                  <a:schemeClr val="accent4"/>
                </a:solidFill>
                <a:cs typeface="Arial" panose="020B0604020202020204" pitchFamily="34" charset="0"/>
              </a:rPr>
              <a:t>EDI Transaction Generator (EDITran)</a:t>
            </a:r>
            <a:br>
              <a:rPr lang="en-US" sz="1200" b="1" dirty="0">
                <a:solidFill>
                  <a:schemeClr val="accent4"/>
                </a:solidFill>
                <a:cs typeface="Arial" panose="020B0604020202020204" pitchFamily="34" charset="0"/>
              </a:rPr>
            </a:br>
            <a:r>
              <a:rPr lang="en-US" sz="1100" i="1" dirty="0">
                <a:solidFill>
                  <a:srgbClr val="000000"/>
                </a:solidFill>
                <a:cs typeface="Arial" panose="020B0604020202020204" pitchFamily="34" charset="0"/>
              </a:rPr>
              <a:t>Create compliant 834s, 837s, and other EDI formats from generic input files (Any Core Solution)</a:t>
            </a:r>
          </a:p>
          <a:p>
            <a:pPr marL="192024" indent="-192024" defTabSz="457200">
              <a:spcBef>
                <a:spcPts val="200"/>
              </a:spcBef>
              <a:spcAft>
                <a:spcPts val="200"/>
              </a:spcAft>
              <a:buSzPct val="100000"/>
              <a:buFont typeface="Arial" panose="020B0604020202020204" pitchFamily="34" charset="0"/>
              <a:buChar char="•"/>
            </a:pPr>
            <a:r>
              <a:rPr lang="en-US" sz="1200" b="1" dirty="0">
                <a:solidFill>
                  <a:schemeClr val="accent4"/>
                </a:solidFill>
                <a:cs typeface="Arial" panose="020B0604020202020204" pitchFamily="34" charset="0"/>
              </a:rPr>
              <a:t>Third-party Interfaces</a:t>
            </a:r>
            <a:r>
              <a:rPr lang="en-US" sz="1200" b="1" dirty="0">
                <a:solidFill>
                  <a:srgbClr val="000000"/>
                </a:solidFill>
                <a:cs typeface="Arial" panose="020B0604020202020204" pitchFamily="34" charset="0"/>
              </a:rPr>
              <a:t/>
            </a:r>
            <a:br>
              <a:rPr lang="en-US" sz="1200" b="1" dirty="0">
                <a:solidFill>
                  <a:srgbClr val="000000"/>
                </a:solidFill>
                <a:cs typeface="Arial" panose="020B0604020202020204" pitchFamily="34" charset="0"/>
              </a:rPr>
            </a:br>
            <a:r>
              <a:rPr lang="en-US" sz="1100" i="1" dirty="0">
                <a:solidFill>
                  <a:srgbClr val="000000"/>
                </a:solidFill>
                <a:cs typeface="Arial" panose="020B0604020202020204" pitchFamily="34" charset="0"/>
              </a:rPr>
              <a:t>Zelis Payments and Payments Integrity Solutions (Facets/QNXT)</a:t>
            </a:r>
          </a:p>
        </p:txBody>
      </p:sp>
      <p:sp>
        <p:nvSpPr>
          <p:cNvPr id="17" name="Rectangle 16"/>
          <p:cNvSpPr/>
          <p:nvPr/>
        </p:nvSpPr>
        <p:spPr>
          <a:xfrm>
            <a:off x="408216" y="802916"/>
            <a:ext cx="3712371" cy="395288"/>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defTabSz="457200"/>
            <a:r>
              <a:rPr lang="en-US" b="1" dirty="0">
                <a:solidFill>
                  <a:srgbClr val="FFFFFF"/>
                </a:solidFill>
              </a:rPr>
              <a:t>Core-Specific Solutions</a:t>
            </a:r>
          </a:p>
        </p:txBody>
      </p:sp>
      <p:sp>
        <p:nvSpPr>
          <p:cNvPr id="19" name="Rectangle 18"/>
          <p:cNvSpPr/>
          <p:nvPr/>
        </p:nvSpPr>
        <p:spPr>
          <a:xfrm>
            <a:off x="408217" y="1412114"/>
            <a:ext cx="4049204" cy="311359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numCol="1" rtlCol="0" anchor="t"/>
          <a:lstStyle/>
          <a:p>
            <a:pPr marL="189230" indent="-192024" defTabSz="457200">
              <a:spcBef>
                <a:spcPts val="200"/>
              </a:spcBef>
              <a:spcAft>
                <a:spcPts val="200"/>
              </a:spcAft>
              <a:buSzPct val="100000"/>
              <a:buFont typeface="Arial" panose="020B0604020202020204" pitchFamily="34" charset="0"/>
              <a:buChar char="•"/>
            </a:pPr>
            <a:r>
              <a:rPr lang="en-US" sz="1200" b="1" dirty="0">
                <a:solidFill>
                  <a:srgbClr val="0033A0"/>
                </a:solidFill>
                <a:cs typeface="Arial" panose="020B0604020202020204" pitchFamily="34" charset="0"/>
              </a:rPr>
              <a:t>Configuration Migration Utility (CMU)</a:t>
            </a:r>
            <a:br>
              <a:rPr lang="en-US" sz="1200" b="1" dirty="0">
                <a:solidFill>
                  <a:srgbClr val="0033A0"/>
                </a:solidFill>
                <a:cs typeface="Arial" panose="020B0604020202020204" pitchFamily="34" charset="0"/>
              </a:rPr>
            </a:br>
            <a:r>
              <a:rPr lang="en-US" sz="1100" i="1" dirty="0">
                <a:solidFill>
                  <a:srgbClr val="000000"/>
                </a:solidFill>
                <a:cs typeface="Arial" panose="020B0604020202020204" pitchFamily="34" charset="0"/>
              </a:rPr>
              <a:t>Surgically promote configuration changes (Facets)</a:t>
            </a:r>
          </a:p>
          <a:p>
            <a:pPr marL="189230" indent="-192024" defTabSz="457200">
              <a:spcBef>
                <a:spcPts val="200"/>
              </a:spcBef>
              <a:spcAft>
                <a:spcPts val="200"/>
              </a:spcAft>
              <a:buSzPct val="100000"/>
              <a:buFont typeface="Arial" panose="020B0604020202020204" pitchFamily="34" charset="0"/>
              <a:buChar char="•"/>
            </a:pPr>
            <a:r>
              <a:rPr lang="en-US" sz="1200" b="1" dirty="0">
                <a:solidFill>
                  <a:srgbClr val="0033A0"/>
                </a:solidFill>
                <a:cs typeface="Arial" panose="020B0604020202020204" pitchFamily="34" charset="0"/>
              </a:rPr>
              <a:t>Security Management Tool (SMT)</a:t>
            </a:r>
            <a:br>
              <a:rPr lang="en-US" sz="1200" b="1" dirty="0">
                <a:solidFill>
                  <a:srgbClr val="0033A0"/>
                </a:solidFill>
                <a:cs typeface="Arial" panose="020B0604020202020204" pitchFamily="34" charset="0"/>
              </a:rPr>
            </a:br>
            <a:r>
              <a:rPr lang="en-US" sz="1100" i="1" dirty="0">
                <a:solidFill>
                  <a:srgbClr val="000000"/>
                </a:solidFill>
                <a:cs typeface="Arial" panose="020B0604020202020204" pitchFamily="34" charset="0"/>
              </a:rPr>
              <a:t>Manage security provisioning (Facets)</a:t>
            </a:r>
          </a:p>
          <a:p>
            <a:pPr marL="189230" indent="-192024" defTabSz="457200">
              <a:spcBef>
                <a:spcPts val="200"/>
              </a:spcBef>
              <a:spcAft>
                <a:spcPts val="200"/>
              </a:spcAft>
              <a:buSzPct val="100000"/>
              <a:buFont typeface="Arial" panose="020B0604020202020204" pitchFamily="34" charset="0"/>
              <a:buChar char="•"/>
            </a:pPr>
            <a:r>
              <a:rPr lang="en-US" sz="1200" b="1" dirty="0">
                <a:solidFill>
                  <a:srgbClr val="0033A0"/>
                </a:solidFill>
                <a:cs typeface="Arial" panose="020B0604020202020204" pitchFamily="34" charset="0"/>
              </a:rPr>
              <a:t>Facets Enrollment Toolkit (FET)</a:t>
            </a:r>
            <a:br>
              <a:rPr lang="en-US" sz="1200" b="1" dirty="0">
                <a:solidFill>
                  <a:srgbClr val="0033A0"/>
                </a:solidFill>
                <a:cs typeface="Arial" panose="020B0604020202020204" pitchFamily="34" charset="0"/>
              </a:rPr>
            </a:br>
            <a:r>
              <a:rPr lang="en-US" sz="1100" i="1" dirty="0">
                <a:solidFill>
                  <a:srgbClr val="000000"/>
                </a:solidFill>
                <a:cs typeface="Arial" panose="020B0604020202020204" pitchFamily="34" charset="0"/>
              </a:rPr>
              <a:t>Automate electronic enrollment record processing (Facets)</a:t>
            </a:r>
          </a:p>
          <a:p>
            <a:pPr marL="189230" indent="-192024" defTabSz="457200">
              <a:spcBef>
                <a:spcPts val="200"/>
              </a:spcBef>
              <a:spcAft>
                <a:spcPts val="200"/>
              </a:spcAft>
              <a:buSzPct val="100000"/>
              <a:buFont typeface="Arial" panose="020B0604020202020204" pitchFamily="34" charset="0"/>
              <a:buChar char="•"/>
            </a:pPr>
            <a:r>
              <a:rPr lang="en-US" sz="1200" b="1" dirty="0">
                <a:solidFill>
                  <a:srgbClr val="0033A0"/>
                </a:solidFill>
                <a:cs typeface="Arial" panose="020B0604020202020204" pitchFamily="34" charset="0"/>
              </a:rPr>
              <a:t>Supplementary Mapping Management (SMM)</a:t>
            </a:r>
            <a:br>
              <a:rPr lang="en-US" sz="1200" b="1" dirty="0">
                <a:solidFill>
                  <a:srgbClr val="0033A0"/>
                </a:solidFill>
                <a:cs typeface="Arial" panose="020B0604020202020204" pitchFamily="34" charset="0"/>
              </a:rPr>
            </a:br>
            <a:r>
              <a:rPr lang="en-US" sz="1100" i="1" dirty="0">
                <a:solidFill>
                  <a:srgbClr val="000000"/>
                </a:solidFill>
                <a:cs typeface="Arial" panose="020B0604020202020204" pitchFamily="34" charset="0"/>
              </a:rPr>
              <a:t>Modify and analyze supplementary qualifier, procedure, revenue rules (Facets)</a:t>
            </a:r>
          </a:p>
          <a:p>
            <a:pPr marL="189230" indent="-192024" defTabSz="457200">
              <a:spcBef>
                <a:spcPts val="200"/>
              </a:spcBef>
              <a:spcAft>
                <a:spcPts val="200"/>
              </a:spcAft>
              <a:buSzPct val="100000"/>
              <a:buFont typeface="Arial" panose="020B0604020202020204" pitchFamily="34" charset="0"/>
              <a:buChar char="•"/>
            </a:pPr>
            <a:r>
              <a:rPr lang="en-US" sz="1200" b="1" dirty="0">
                <a:solidFill>
                  <a:srgbClr val="0033A0"/>
                </a:solidFill>
                <a:cs typeface="Arial" panose="020B0604020202020204" pitchFamily="34" charset="0"/>
              </a:rPr>
              <a:t>Keyword Loader (KWL)</a:t>
            </a:r>
            <a:br>
              <a:rPr lang="en-US" sz="1200" b="1" dirty="0">
                <a:solidFill>
                  <a:srgbClr val="0033A0"/>
                </a:solidFill>
                <a:cs typeface="Arial" panose="020B0604020202020204" pitchFamily="34" charset="0"/>
              </a:rPr>
            </a:br>
            <a:r>
              <a:rPr lang="en-US" sz="1100" i="1" dirty="0">
                <a:solidFill>
                  <a:srgbClr val="000000"/>
                </a:solidFill>
                <a:cs typeface="Arial" panose="020B0604020202020204" pitchFamily="34" charset="0"/>
              </a:rPr>
              <a:t>Load diverse data types directly to Facets (Facets)</a:t>
            </a:r>
          </a:p>
          <a:p>
            <a:pPr marL="189230" indent="-192024" defTabSz="457200">
              <a:spcBef>
                <a:spcPts val="200"/>
              </a:spcBef>
              <a:spcAft>
                <a:spcPts val="200"/>
              </a:spcAft>
              <a:buSzPct val="100000"/>
              <a:buFont typeface="Arial" panose="020B0604020202020204" pitchFamily="34" charset="0"/>
              <a:buChar char="•"/>
            </a:pPr>
            <a:r>
              <a:rPr lang="en-US" sz="1200" b="1" dirty="0">
                <a:solidFill>
                  <a:srgbClr val="0033A0"/>
                </a:solidFill>
                <a:cs typeface="Arial" panose="020B0604020202020204" pitchFamily="34" charset="0"/>
              </a:rPr>
              <a:t>QNXT Configuration Solution (QCS)</a:t>
            </a:r>
            <a:br>
              <a:rPr lang="en-US" sz="1200" b="1" dirty="0">
                <a:solidFill>
                  <a:srgbClr val="0033A0"/>
                </a:solidFill>
                <a:cs typeface="Arial" panose="020B0604020202020204" pitchFamily="34" charset="0"/>
              </a:rPr>
            </a:br>
            <a:r>
              <a:rPr lang="en-US" sz="1100" i="1" dirty="0">
                <a:solidFill>
                  <a:srgbClr val="000000"/>
                </a:solidFill>
                <a:cs typeface="Arial" panose="020B0604020202020204" pitchFamily="34" charset="0"/>
              </a:rPr>
              <a:t>Automate configuration data change management (QNXT)</a:t>
            </a:r>
          </a:p>
          <a:p>
            <a:pPr marL="189230" indent="-192024" defTabSz="457200">
              <a:spcBef>
                <a:spcPts val="200"/>
              </a:spcBef>
              <a:spcAft>
                <a:spcPts val="200"/>
              </a:spcAft>
              <a:buSzPct val="100000"/>
              <a:buFont typeface="Arial" panose="020B0604020202020204" pitchFamily="34" charset="0"/>
              <a:buChar char="•"/>
            </a:pPr>
            <a:r>
              <a:rPr lang="en-US" sz="1200" b="1" dirty="0">
                <a:solidFill>
                  <a:srgbClr val="0033A0"/>
                </a:solidFill>
                <a:cs typeface="Arial" panose="020B0604020202020204" pitchFamily="34" charset="0"/>
              </a:rPr>
              <a:t>Third-party Interfaces</a:t>
            </a:r>
            <a:r>
              <a:rPr lang="en-US" sz="1200" b="1" dirty="0">
                <a:solidFill>
                  <a:srgbClr val="000000"/>
                </a:solidFill>
                <a:cs typeface="Arial" panose="020B0604020202020204" pitchFamily="34" charset="0"/>
              </a:rPr>
              <a:t/>
            </a:r>
            <a:br>
              <a:rPr lang="en-US" sz="1200" b="1" dirty="0">
                <a:solidFill>
                  <a:srgbClr val="000000"/>
                </a:solidFill>
                <a:cs typeface="Arial" panose="020B0604020202020204" pitchFamily="34" charset="0"/>
              </a:rPr>
            </a:br>
            <a:r>
              <a:rPr lang="en-US" sz="1100" i="1" dirty="0">
                <a:solidFill>
                  <a:srgbClr val="000000"/>
                </a:solidFill>
                <a:cs typeface="Arial" panose="020B0604020202020204" pitchFamily="34" charset="0"/>
              </a:rPr>
              <a:t>CHC interfaces for Claims Integrity solution (QNXT)</a:t>
            </a:r>
          </a:p>
        </p:txBody>
      </p:sp>
      <p:sp>
        <p:nvSpPr>
          <p:cNvPr id="12" name="Footer Placeholder 3">
            <a:extLst>
              <a:ext uri="{FF2B5EF4-FFF2-40B4-BE49-F238E27FC236}">
                <a16:creationId xmlns:a16="http://schemas.microsoft.com/office/drawing/2014/main" xmlns="" id="{9149854B-13D7-8D4B-8F87-52E589EA1E04}"/>
              </a:ext>
            </a:extLst>
          </p:cNvPr>
          <p:cNvSpPr>
            <a:spLocks noGrp="1"/>
          </p:cNvSpPr>
          <p:nvPr>
            <p:ph type="ftr" sz="quarter" idx="3"/>
          </p:nvPr>
        </p:nvSpPr>
        <p:spPr>
          <a:xfrm>
            <a:off x="660386" y="4695411"/>
            <a:ext cx="4572000" cy="187241"/>
          </a:xfrm>
        </p:spPr>
        <p:txBody>
          <a:bodyPr/>
          <a:lstStyle/>
          <a:p>
            <a:r>
              <a:rPr lang="en-US" dirty="0"/>
              <a:t>© 2020 Cognizant</a:t>
            </a:r>
          </a:p>
        </p:txBody>
      </p:sp>
      <p:sp>
        <p:nvSpPr>
          <p:cNvPr id="13" name="Slide Number Placeholder 4">
            <a:extLst>
              <a:ext uri="{FF2B5EF4-FFF2-40B4-BE49-F238E27FC236}">
                <a16:creationId xmlns:a16="http://schemas.microsoft.com/office/drawing/2014/main" xmlns="" id="{C8DD1899-7BF6-8543-9231-D6AAE9801A44}"/>
              </a:ext>
            </a:extLst>
          </p:cNvPr>
          <p:cNvSpPr>
            <a:spLocks noGrp="1"/>
          </p:cNvSpPr>
          <p:nvPr>
            <p:ph type="sldNum" sz="quarter" idx="4"/>
          </p:nvPr>
        </p:nvSpPr>
        <p:spPr>
          <a:xfrm>
            <a:off x="385100" y="4759541"/>
            <a:ext cx="228600" cy="123111"/>
          </a:xfrm>
        </p:spPr>
        <p:txBody>
          <a:bodyPr/>
          <a:lstStyle/>
          <a:p>
            <a:fld id="{2EFEF571-C9B4-4D92-A7F7-315B894862A8}" type="slidenum">
              <a:rPr lang="en-US" smtClean="0"/>
              <a:pPr/>
              <a:t>45</a:t>
            </a:fld>
            <a:endParaRPr lang="en-US" dirty="0"/>
          </a:p>
        </p:txBody>
      </p:sp>
    </p:spTree>
    <p:extLst>
      <p:ext uri="{BB962C8B-B14F-4D97-AF65-F5344CB8AC3E}">
        <p14:creationId xmlns:p14="http://schemas.microsoft.com/office/powerpoint/2010/main" val="2536458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0629" y="-159657"/>
            <a:ext cx="9434286" cy="5428343"/>
          </a:xfrm>
          <a:prstGeom prst="rect">
            <a:avLst/>
          </a:prstGeom>
        </p:spPr>
      </p:pic>
      <p:sp>
        <p:nvSpPr>
          <p:cNvPr id="2" name="Footer Placeholder 1"/>
          <p:cNvSpPr>
            <a:spLocks noGrp="1"/>
          </p:cNvSpPr>
          <p:nvPr>
            <p:ph type="ftr" sz="quarter" idx="4294967295"/>
          </p:nvPr>
        </p:nvSpPr>
        <p:spPr>
          <a:xfrm>
            <a:off x="0" y="4695825"/>
            <a:ext cx="4572000" cy="187325"/>
          </a:xfrm>
        </p:spPr>
        <p:txBody>
          <a:bodyPr/>
          <a:lstStyle/>
          <a:p>
            <a:r>
              <a:rPr lang="en-US" dirty="0" smtClean="0"/>
              <a:t>© 2020 Cognizant</a:t>
            </a:r>
            <a:endParaRPr lang="en-US" dirty="0"/>
          </a:p>
        </p:txBody>
      </p:sp>
      <p:sp>
        <p:nvSpPr>
          <p:cNvPr id="7" name="Rectangle 6"/>
          <p:cNvSpPr/>
          <p:nvPr/>
        </p:nvSpPr>
        <p:spPr>
          <a:xfrm>
            <a:off x="1034729" y="2316151"/>
            <a:ext cx="7419339" cy="584775"/>
          </a:xfrm>
          <a:prstGeom prst="rect">
            <a:avLst/>
          </a:prstGeom>
          <a:solidFill>
            <a:schemeClr val="bg2"/>
          </a:solidFill>
        </p:spPr>
        <p:txBody>
          <a:bodyPr wrap="square">
            <a:spAutoFit/>
          </a:bodyPr>
          <a:lstStyle/>
          <a:p>
            <a:r>
              <a:rPr lang="en-US" sz="3200" b="1" dirty="0" smtClean="0">
                <a:latin typeface="Helvetica Neue"/>
                <a:ea typeface="Calibri" panose="020F0502020204030204" pitchFamily="34" charset="0"/>
                <a:cs typeface="Times New Roman" panose="02020603050405020304" pitchFamily="18" charset="0"/>
              </a:rPr>
              <a:t>TriZetto Consulting Partner Network</a:t>
            </a:r>
            <a:endParaRPr lang="en-US" sz="3200" b="1" dirty="0">
              <a:latin typeface="+mj-lt"/>
            </a:endParaRPr>
          </a:p>
        </p:txBody>
      </p:sp>
      <p:sp>
        <p:nvSpPr>
          <p:cNvPr id="11" name="Rectangle 10"/>
          <p:cNvSpPr/>
          <p:nvPr/>
        </p:nvSpPr>
        <p:spPr>
          <a:xfrm>
            <a:off x="1034729" y="1275261"/>
            <a:ext cx="7885471" cy="830997"/>
          </a:xfrm>
          <a:prstGeom prst="rect">
            <a:avLst/>
          </a:prstGeom>
        </p:spPr>
        <p:txBody>
          <a:bodyPr wrap="square">
            <a:spAutoFit/>
          </a:bodyPr>
          <a:lstStyle/>
          <a:p>
            <a:r>
              <a:rPr lang="en-US" sz="2400" dirty="0" smtClean="0">
                <a:solidFill>
                  <a:schemeClr val="bg1"/>
                </a:solidFill>
                <a:ea typeface="Calibri" panose="020F0502020204030204" pitchFamily="34" charset="0"/>
                <a:cs typeface="Times New Roman" panose="02020603050405020304" pitchFamily="18" charset="0"/>
              </a:rPr>
              <a:t>We understand that some clients prefer to work with additional services vendors so we are launching our </a:t>
            </a:r>
            <a:endParaRPr lang="en-US" sz="2400" dirty="0"/>
          </a:p>
        </p:txBody>
      </p:sp>
      <p:sp>
        <p:nvSpPr>
          <p:cNvPr id="3" name="Rectangle 2"/>
          <p:cNvSpPr/>
          <p:nvPr/>
        </p:nvSpPr>
        <p:spPr>
          <a:xfrm>
            <a:off x="1034729" y="3030418"/>
            <a:ext cx="6690806" cy="461665"/>
          </a:xfrm>
          <a:prstGeom prst="rect">
            <a:avLst/>
          </a:prstGeom>
        </p:spPr>
        <p:txBody>
          <a:bodyPr wrap="none">
            <a:spAutoFit/>
          </a:bodyPr>
          <a:lstStyle/>
          <a:p>
            <a:pPr marR="0" lvl="0">
              <a:spcBef>
                <a:spcPts val="0"/>
              </a:spcBef>
              <a:spcAft>
                <a:spcPts val="0"/>
              </a:spcAft>
              <a:buSzPts val="1000"/>
              <a:tabLst>
                <a:tab pos="457200" algn="l"/>
              </a:tabLst>
            </a:pPr>
            <a:r>
              <a:rPr lang="en-US" sz="2400" dirty="0" smtClean="0">
                <a:solidFill>
                  <a:schemeClr val="bg1"/>
                </a:solidFill>
                <a:ea typeface="Calibri" panose="020F0502020204030204" pitchFamily="34" charset="0"/>
                <a:cs typeface="Times New Roman" panose="02020603050405020304" pitchFamily="18" charset="0"/>
              </a:rPr>
              <a:t>To help you deliver more value to your business</a:t>
            </a:r>
            <a:endParaRPr lang="en-US" sz="2400"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3565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
          <p:cNvSpPr/>
          <p:nvPr/>
        </p:nvSpPr>
        <p:spPr>
          <a:xfrm>
            <a:off x="-15363" y="-34553"/>
            <a:ext cx="9159363" cy="5169026"/>
          </a:xfrm>
          <a:prstGeom prst="rect">
            <a:avLst/>
          </a:prstGeom>
          <a:blipFill>
            <a:blip r:embed="rId2" cstate="print"/>
            <a:stretch>
              <a:fillRect/>
            </a:stretch>
          </a:blipFill>
        </p:spPr>
        <p:txBody>
          <a:bodyPr wrap="square" lIns="0" tIns="0" rIns="0" bIns="0" rtlCol="0"/>
          <a:lstStyle/>
          <a:p>
            <a:pPr defTabSz="621883"/>
            <a:endParaRPr sz="1224" dirty="0">
              <a:solidFill>
                <a:prstClr val="black"/>
              </a:solidFill>
              <a:latin typeface="Calibri"/>
            </a:endParaRPr>
          </a:p>
        </p:txBody>
      </p:sp>
      <p:sp>
        <p:nvSpPr>
          <p:cNvPr id="2" name="Title 1"/>
          <p:cNvSpPr>
            <a:spLocks noGrp="1"/>
          </p:cNvSpPr>
          <p:nvPr>
            <p:ph type="title"/>
          </p:nvPr>
        </p:nvSpPr>
        <p:spPr/>
        <p:txBody>
          <a:bodyPr>
            <a:normAutofit/>
          </a:bodyPr>
          <a:lstStyle/>
          <a:p>
            <a:r>
              <a:rPr lang="en-US" sz="2000" dirty="0">
                <a:solidFill>
                  <a:schemeClr val="bg2"/>
                </a:solidFill>
              </a:rPr>
              <a:t>TriZetto Services Sessions and Demonstrations at the VHCC 2020</a:t>
            </a:r>
          </a:p>
        </p:txBody>
      </p:sp>
      <p:sp>
        <p:nvSpPr>
          <p:cNvPr id="60" name="Footer Placeholder 3">
            <a:extLst>
              <a:ext uri="{FF2B5EF4-FFF2-40B4-BE49-F238E27FC236}">
                <a16:creationId xmlns:a16="http://schemas.microsoft.com/office/drawing/2014/main" xmlns="" id="{B6707755-098B-6446-91DE-176F09F2C5E9}"/>
              </a:ext>
            </a:extLst>
          </p:cNvPr>
          <p:cNvSpPr>
            <a:spLocks noGrp="1"/>
          </p:cNvSpPr>
          <p:nvPr>
            <p:ph type="ftr" sz="quarter" idx="3"/>
          </p:nvPr>
        </p:nvSpPr>
        <p:spPr>
          <a:xfrm>
            <a:off x="660386" y="4695411"/>
            <a:ext cx="4572000" cy="187241"/>
          </a:xfrm>
        </p:spPr>
        <p:txBody>
          <a:bodyPr/>
          <a:lstStyle/>
          <a:p>
            <a:r>
              <a:rPr lang="en-US" dirty="0"/>
              <a:t>© 2020 Cognizant</a:t>
            </a:r>
          </a:p>
        </p:txBody>
      </p:sp>
      <p:sp>
        <p:nvSpPr>
          <p:cNvPr id="61" name="Slide Number Placeholder 4">
            <a:extLst>
              <a:ext uri="{FF2B5EF4-FFF2-40B4-BE49-F238E27FC236}">
                <a16:creationId xmlns:a16="http://schemas.microsoft.com/office/drawing/2014/main" xmlns="" id="{918CCD36-55E9-A74A-992D-C44C9BB076E5}"/>
              </a:ext>
            </a:extLst>
          </p:cNvPr>
          <p:cNvSpPr>
            <a:spLocks noGrp="1"/>
          </p:cNvSpPr>
          <p:nvPr>
            <p:ph type="sldNum" sz="quarter" idx="4"/>
          </p:nvPr>
        </p:nvSpPr>
        <p:spPr>
          <a:xfrm>
            <a:off x="385100" y="4759541"/>
            <a:ext cx="228600" cy="123111"/>
          </a:xfrm>
        </p:spPr>
        <p:txBody>
          <a:bodyPr/>
          <a:lstStyle/>
          <a:p>
            <a:fld id="{2EFEF571-C9B4-4D92-A7F7-315B894862A8}" type="slidenum">
              <a:rPr lang="en-US" smtClean="0"/>
              <a:pPr/>
              <a:t>47</a:t>
            </a:fld>
            <a:endParaRPr lang="en-US" dirty="0"/>
          </a:p>
        </p:txBody>
      </p:sp>
      <p:sp>
        <p:nvSpPr>
          <p:cNvPr id="62" name="Rectangle 61">
            <a:extLst>
              <a:ext uri="{FF2B5EF4-FFF2-40B4-BE49-F238E27FC236}">
                <a16:creationId xmlns:a16="http://schemas.microsoft.com/office/drawing/2014/main" xmlns="" id="{1FFFBCD2-CC65-6547-BCDD-4AF5CA6AA260}"/>
              </a:ext>
            </a:extLst>
          </p:cNvPr>
          <p:cNvSpPr/>
          <p:nvPr/>
        </p:nvSpPr>
        <p:spPr>
          <a:xfrm>
            <a:off x="381001" y="786358"/>
            <a:ext cx="2758439" cy="1723162"/>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4" name="Rectangle 63">
            <a:extLst>
              <a:ext uri="{FF2B5EF4-FFF2-40B4-BE49-F238E27FC236}">
                <a16:creationId xmlns:a16="http://schemas.microsoft.com/office/drawing/2014/main" xmlns="" id="{07A28939-FB04-9046-A915-78493B57DFED}"/>
              </a:ext>
            </a:extLst>
          </p:cNvPr>
          <p:cNvSpPr/>
          <p:nvPr/>
        </p:nvSpPr>
        <p:spPr>
          <a:xfrm>
            <a:off x="6042661" y="786358"/>
            <a:ext cx="2758439" cy="1723162"/>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5" name="Rectangle 64">
            <a:extLst>
              <a:ext uri="{FF2B5EF4-FFF2-40B4-BE49-F238E27FC236}">
                <a16:creationId xmlns:a16="http://schemas.microsoft.com/office/drawing/2014/main" xmlns="" id="{C3B313AE-3D3F-654A-B600-55588E59F68A}"/>
              </a:ext>
            </a:extLst>
          </p:cNvPr>
          <p:cNvSpPr/>
          <p:nvPr/>
        </p:nvSpPr>
        <p:spPr>
          <a:xfrm>
            <a:off x="3213354" y="786358"/>
            <a:ext cx="2758439" cy="1723162"/>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6" name="Rectangle 65">
            <a:extLst>
              <a:ext uri="{FF2B5EF4-FFF2-40B4-BE49-F238E27FC236}">
                <a16:creationId xmlns:a16="http://schemas.microsoft.com/office/drawing/2014/main" xmlns="" id="{194ED978-914B-0A4C-9AD6-0199C633C6BC}"/>
              </a:ext>
            </a:extLst>
          </p:cNvPr>
          <p:cNvSpPr/>
          <p:nvPr/>
        </p:nvSpPr>
        <p:spPr>
          <a:xfrm>
            <a:off x="381001" y="2594838"/>
            <a:ext cx="2758439" cy="1723162"/>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7" name="Rectangle 66">
            <a:extLst>
              <a:ext uri="{FF2B5EF4-FFF2-40B4-BE49-F238E27FC236}">
                <a16:creationId xmlns:a16="http://schemas.microsoft.com/office/drawing/2014/main" xmlns="" id="{3AF0CD8C-AAA2-6243-BD2A-D3AB6EA393BC}"/>
              </a:ext>
            </a:extLst>
          </p:cNvPr>
          <p:cNvSpPr/>
          <p:nvPr/>
        </p:nvSpPr>
        <p:spPr>
          <a:xfrm>
            <a:off x="6042661" y="2594838"/>
            <a:ext cx="2758439" cy="1723162"/>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8" name="Rectangle 67">
            <a:extLst>
              <a:ext uri="{FF2B5EF4-FFF2-40B4-BE49-F238E27FC236}">
                <a16:creationId xmlns:a16="http://schemas.microsoft.com/office/drawing/2014/main" xmlns="" id="{DBAF2D54-1789-2447-A4D8-850A6EC63172}"/>
              </a:ext>
            </a:extLst>
          </p:cNvPr>
          <p:cNvSpPr/>
          <p:nvPr/>
        </p:nvSpPr>
        <p:spPr>
          <a:xfrm>
            <a:off x="3213354" y="2594838"/>
            <a:ext cx="2758439" cy="1723162"/>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Rectangle 3">
            <a:extLst>
              <a:ext uri="{FF2B5EF4-FFF2-40B4-BE49-F238E27FC236}">
                <a16:creationId xmlns:a16="http://schemas.microsoft.com/office/drawing/2014/main" xmlns="" id="{F25FF942-B4CC-A74E-BB91-EE44B64DDFF4}"/>
              </a:ext>
            </a:extLst>
          </p:cNvPr>
          <p:cNvSpPr/>
          <p:nvPr/>
        </p:nvSpPr>
        <p:spPr>
          <a:xfrm>
            <a:off x="1381774" y="1001608"/>
            <a:ext cx="1595106" cy="1292662"/>
          </a:xfrm>
          <a:prstGeom prst="rect">
            <a:avLst/>
          </a:prstGeom>
        </p:spPr>
        <p:txBody>
          <a:bodyPr wrap="square">
            <a:spAutoFit/>
          </a:bodyPr>
          <a:lstStyle/>
          <a:p>
            <a:pPr defTabSz="456710"/>
            <a:r>
              <a:rPr lang="en-US" sz="1300" dirty="0">
                <a:solidFill>
                  <a:schemeClr val="bg1"/>
                </a:solidFill>
              </a:rPr>
              <a:t>Learning Services:  TriZetto University Update/</a:t>
            </a:r>
            <a:br>
              <a:rPr lang="en-US" sz="1300" dirty="0">
                <a:solidFill>
                  <a:schemeClr val="bg1"/>
                </a:solidFill>
              </a:rPr>
            </a:br>
            <a:r>
              <a:rPr lang="en-US" sz="1300" dirty="0">
                <a:solidFill>
                  <a:schemeClr val="bg1"/>
                </a:solidFill>
              </a:rPr>
              <a:t>Demonstrations; Learning </a:t>
            </a:r>
            <a:br>
              <a:rPr lang="en-US" sz="1300" dirty="0">
                <a:solidFill>
                  <a:schemeClr val="bg1"/>
                </a:solidFill>
              </a:rPr>
            </a:br>
            <a:r>
              <a:rPr lang="en-US" sz="1300" dirty="0">
                <a:solidFill>
                  <a:schemeClr val="bg1"/>
                </a:solidFill>
              </a:rPr>
              <a:t>@ Scale</a:t>
            </a:r>
          </a:p>
        </p:txBody>
      </p:sp>
      <p:sp>
        <p:nvSpPr>
          <p:cNvPr id="69" name="Rectangle 68">
            <a:extLst>
              <a:ext uri="{FF2B5EF4-FFF2-40B4-BE49-F238E27FC236}">
                <a16:creationId xmlns:a16="http://schemas.microsoft.com/office/drawing/2014/main" xmlns="" id="{E714C3B9-E1A8-894D-9E60-AA5434D0E041}"/>
              </a:ext>
            </a:extLst>
          </p:cNvPr>
          <p:cNvSpPr/>
          <p:nvPr/>
        </p:nvSpPr>
        <p:spPr>
          <a:xfrm>
            <a:off x="4226955" y="1124672"/>
            <a:ext cx="1687462" cy="1092607"/>
          </a:xfrm>
          <a:prstGeom prst="rect">
            <a:avLst/>
          </a:prstGeom>
        </p:spPr>
        <p:txBody>
          <a:bodyPr wrap="square">
            <a:spAutoFit/>
          </a:bodyPr>
          <a:lstStyle/>
          <a:p>
            <a:pPr defTabSz="456710"/>
            <a:r>
              <a:rPr lang="en-US" sz="1300" dirty="0">
                <a:solidFill>
                  <a:schemeClr val="bg1"/>
                </a:solidFill>
              </a:rPr>
              <a:t>Learning Services: Adapting your Learning Culture to a #SuddenlyRemote World</a:t>
            </a:r>
          </a:p>
        </p:txBody>
      </p:sp>
      <p:sp>
        <p:nvSpPr>
          <p:cNvPr id="70" name="Rectangle 69">
            <a:extLst>
              <a:ext uri="{FF2B5EF4-FFF2-40B4-BE49-F238E27FC236}">
                <a16:creationId xmlns:a16="http://schemas.microsoft.com/office/drawing/2014/main" xmlns="" id="{8145175F-CA39-0C44-9382-13412F7AF1FA}"/>
              </a:ext>
            </a:extLst>
          </p:cNvPr>
          <p:cNvSpPr/>
          <p:nvPr/>
        </p:nvSpPr>
        <p:spPr>
          <a:xfrm>
            <a:off x="7115883" y="1064434"/>
            <a:ext cx="1516239" cy="1169551"/>
          </a:xfrm>
          <a:prstGeom prst="rect">
            <a:avLst/>
          </a:prstGeom>
        </p:spPr>
        <p:txBody>
          <a:bodyPr wrap="square">
            <a:spAutoFit/>
          </a:bodyPr>
          <a:lstStyle/>
          <a:p>
            <a:pPr defTabSz="456710"/>
            <a:r>
              <a:rPr lang="en-US" sz="1400" dirty="0">
                <a:solidFill>
                  <a:schemeClr val="bg1"/>
                </a:solidFill>
              </a:rPr>
              <a:t>Tools: Creating Test Data w/o PHI: Masked &amp; Synthetic Data Creation Options </a:t>
            </a:r>
          </a:p>
        </p:txBody>
      </p:sp>
      <p:sp>
        <p:nvSpPr>
          <p:cNvPr id="71" name="Rectangle 70">
            <a:extLst>
              <a:ext uri="{FF2B5EF4-FFF2-40B4-BE49-F238E27FC236}">
                <a16:creationId xmlns:a16="http://schemas.microsoft.com/office/drawing/2014/main" xmlns="" id="{1F14CFA9-701B-F646-9085-33E6EBA96590}"/>
              </a:ext>
            </a:extLst>
          </p:cNvPr>
          <p:cNvSpPr/>
          <p:nvPr/>
        </p:nvSpPr>
        <p:spPr>
          <a:xfrm>
            <a:off x="1381774" y="2763921"/>
            <a:ext cx="1661467" cy="1384995"/>
          </a:xfrm>
          <a:prstGeom prst="rect">
            <a:avLst/>
          </a:prstGeom>
        </p:spPr>
        <p:txBody>
          <a:bodyPr wrap="square">
            <a:spAutoFit/>
          </a:bodyPr>
          <a:lstStyle/>
          <a:p>
            <a:pPr defTabSz="456710"/>
            <a:r>
              <a:rPr lang="en-US" sz="1400" dirty="0">
                <a:solidFill>
                  <a:schemeClr val="bg1"/>
                </a:solidFill>
              </a:rPr>
              <a:t>Update on new service offerings such as </a:t>
            </a:r>
            <a:r>
              <a:rPr lang="en-US" sz="1400" dirty="0" smtClean="0">
                <a:solidFill>
                  <a:schemeClr val="bg1"/>
                </a:solidFill>
              </a:rPr>
              <a:t>for Cloud, Interoperability and ASO Management </a:t>
            </a:r>
            <a:endParaRPr lang="en-US" sz="1400" dirty="0">
              <a:solidFill>
                <a:schemeClr val="bg1"/>
              </a:solidFill>
            </a:endParaRPr>
          </a:p>
        </p:txBody>
      </p:sp>
      <p:sp>
        <p:nvSpPr>
          <p:cNvPr id="72" name="Rectangle 71">
            <a:extLst>
              <a:ext uri="{FF2B5EF4-FFF2-40B4-BE49-F238E27FC236}">
                <a16:creationId xmlns:a16="http://schemas.microsoft.com/office/drawing/2014/main" xmlns="" id="{8A48D68B-BC9D-BC46-A687-0EA9F61C5641}"/>
              </a:ext>
            </a:extLst>
          </p:cNvPr>
          <p:cNvSpPr/>
          <p:nvPr/>
        </p:nvSpPr>
        <p:spPr>
          <a:xfrm>
            <a:off x="4265055" y="2763921"/>
            <a:ext cx="1515985" cy="1384995"/>
          </a:xfrm>
          <a:prstGeom prst="rect">
            <a:avLst/>
          </a:prstGeom>
        </p:spPr>
        <p:txBody>
          <a:bodyPr wrap="square">
            <a:spAutoFit/>
          </a:bodyPr>
          <a:lstStyle/>
          <a:p>
            <a:pPr defTabSz="456710"/>
            <a:r>
              <a:rPr lang="en-US" sz="1400" dirty="0" smtClean="0">
                <a:solidFill>
                  <a:schemeClr val="bg1"/>
                </a:solidFill>
              </a:rPr>
              <a:t>Achieve </a:t>
            </a:r>
            <a:r>
              <a:rPr lang="en-US" sz="1400" dirty="0">
                <a:solidFill>
                  <a:schemeClr val="bg1"/>
                </a:solidFill>
              </a:rPr>
              <a:t>more </a:t>
            </a:r>
            <a:r>
              <a:rPr lang="en-US" sz="1400" dirty="0" smtClean="0">
                <a:solidFill>
                  <a:schemeClr val="bg1"/>
                </a:solidFill>
              </a:rPr>
              <a:t>value from </a:t>
            </a:r>
            <a:r>
              <a:rPr lang="en-US" sz="1400" dirty="0">
                <a:solidFill>
                  <a:schemeClr val="bg1"/>
                </a:solidFill>
              </a:rPr>
              <a:t>your software investments; Optimization and HealthCheck</a:t>
            </a:r>
          </a:p>
        </p:txBody>
      </p:sp>
      <p:sp>
        <p:nvSpPr>
          <p:cNvPr id="74" name="Rectangle 73">
            <a:extLst>
              <a:ext uri="{FF2B5EF4-FFF2-40B4-BE49-F238E27FC236}">
                <a16:creationId xmlns:a16="http://schemas.microsoft.com/office/drawing/2014/main" xmlns="" id="{A2207B8C-1920-A248-A70E-C81CD761B0DA}"/>
              </a:ext>
            </a:extLst>
          </p:cNvPr>
          <p:cNvSpPr/>
          <p:nvPr/>
        </p:nvSpPr>
        <p:spPr>
          <a:xfrm>
            <a:off x="7083058" y="2783722"/>
            <a:ext cx="1658478" cy="1384995"/>
          </a:xfrm>
          <a:prstGeom prst="rect">
            <a:avLst/>
          </a:prstGeom>
        </p:spPr>
        <p:txBody>
          <a:bodyPr wrap="square">
            <a:spAutoFit/>
          </a:bodyPr>
          <a:lstStyle/>
          <a:p>
            <a:pPr defTabSz="456710"/>
            <a:r>
              <a:rPr lang="en-US" sz="1400" dirty="0">
                <a:solidFill>
                  <a:schemeClr val="bg1"/>
                </a:solidFill>
              </a:rPr>
              <a:t>Driving down TCO with Globalization and Factory approaches, such </a:t>
            </a:r>
            <a:r>
              <a:rPr lang="en-US" sz="1400" dirty="0" smtClean="0">
                <a:solidFill>
                  <a:schemeClr val="bg1"/>
                </a:solidFill>
              </a:rPr>
              <a:t>as for Benefits and Upgrades </a:t>
            </a:r>
            <a:endParaRPr lang="en-US" sz="1400" dirty="0">
              <a:solidFill>
                <a:schemeClr val="bg1"/>
              </a:solidFill>
            </a:endParaRPr>
          </a:p>
        </p:txBody>
      </p:sp>
      <p:pic>
        <p:nvPicPr>
          <p:cNvPr id="10" name="Picture 9">
            <a:extLst>
              <a:ext uri="{FF2B5EF4-FFF2-40B4-BE49-F238E27FC236}">
                <a16:creationId xmlns:a16="http://schemas.microsoft.com/office/drawing/2014/main" xmlns="" id="{284111F9-98A3-284F-9B6D-87B7A5203689}"/>
              </a:ext>
            </a:extLst>
          </p:cNvPr>
          <p:cNvPicPr>
            <a:picLocks noChangeAspect="1"/>
          </p:cNvPicPr>
          <p:nvPr/>
        </p:nvPicPr>
        <p:blipFill>
          <a:blip r:embed="rId3"/>
          <a:stretch>
            <a:fillRect/>
          </a:stretch>
        </p:blipFill>
        <p:spPr>
          <a:xfrm>
            <a:off x="697222" y="3119269"/>
            <a:ext cx="569998" cy="675553"/>
          </a:xfrm>
          <a:prstGeom prst="rect">
            <a:avLst/>
          </a:prstGeom>
        </p:spPr>
      </p:pic>
      <p:pic>
        <p:nvPicPr>
          <p:cNvPr id="13" name="Picture 12">
            <a:extLst>
              <a:ext uri="{FF2B5EF4-FFF2-40B4-BE49-F238E27FC236}">
                <a16:creationId xmlns:a16="http://schemas.microsoft.com/office/drawing/2014/main" xmlns="" id="{6BE88E5F-AE31-7240-B066-0698ECC2EB29}"/>
              </a:ext>
            </a:extLst>
          </p:cNvPr>
          <p:cNvPicPr>
            <a:picLocks noChangeAspect="1"/>
          </p:cNvPicPr>
          <p:nvPr/>
        </p:nvPicPr>
        <p:blipFill>
          <a:blip r:embed="rId4"/>
          <a:stretch>
            <a:fillRect/>
          </a:stretch>
        </p:blipFill>
        <p:spPr>
          <a:xfrm>
            <a:off x="575961" y="1269637"/>
            <a:ext cx="691259" cy="691259"/>
          </a:xfrm>
          <a:prstGeom prst="rect">
            <a:avLst/>
          </a:prstGeom>
        </p:spPr>
      </p:pic>
      <p:pic>
        <p:nvPicPr>
          <p:cNvPr id="15" name="Picture 14">
            <a:extLst>
              <a:ext uri="{FF2B5EF4-FFF2-40B4-BE49-F238E27FC236}">
                <a16:creationId xmlns:a16="http://schemas.microsoft.com/office/drawing/2014/main" xmlns="" id="{26472DE2-115E-1949-9A29-5CD0DEEAF4E9}"/>
              </a:ext>
            </a:extLst>
          </p:cNvPr>
          <p:cNvPicPr>
            <a:picLocks noChangeAspect="1"/>
          </p:cNvPicPr>
          <p:nvPr/>
        </p:nvPicPr>
        <p:blipFill>
          <a:blip r:embed="rId5"/>
          <a:stretch>
            <a:fillRect/>
          </a:stretch>
        </p:blipFill>
        <p:spPr>
          <a:xfrm>
            <a:off x="3394269" y="1366859"/>
            <a:ext cx="758772" cy="496815"/>
          </a:xfrm>
          <a:prstGeom prst="rect">
            <a:avLst/>
          </a:prstGeom>
        </p:spPr>
      </p:pic>
      <p:pic>
        <p:nvPicPr>
          <p:cNvPr id="16" name="Picture 15">
            <a:extLst>
              <a:ext uri="{FF2B5EF4-FFF2-40B4-BE49-F238E27FC236}">
                <a16:creationId xmlns:a16="http://schemas.microsoft.com/office/drawing/2014/main" xmlns="" id="{7584CD10-F124-DC4F-BB92-C75FDA2BF53D}"/>
              </a:ext>
            </a:extLst>
          </p:cNvPr>
          <p:cNvPicPr>
            <a:picLocks noChangeAspect="1"/>
          </p:cNvPicPr>
          <p:nvPr/>
        </p:nvPicPr>
        <p:blipFill>
          <a:blip r:embed="rId6"/>
          <a:stretch>
            <a:fillRect/>
          </a:stretch>
        </p:blipFill>
        <p:spPr>
          <a:xfrm>
            <a:off x="6331275" y="1309944"/>
            <a:ext cx="713740" cy="610644"/>
          </a:xfrm>
          <a:prstGeom prst="rect">
            <a:avLst/>
          </a:prstGeom>
        </p:spPr>
      </p:pic>
      <p:pic>
        <p:nvPicPr>
          <p:cNvPr id="17" name="Picture 16">
            <a:extLst>
              <a:ext uri="{FF2B5EF4-FFF2-40B4-BE49-F238E27FC236}">
                <a16:creationId xmlns:a16="http://schemas.microsoft.com/office/drawing/2014/main" xmlns="" id="{3BD3A2B3-F9C3-7F4D-9C6E-4F55B1E3803A}"/>
              </a:ext>
            </a:extLst>
          </p:cNvPr>
          <p:cNvPicPr>
            <a:picLocks noChangeAspect="1"/>
          </p:cNvPicPr>
          <p:nvPr/>
        </p:nvPicPr>
        <p:blipFill>
          <a:blip r:embed="rId7"/>
          <a:stretch>
            <a:fillRect/>
          </a:stretch>
        </p:blipFill>
        <p:spPr>
          <a:xfrm>
            <a:off x="6352571" y="3121584"/>
            <a:ext cx="670923" cy="670923"/>
          </a:xfrm>
          <a:prstGeom prst="rect">
            <a:avLst/>
          </a:prstGeom>
        </p:spPr>
      </p:pic>
      <p:pic>
        <p:nvPicPr>
          <p:cNvPr id="20" name="Picture 19">
            <a:extLst>
              <a:ext uri="{FF2B5EF4-FFF2-40B4-BE49-F238E27FC236}">
                <a16:creationId xmlns:a16="http://schemas.microsoft.com/office/drawing/2014/main" xmlns="" id="{BCD886B6-AB6C-1242-8F3C-4AD65D7A085E}"/>
              </a:ext>
            </a:extLst>
          </p:cNvPr>
          <p:cNvPicPr>
            <a:picLocks noChangeAspect="1"/>
          </p:cNvPicPr>
          <p:nvPr/>
        </p:nvPicPr>
        <p:blipFill>
          <a:blip r:embed="rId8"/>
          <a:stretch>
            <a:fillRect/>
          </a:stretch>
        </p:blipFill>
        <p:spPr>
          <a:xfrm>
            <a:off x="3449350" y="3166699"/>
            <a:ext cx="622441" cy="580692"/>
          </a:xfrm>
          <a:prstGeom prst="rect">
            <a:avLst/>
          </a:prstGeom>
        </p:spPr>
      </p:pic>
    </p:spTree>
    <p:extLst>
      <p:ext uri="{BB962C8B-B14F-4D97-AF65-F5344CB8AC3E}">
        <p14:creationId xmlns:p14="http://schemas.microsoft.com/office/powerpoint/2010/main" val="4219419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16200000" flipH="1">
            <a:off x="2015068" y="-2000250"/>
            <a:ext cx="5113864" cy="9144000"/>
          </a:xfrm>
          <a:prstGeom prst="rect">
            <a:avLst/>
          </a:prstGeom>
          <a:gradFill flip="none" rotWithShape="1">
            <a:gsLst>
              <a:gs pos="88000">
                <a:schemeClr val="accent1">
                  <a:alpha val="80000"/>
                </a:schemeClr>
              </a:gs>
              <a:gs pos="40440">
                <a:srgbClr val="1D44CB">
                  <a:alpha val="34000"/>
                </a:srgbClr>
              </a:gs>
              <a:gs pos="12000">
                <a:schemeClr val="accent3">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ACBF3A55-1D52-FF49-AE85-3B9E7E48F5A1}"/>
              </a:ext>
            </a:extLst>
          </p:cNvPr>
          <p:cNvSpPr/>
          <p:nvPr/>
        </p:nvSpPr>
        <p:spPr>
          <a:xfrm>
            <a:off x="2767782" y="2604227"/>
            <a:ext cx="5031646" cy="646331"/>
          </a:xfrm>
          <a:prstGeom prst="rect">
            <a:avLst/>
          </a:prstGeom>
        </p:spPr>
        <p:txBody>
          <a:bodyPr wrap="square">
            <a:spAutoFit/>
          </a:bodyPr>
          <a:lstStyle/>
          <a:p>
            <a:r>
              <a:rPr lang="en-US" sz="2000" b="1" dirty="0">
                <a:solidFill>
                  <a:schemeClr val="bg2"/>
                </a:solidFill>
              </a:rPr>
              <a:t>Surya </a:t>
            </a:r>
            <a:r>
              <a:rPr lang="en-US" sz="2000" b="1" dirty="0" err="1">
                <a:solidFill>
                  <a:schemeClr val="bg2"/>
                </a:solidFill>
              </a:rPr>
              <a:t>Gummadi</a:t>
            </a:r>
            <a:endParaRPr lang="en-US" sz="2000" b="1" dirty="0">
              <a:solidFill>
                <a:schemeClr val="bg2"/>
              </a:solidFill>
            </a:endParaRPr>
          </a:p>
          <a:p>
            <a:r>
              <a:rPr lang="en-US" sz="1600" dirty="0">
                <a:solidFill>
                  <a:srgbClr val="328DFF"/>
                </a:solidFill>
              </a:rPr>
              <a:t>SVP and Head of Markets</a:t>
            </a:r>
          </a:p>
        </p:txBody>
      </p:sp>
      <p:sp>
        <p:nvSpPr>
          <p:cNvPr id="3" name="Rectangle 2">
            <a:extLst>
              <a:ext uri="{FF2B5EF4-FFF2-40B4-BE49-F238E27FC236}">
                <a16:creationId xmlns:a16="http://schemas.microsoft.com/office/drawing/2014/main" xmlns="" id="{FB110B19-5DC9-BB4C-B627-BB6E01E561B4}"/>
              </a:ext>
            </a:extLst>
          </p:cNvPr>
          <p:cNvSpPr/>
          <p:nvPr/>
        </p:nvSpPr>
        <p:spPr>
          <a:xfrm>
            <a:off x="665307" y="4526280"/>
            <a:ext cx="2514359" cy="274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28DFF"/>
                </a:solidFill>
              </a:rPr>
              <a:t> </a:t>
            </a:r>
          </a:p>
        </p:txBody>
      </p:sp>
      <p:grpSp>
        <p:nvGrpSpPr>
          <p:cNvPr id="4" name="Group 3">
            <a:extLst>
              <a:ext uri="{FF2B5EF4-FFF2-40B4-BE49-F238E27FC236}">
                <a16:creationId xmlns:a16="http://schemas.microsoft.com/office/drawing/2014/main" xmlns="" id="{C90C761F-FD2B-2D44-84A9-3BA7A950B9AA}"/>
              </a:ext>
            </a:extLst>
          </p:cNvPr>
          <p:cNvGrpSpPr/>
          <p:nvPr/>
        </p:nvGrpSpPr>
        <p:grpSpPr>
          <a:xfrm>
            <a:off x="336950" y="4323721"/>
            <a:ext cx="8397438" cy="548640"/>
            <a:chOff x="352887" y="4120521"/>
            <a:chExt cx="8397438" cy="54864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116" t="13236" r="6042" b="39333"/>
            <a:stretch/>
          </p:blipFill>
          <p:spPr>
            <a:xfrm>
              <a:off x="352887" y="4120521"/>
              <a:ext cx="1389764" cy="548640"/>
            </a:xfrm>
            <a:prstGeom prst="rect">
              <a:avLst/>
            </a:prstGeom>
          </p:spPr>
        </p:pic>
        <p:sp>
          <p:nvSpPr>
            <p:cNvPr id="6" name="TextBox 5">
              <a:extLst>
                <a:ext uri="{FF2B5EF4-FFF2-40B4-BE49-F238E27FC236}">
                  <a16:creationId xmlns:a16="http://schemas.microsoft.com/office/drawing/2014/main" xmlns="" id="{1BB0AD50-10BC-424C-A1E6-A89C7A915B5E}"/>
                </a:ext>
              </a:extLst>
            </p:cNvPr>
            <p:cNvSpPr txBox="1"/>
            <p:nvPr/>
          </p:nvSpPr>
          <p:spPr>
            <a:xfrm>
              <a:off x="7397391" y="4287119"/>
              <a:ext cx="1352934" cy="215444"/>
            </a:xfrm>
            <a:prstGeom prst="rect">
              <a:avLst/>
            </a:prstGeom>
          </p:spPr>
          <p:txBody>
            <a:bodyPr wrap="none" lIns="0" tIns="0" rIns="0" bIns="0" rtlCol="0">
              <a:spAutoFit/>
            </a:bodyPr>
            <a:lstStyle/>
            <a:p>
              <a:pPr algn="ctr"/>
              <a:r>
                <a:rPr lang="en-US" sz="1400" b="1" dirty="0">
                  <a:solidFill>
                    <a:srgbClr val="328DFF"/>
                  </a:solidFill>
                </a:rPr>
                <a:t>#</a:t>
              </a:r>
              <a:r>
                <a:rPr lang="en-US" sz="1400" b="1" dirty="0" err="1">
                  <a:solidFill>
                    <a:srgbClr val="328DFF"/>
                  </a:solidFill>
                </a:rPr>
                <a:t>CognizantHCC</a:t>
              </a:r>
              <a:endParaRPr lang="en-US" sz="1400" b="1" dirty="0">
                <a:solidFill>
                  <a:srgbClr val="328DFF"/>
                </a:solidFill>
              </a:endParaRPr>
            </a:p>
          </p:txBody>
        </p:sp>
      </p:grpSp>
      <p:sp>
        <p:nvSpPr>
          <p:cNvPr id="2" name="Rectangle 1">
            <a:extLst>
              <a:ext uri="{FF2B5EF4-FFF2-40B4-BE49-F238E27FC236}">
                <a16:creationId xmlns:a16="http://schemas.microsoft.com/office/drawing/2014/main" xmlns="" id="{A8E9300A-34B5-5046-B39E-9B946C3031E2}"/>
              </a:ext>
            </a:extLst>
          </p:cNvPr>
          <p:cNvSpPr/>
          <p:nvPr/>
        </p:nvSpPr>
        <p:spPr>
          <a:xfrm>
            <a:off x="2884354" y="1728514"/>
            <a:ext cx="4915073" cy="307777"/>
          </a:xfrm>
          <a:prstGeom prst="rect">
            <a:avLst/>
          </a:prstGeom>
          <a:solidFill>
            <a:schemeClr val="bg1"/>
          </a:solidFill>
        </p:spPr>
        <p:txBody>
          <a:bodyPr wrap="square" tIns="0" bIns="0">
            <a:spAutoFit/>
          </a:bodyPr>
          <a:lstStyle/>
          <a:p>
            <a:r>
              <a:rPr lang="en-US" sz="2000" b="1" dirty="0">
                <a:solidFill>
                  <a:srgbClr val="20429E"/>
                </a:solidFill>
              </a:rPr>
              <a:t>Thank you for participating in our first</a:t>
            </a:r>
            <a:endParaRPr lang="en-US" sz="2000" dirty="0">
              <a:solidFill>
                <a:srgbClr val="20429E"/>
              </a:solidFill>
            </a:endParaRPr>
          </a:p>
        </p:txBody>
      </p:sp>
      <p:sp>
        <p:nvSpPr>
          <p:cNvPr id="12" name="Rectangle 11">
            <a:extLst>
              <a:ext uri="{FF2B5EF4-FFF2-40B4-BE49-F238E27FC236}">
                <a16:creationId xmlns:a16="http://schemas.microsoft.com/office/drawing/2014/main" xmlns="" id="{3D25F32B-256A-424E-908C-4104CA7ABDD6}"/>
              </a:ext>
            </a:extLst>
          </p:cNvPr>
          <p:cNvSpPr/>
          <p:nvPr/>
        </p:nvSpPr>
        <p:spPr>
          <a:xfrm>
            <a:off x="2884355" y="2137571"/>
            <a:ext cx="5354389" cy="430887"/>
          </a:xfrm>
          <a:prstGeom prst="rect">
            <a:avLst/>
          </a:prstGeom>
          <a:solidFill>
            <a:schemeClr val="bg1"/>
          </a:solidFill>
        </p:spPr>
        <p:txBody>
          <a:bodyPr wrap="square" tIns="0" bIns="0">
            <a:spAutoFit/>
          </a:bodyPr>
          <a:lstStyle/>
          <a:p>
            <a:r>
              <a:rPr lang="en-US" sz="2800" b="1" dirty="0">
                <a:solidFill>
                  <a:srgbClr val="20429E"/>
                </a:solidFill>
              </a:rPr>
              <a:t>Virtual Healthcare Conference</a:t>
            </a:r>
            <a:endParaRPr lang="en-US" sz="2800" dirty="0">
              <a:solidFill>
                <a:srgbClr val="20429E"/>
              </a:solidFill>
            </a:endParaRPr>
          </a:p>
        </p:txBody>
      </p:sp>
      <p:grpSp>
        <p:nvGrpSpPr>
          <p:cNvPr id="13" name="Group 12">
            <a:extLst>
              <a:ext uri="{FF2B5EF4-FFF2-40B4-BE49-F238E27FC236}">
                <a16:creationId xmlns:a16="http://schemas.microsoft.com/office/drawing/2014/main" xmlns="" id="{9DF02437-B076-2043-B8C8-EC0B535DC1C5}"/>
              </a:ext>
            </a:extLst>
          </p:cNvPr>
          <p:cNvGrpSpPr>
            <a:grpSpLocks noChangeAspect="1"/>
          </p:cNvGrpSpPr>
          <p:nvPr/>
        </p:nvGrpSpPr>
        <p:grpSpPr>
          <a:xfrm>
            <a:off x="903754" y="1442666"/>
            <a:ext cx="1848588" cy="1828800"/>
            <a:chOff x="706482" y="1477022"/>
            <a:chExt cx="2008558" cy="1987198"/>
          </a:xfrm>
        </p:grpSpPr>
        <p:sp>
          <p:nvSpPr>
            <p:cNvPr id="14" name="Oval 13">
              <a:extLst>
                <a:ext uri="{FF2B5EF4-FFF2-40B4-BE49-F238E27FC236}">
                  <a16:creationId xmlns:a16="http://schemas.microsoft.com/office/drawing/2014/main" xmlns="" id="{E2638971-3D0E-3648-8D2F-3D2C4B2948E4}"/>
                </a:ext>
              </a:extLst>
            </p:cNvPr>
            <p:cNvSpPr/>
            <p:nvPr/>
          </p:nvSpPr>
          <p:spPr>
            <a:xfrm>
              <a:off x="706482" y="1477022"/>
              <a:ext cx="2008558" cy="1987198"/>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xmlns="" id="{6EEB39A3-1560-2D42-81EF-3D604B63BE80}"/>
                </a:ext>
              </a:extLst>
            </p:cNvPr>
            <p:cNvPicPr>
              <a:picLocks noChangeAspect="1"/>
            </p:cNvPicPr>
            <p:nvPr/>
          </p:nvPicPr>
          <p:blipFill>
            <a:blip r:embed="rId3"/>
            <a:stretch>
              <a:fillRect/>
            </a:stretch>
          </p:blipFill>
          <p:spPr>
            <a:xfrm>
              <a:off x="762999" y="1529583"/>
              <a:ext cx="1895524" cy="1895524"/>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spTree>
    <p:extLst>
      <p:ext uri="{BB962C8B-B14F-4D97-AF65-F5344CB8AC3E}">
        <p14:creationId xmlns:p14="http://schemas.microsoft.com/office/powerpoint/2010/main" val="3670837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6" name="bk object 17"/>
          <p:cNvSpPr/>
          <p:nvPr/>
        </p:nvSpPr>
        <p:spPr>
          <a:xfrm>
            <a:off x="3586" y="0"/>
            <a:ext cx="9140414" cy="5143501"/>
          </a:xfrm>
          <a:custGeom>
            <a:avLst/>
            <a:gdLst/>
            <a:ahLst/>
            <a:cxnLst/>
            <a:rect l="l" t="t" r="r" b="b"/>
            <a:pathLst>
              <a:path w="10692130" h="6245860">
                <a:moveTo>
                  <a:pt x="0" y="6245555"/>
                </a:moveTo>
                <a:lnTo>
                  <a:pt x="10692003" y="6245555"/>
                </a:lnTo>
                <a:lnTo>
                  <a:pt x="10692003" y="0"/>
                </a:lnTo>
                <a:lnTo>
                  <a:pt x="0" y="0"/>
                </a:lnTo>
                <a:lnTo>
                  <a:pt x="0" y="6245555"/>
                </a:lnTo>
                <a:close/>
              </a:path>
            </a:pathLst>
          </a:custGeom>
          <a:solidFill>
            <a:schemeClr val="tx1">
              <a:alpha val="52000"/>
            </a:schemeClr>
          </a:solidFill>
        </p:spPr>
        <p:txBody>
          <a:bodyPr wrap="square" lIns="0" tIns="0" rIns="0" bIns="0" rtlCol="0"/>
          <a:lstStyle/>
          <a:p>
            <a:endParaRPr/>
          </a:p>
        </p:txBody>
      </p:sp>
      <p:sp>
        <p:nvSpPr>
          <p:cNvPr id="125" name="Rectangle 124">
            <a:extLst>
              <a:ext uri="{FF2B5EF4-FFF2-40B4-BE49-F238E27FC236}">
                <a16:creationId xmlns:a16="http://schemas.microsoft.com/office/drawing/2014/main" xmlns="" id="{E0BDD4C9-EB00-3E44-B27E-31A28C17D4B0}"/>
              </a:ext>
            </a:extLst>
          </p:cNvPr>
          <p:cNvSpPr/>
          <p:nvPr/>
        </p:nvSpPr>
        <p:spPr>
          <a:xfrm>
            <a:off x="0" y="-1"/>
            <a:ext cx="9144000" cy="5143501"/>
          </a:xfrm>
          <a:prstGeom prst="rect">
            <a:avLst/>
          </a:prstGeom>
          <a:gradFill flip="none" rotWithShape="1">
            <a:gsLst>
              <a:gs pos="32000">
                <a:schemeClr val="accent4">
                  <a:alpha val="0"/>
                </a:schemeClr>
              </a:gs>
              <a:gs pos="72000">
                <a:srgbClr val="1947B1">
                  <a:alpha val="73000"/>
                </a:srgbClr>
              </a:gs>
              <a:gs pos="97000">
                <a:schemeClr val="accent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p:cNvGrpSpPr/>
          <p:nvPr/>
        </p:nvGrpSpPr>
        <p:grpSpPr>
          <a:xfrm>
            <a:off x="357130" y="652325"/>
            <a:ext cx="3714144" cy="1935216"/>
            <a:chOff x="0" y="3984433"/>
            <a:chExt cx="4956781" cy="2582681"/>
          </a:xfrm>
          <a:effectLst>
            <a:outerShdw blurRad="50800" dist="38100" dir="2700000" algn="tl" rotWithShape="0">
              <a:prstClr val="black">
                <a:alpha val="40000"/>
              </a:prstClr>
            </a:outerShdw>
          </a:effectLst>
        </p:grpSpPr>
        <p:sp>
          <p:nvSpPr>
            <p:cNvPr id="55" name="TextBox 54"/>
            <p:cNvSpPr txBox="1"/>
            <p:nvPr/>
          </p:nvSpPr>
          <p:spPr>
            <a:xfrm>
              <a:off x="3083672" y="5231687"/>
              <a:ext cx="1873109" cy="492472"/>
            </a:xfrm>
            <a:prstGeom prst="rect">
              <a:avLst/>
            </a:prstGeom>
            <a:noFill/>
          </p:spPr>
          <p:txBody>
            <a:bodyPr wrap="square" rtlCol="0">
              <a:spAutoFit/>
            </a:bodyPr>
            <a:lstStyle/>
            <a:p>
              <a:pPr defTabSz="457189">
                <a:spcBef>
                  <a:spcPts val="2248"/>
                </a:spcBef>
                <a:defRPr/>
              </a:pPr>
              <a:r>
                <a:rPr lang="en-US" b="1" dirty="0">
                  <a:solidFill>
                    <a:srgbClr val="FFFFFF"/>
                  </a:solidFill>
                  <a:latin typeface="Arial" panose="020B0604020202020204" pitchFamily="34" charset="0"/>
                  <a:cs typeface="Arial" panose="020B0604020202020204" pitchFamily="34" charset="0"/>
                </a:rPr>
                <a:t>supported</a:t>
              </a:r>
            </a:p>
          </p:txBody>
        </p:sp>
        <p:grpSp>
          <p:nvGrpSpPr>
            <p:cNvPr id="56" name="Group 55"/>
            <p:cNvGrpSpPr/>
            <p:nvPr/>
          </p:nvGrpSpPr>
          <p:grpSpPr>
            <a:xfrm>
              <a:off x="0" y="3984433"/>
              <a:ext cx="4813340" cy="2582681"/>
              <a:chOff x="0" y="3984433"/>
              <a:chExt cx="4813340" cy="2582681"/>
            </a:xfrm>
          </p:grpSpPr>
          <p:sp>
            <p:nvSpPr>
              <p:cNvPr id="57" name="Rectangle 56"/>
              <p:cNvSpPr/>
              <p:nvPr/>
            </p:nvSpPr>
            <p:spPr>
              <a:xfrm>
                <a:off x="765809" y="4691381"/>
                <a:ext cx="2529103" cy="1355473"/>
              </a:xfrm>
              <a:prstGeom prst="rect">
                <a:avLst/>
              </a:prstGeom>
            </p:spPr>
            <p:txBody>
              <a:bodyPr wrap="none">
                <a:spAutoFit/>
              </a:bodyPr>
              <a:lstStyle/>
              <a:p>
                <a:pPr defTabSz="457189">
                  <a:defRPr/>
                </a:pPr>
                <a:r>
                  <a:rPr lang="en-US" sz="6000" b="1" dirty="0">
                    <a:solidFill>
                      <a:srgbClr val="FFFFFF"/>
                    </a:solidFill>
                    <a:latin typeface="Arial" panose="020B0604020202020204" pitchFamily="34" charset="0"/>
                    <a:cs typeface="Arial" panose="020B0604020202020204" pitchFamily="34" charset="0"/>
                  </a:rPr>
                  <a:t>lives</a:t>
                </a:r>
                <a:endParaRPr lang="en-US" sz="4400" b="1" dirty="0">
                  <a:solidFill>
                    <a:srgbClr val="FFFFFF"/>
                  </a:solidFill>
                  <a:latin typeface="Arial" panose="020B0604020202020204" pitchFamily="34" charset="0"/>
                  <a:cs typeface="Arial" panose="020B0604020202020204" pitchFamily="34" charset="0"/>
                </a:endParaRPr>
              </a:p>
            </p:txBody>
          </p:sp>
          <p:sp>
            <p:nvSpPr>
              <p:cNvPr id="58" name="Rectangle 57"/>
              <p:cNvSpPr/>
              <p:nvPr/>
            </p:nvSpPr>
            <p:spPr>
              <a:xfrm>
                <a:off x="766708" y="3984433"/>
                <a:ext cx="839041" cy="451397"/>
              </a:xfrm>
              <a:prstGeom prst="rect">
                <a:avLst/>
              </a:prstGeom>
            </p:spPr>
            <p:txBody>
              <a:bodyPr wrap="none">
                <a:spAutoFit/>
              </a:bodyPr>
              <a:lstStyle/>
              <a:p>
                <a:pPr defTabSz="457189">
                  <a:defRPr/>
                </a:pPr>
                <a:r>
                  <a:rPr lang="en-US" sz="1600" dirty="0">
                    <a:solidFill>
                      <a:srgbClr val="FFFFFF"/>
                    </a:solidFill>
                    <a:latin typeface="Arial" panose="020B0604020202020204" pitchFamily="34" charset="0"/>
                    <a:cs typeface="Arial" panose="020B0604020202020204" pitchFamily="34" charset="0"/>
                  </a:rPr>
                  <a:t>Over</a:t>
                </a:r>
              </a:p>
            </p:txBody>
          </p:sp>
          <p:sp>
            <p:nvSpPr>
              <p:cNvPr id="59" name="Rectangle 58"/>
              <p:cNvSpPr/>
              <p:nvPr/>
            </p:nvSpPr>
            <p:spPr>
              <a:xfrm>
                <a:off x="0" y="4196481"/>
                <a:ext cx="4351801" cy="1026017"/>
              </a:xfrm>
              <a:prstGeom prst="rect">
                <a:avLst/>
              </a:prstGeom>
            </p:spPr>
            <p:txBody>
              <a:bodyPr wrap="none">
                <a:spAutoFit/>
              </a:bodyPr>
              <a:lstStyle/>
              <a:p>
                <a:pPr defTabSz="457189">
                  <a:defRPr/>
                </a:pPr>
                <a:r>
                  <a:rPr lang="en-US" sz="4400" b="1" dirty="0">
                    <a:solidFill>
                      <a:srgbClr val="FFFFFF"/>
                    </a:solidFill>
                    <a:latin typeface="Arial" panose="020B0604020202020204" pitchFamily="34" charset="0"/>
                    <a:cs typeface="Arial" panose="020B0604020202020204" pitchFamily="34" charset="0"/>
                  </a:rPr>
                  <a:t>200 million </a:t>
                </a:r>
                <a:endParaRPr lang="en-US" sz="4400" dirty="0">
                  <a:solidFill>
                    <a:srgbClr val="FFFFFF"/>
                  </a:solidFill>
                  <a:latin typeface="Arial" panose="020B0604020202020204" pitchFamily="34" charset="0"/>
                  <a:cs typeface="Arial" panose="020B0604020202020204" pitchFamily="34" charset="0"/>
                </a:endParaRPr>
              </a:p>
            </p:txBody>
          </p:sp>
          <p:sp>
            <p:nvSpPr>
              <p:cNvPr id="60" name="Rectangle 59"/>
              <p:cNvSpPr/>
              <p:nvPr/>
            </p:nvSpPr>
            <p:spPr>
              <a:xfrm>
                <a:off x="452253" y="5705396"/>
                <a:ext cx="4361087" cy="861718"/>
              </a:xfrm>
              <a:prstGeom prst="rect">
                <a:avLst/>
              </a:prstGeom>
            </p:spPr>
            <p:txBody>
              <a:bodyPr wrap="square">
                <a:spAutoFit/>
              </a:bodyPr>
              <a:lstStyle/>
              <a:p>
                <a:pPr defTabSz="457189">
                  <a:spcBef>
                    <a:spcPts val="2248"/>
                  </a:spcBef>
                  <a:defRPr/>
                </a:pPr>
                <a:r>
                  <a:rPr lang="en-US" dirty="0">
                    <a:solidFill>
                      <a:srgbClr val="FFFFFF"/>
                    </a:solidFill>
                    <a:latin typeface="Arial" panose="020B0604020202020204" pitchFamily="34" charset="0"/>
                    <a:cs typeface="Arial" panose="020B0604020202020204" pitchFamily="34" charset="0"/>
                  </a:rPr>
                  <a:t>on one or more of Cognizant’s </a:t>
                </a:r>
                <a:r>
                  <a:rPr lang="en-US" b="1" dirty="0">
                    <a:solidFill>
                      <a:srgbClr val="FFFFFF"/>
                    </a:solidFill>
                    <a:latin typeface="Arial" panose="020B0604020202020204" pitchFamily="34" charset="0"/>
                    <a:cs typeface="Arial" panose="020B0604020202020204" pitchFamily="34" charset="0"/>
                  </a:rPr>
                  <a:t>software platforms</a:t>
                </a:r>
              </a:p>
            </p:txBody>
          </p:sp>
        </p:grpSp>
      </p:grpSp>
      <p:grpSp>
        <p:nvGrpSpPr>
          <p:cNvPr id="2" name="Group 1"/>
          <p:cNvGrpSpPr/>
          <p:nvPr/>
        </p:nvGrpSpPr>
        <p:grpSpPr>
          <a:xfrm>
            <a:off x="4572000" y="233002"/>
            <a:ext cx="4081950" cy="2694024"/>
            <a:chOff x="365230" y="259610"/>
            <a:chExt cx="3733744" cy="4386371"/>
          </a:xfrm>
          <a:effectLst>
            <a:outerShdw blurRad="50800" dist="38100" dir="2700000" algn="tl" rotWithShape="0">
              <a:prstClr val="black">
                <a:alpha val="40000"/>
              </a:prstClr>
            </a:outerShdw>
          </a:effectLst>
        </p:grpSpPr>
        <p:sp>
          <p:nvSpPr>
            <p:cNvPr id="61" name="TextBox 60"/>
            <p:cNvSpPr txBox="1"/>
            <p:nvPr/>
          </p:nvSpPr>
          <p:spPr>
            <a:xfrm>
              <a:off x="376306" y="2824217"/>
              <a:ext cx="3718549" cy="61821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68517" rtlCol="0" anchor="ctr">
              <a:noAutofit/>
            </a:bodyPr>
            <a:lstStyle>
              <a:defPPr>
                <a:defRPr lang="en-US"/>
              </a:defPPr>
              <a:lvl1pPr>
                <a:defRPr sz="1600" b="1">
                  <a:solidFill>
                    <a:srgbClr val="79DCFF"/>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85635" defTabSz="457189">
                <a:defRPr/>
              </a:pPr>
              <a:r>
                <a:rPr lang="en-US" sz="1400" dirty="0">
                  <a:solidFill>
                    <a:schemeClr val="accent2"/>
                  </a:solidFill>
                  <a:latin typeface="Arial" panose="020B0604020202020204" pitchFamily="34" charset="0"/>
                  <a:cs typeface="Arial" panose="020B0604020202020204" pitchFamily="34" charset="0"/>
                </a:rPr>
                <a:t>13 </a:t>
              </a:r>
              <a:r>
                <a:rPr lang="en-US" sz="1100" b="0" dirty="0">
                  <a:solidFill>
                    <a:schemeClr val="accent2"/>
                  </a:solidFill>
                  <a:latin typeface="Arial" panose="020B0604020202020204"/>
                </a:rPr>
                <a:t>State </a:t>
              </a:r>
              <a:r>
                <a:rPr lang="en-US" sz="1100" b="0" dirty="0" smtClean="0">
                  <a:solidFill>
                    <a:schemeClr val="accent2"/>
                  </a:solidFill>
                  <a:latin typeface="Arial" panose="020B0604020202020204"/>
                </a:rPr>
                <a:t>Governments </a:t>
              </a:r>
              <a:r>
                <a:rPr lang="en-US" sz="1400" dirty="0" smtClean="0">
                  <a:solidFill>
                    <a:schemeClr val="accent2"/>
                  </a:solidFill>
                  <a:latin typeface="Arial" panose="020B0604020202020204" pitchFamily="34" charset="0"/>
                  <a:cs typeface="Arial" panose="020B0604020202020204" pitchFamily="34" charset="0"/>
                </a:rPr>
                <a:t>30 </a:t>
              </a:r>
              <a:r>
                <a:rPr lang="en-US" sz="1100" b="0" dirty="0">
                  <a:solidFill>
                    <a:schemeClr val="accent2"/>
                  </a:solidFill>
                  <a:latin typeface="Arial" panose="020B0604020202020204"/>
                </a:rPr>
                <a:t>State &amp; Federal Exchanges</a:t>
              </a:r>
            </a:p>
          </p:txBody>
        </p:sp>
        <p:sp>
          <p:nvSpPr>
            <p:cNvPr id="62" name="Rectangle 61"/>
            <p:cNvSpPr/>
            <p:nvPr/>
          </p:nvSpPr>
          <p:spPr>
            <a:xfrm>
              <a:off x="372188" y="3572445"/>
              <a:ext cx="1632529" cy="1073536"/>
            </a:xfrm>
            <a:prstGeom prst="rect">
              <a:avLst/>
            </a:prstGeom>
            <a:solidFill>
              <a:schemeClr val="bg2"/>
            </a:solidFill>
            <a:effectLst/>
          </p:spPr>
          <p:txBody>
            <a:bodyPr wrap="square" tIns="68517" anchor="ctr">
              <a:noAutofit/>
            </a:bodyPr>
            <a:lstStyle/>
            <a:p>
              <a:pPr marL="85635" defTabSz="457189">
                <a:defRPr/>
              </a:pPr>
              <a:r>
                <a:rPr lang="en-US" b="1" dirty="0">
                  <a:solidFill>
                    <a:schemeClr val="accent2"/>
                  </a:solidFill>
                  <a:latin typeface="Arial" panose="020B0604020202020204"/>
                </a:rPr>
                <a:t>3</a:t>
              </a:r>
              <a:r>
                <a:rPr lang="en-US" sz="1100" b="1" dirty="0">
                  <a:solidFill>
                    <a:schemeClr val="accent2"/>
                  </a:solidFill>
                  <a:latin typeface="Arial" panose="020B0604020202020204"/>
                </a:rPr>
                <a:t> of the </a:t>
              </a:r>
              <a:r>
                <a:rPr lang="en-US" b="1" dirty="0">
                  <a:solidFill>
                    <a:schemeClr val="accent2"/>
                  </a:solidFill>
                  <a:latin typeface="Arial" panose="020B0604020202020204"/>
                </a:rPr>
                <a:t>5 </a:t>
              </a:r>
              <a:r>
                <a:rPr lang="en-US" sz="1100" dirty="0">
                  <a:solidFill>
                    <a:schemeClr val="accent2"/>
                  </a:solidFill>
                  <a:latin typeface="Arial" panose="020B0604020202020204"/>
                </a:rPr>
                <a:t>Leading US PBMs</a:t>
              </a:r>
            </a:p>
          </p:txBody>
        </p:sp>
        <p:sp>
          <p:nvSpPr>
            <p:cNvPr id="63" name="Rectangle 62"/>
            <p:cNvSpPr/>
            <p:nvPr/>
          </p:nvSpPr>
          <p:spPr>
            <a:xfrm>
              <a:off x="2101934" y="3572445"/>
              <a:ext cx="1988802" cy="1073536"/>
            </a:xfrm>
            <a:prstGeom prst="rect">
              <a:avLst/>
            </a:prstGeom>
            <a:solidFill>
              <a:schemeClr val="bg2"/>
            </a:solidFill>
            <a:effectLst/>
          </p:spPr>
          <p:txBody>
            <a:bodyPr wrap="square" tIns="68517" anchor="ctr">
              <a:noAutofit/>
            </a:bodyPr>
            <a:lstStyle/>
            <a:p>
              <a:pPr marL="85635" defTabSz="457189">
                <a:defRPr/>
              </a:pPr>
              <a:r>
                <a:rPr lang="en-US" sz="2000" b="1" dirty="0">
                  <a:solidFill>
                    <a:schemeClr val="accent2"/>
                  </a:solidFill>
                  <a:latin typeface="Arial" panose="020B0604020202020204"/>
                </a:rPr>
                <a:t>29</a:t>
              </a:r>
              <a:r>
                <a:rPr lang="en-US" sz="1200" b="1" dirty="0">
                  <a:solidFill>
                    <a:schemeClr val="accent2"/>
                  </a:solidFill>
                  <a:latin typeface="Arial" panose="020B0604020202020204"/>
                </a:rPr>
                <a:t> of the top </a:t>
              </a:r>
              <a:r>
                <a:rPr lang="en-US" sz="2000" b="1" dirty="0">
                  <a:solidFill>
                    <a:schemeClr val="accent2"/>
                  </a:solidFill>
                  <a:latin typeface="Arial" panose="020B0604020202020204"/>
                </a:rPr>
                <a:t>30 </a:t>
              </a:r>
              <a:r>
                <a:rPr lang="en-US" sz="1100" dirty="0">
                  <a:solidFill>
                    <a:schemeClr val="accent2"/>
                  </a:solidFill>
                  <a:latin typeface="Arial" panose="020B0604020202020204"/>
                </a:rPr>
                <a:t>Global Pharmaceutical companies</a:t>
              </a:r>
            </a:p>
          </p:txBody>
        </p:sp>
        <p:sp>
          <p:nvSpPr>
            <p:cNvPr id="64" name="TextBox 63">
              <a:extLst>
                <a:ext uri="{FF2B5EF4-FFF2-40B4-BE49-F238E27FC236}">
                  <a16:creationId xmlns:a16="http://schemas.microsoft.com/office/drawing/2014/main" xmlns="" id="{87116E29-529D-D740-8B2C-7A6582517864}"/>
                </a:ext>
              </a:extLst>
            </p:cNvPr>
            <p:cNvSpPr txBox="1"/>
            <p:nvPr/>
          </p:nvSpPr>
          <p:spPr>
            <a:xfrm>
              <a:off x="372188" y="1041538"/>
              <a:ext cx="3726786" cy="166862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solidFill>
                    <a:srgbClr val="79DCFF"/>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14183" defTabSz="457189">
                <a:spcBef>
                  <a:spcPts val="599"/>
                </a:spcBef>
                <a:defRPr/>
              </a:pPr>
              <a:r>
                <a:rPr lang="en-US" dirty="0">
                  <a:solidFill>
                    <a:schemeClr val="accent2"/>
                  </a:solidFill>
                  <a:latin typeface="Arial" panose="020B0604020202020204"/>
                </a:rPr>
                <a:t>340+ </a:t>
              </a:r>
              <a:r>
                <a:rPr lang="en-US" sz="1400" b="0" dirty="0">
                  <a:solidFill>
                    <a:schemeClr val="accent2"/>
                  </a:solidFill>
                  <a:latin typeface="Arial" panose="020B0604020202020204"/>
                </a:rPr>
                <a:t>Health Systems and</a:t>
              </a:r>
            </a:p>
            <a:p>
              <a:pPr marL="114183" defTabSz="457189">
                <a:spcBef>
                  <a:spcPts val="599"/>
                </a:spcBef>
                <a:defRPr/>
              </a:pPr>
              <a:r>
                <a:rPr lang="en-US" dirty="0">
                  <a:solidFill>
                    <a:schemeClr val="accent2"/>
                  </a:solidFill>
                  <a:latin typeface="Arial" panose="020B0604020202020204"/>
                </a:rPr>
                <a:t>347,000+ </a:t>
              </a:r>
              <a:r>
                <a:rPr lang="en-US" sz="1200" b="0" dirty="0">
                  <a:solidFill>
                    <a:schemeClr val="accent2"/>
                  </a:solidFill>
                  <a:latin typeface="Arial" panose="020B0604020202020204"/>
                </a:rPr>
                <a:t>Care </a:t>
              </a:r>
              <a:r>
                <a:rPr lang="en-US" sz="1200" b="0" dirty="0" smtClean="0">
                  <a:solidFill>
                    <a:schemeClr val="accent2"/>
                  </a:solidFill>
                  <a:latin typeface="Arial" panose="020B0604020202020204"/>
                </a:rPr>
                <a:t>Providers supported </a:t>
              </a:r>
              <a:r>
                <a:rPr lang="en-US" sz="1200" b="0" dirty="0">
                  <a:solidFill>
                    <a:schemeClr val="accent2"/>
                  </a:solidFill>
                  <a:latin typeface="Arial" panose="020B0604020202020204"/>
                </a:rPr>
                <a:t>through over </a:t>
              </a:r>
              <a:endParaRPr lang="en-US" sz="1400" b="0" dirty="0">
                <a:solidFill>
                  <a:schemeClr val="accent2"/>
                </a:solidFill>
                <a:latin typeface="Arial" panose="020B0604020202020204"/>
              </a:endParaRPr>
            </a:p>
            <a:p>
              <a:pPr marL="114183" defTabSz="457189">
                <a:spcBef>
                  <a:spcPts val="599"/>
                </a:spcBef>
                <a:defRPr/>
              </a:pPr>
              <a:r>
                <a:rPr lang="en-US" dirty="0">
                  <a:solidFill>
                    <a:schemeClr val="accent2"/>
                  </a:solidFill>
                  <a:latin typeface="Arial" panose="020B0604020202020204"/>
                </a:rPr>
                <a:t>400</a:t>
              </a:r>
              <a:r>
                <a:rPr lang="en-US" b="0" dirty="0">
                  <a:solidFill>
                    <a:schemeClr val="accent2"/>
                  </a:solidFill>
                  <a:latin typeface="Arial" panose="020B0604020202020204"/>
                </a:rPr>
                <a:t> </a:t>
              </a:r>
              <a:r>
                <a:rPr lang="en-US" sz="1200" b="0" dirty="0">
                  <a:solidFill>
                    <a:schemeClr val="accent2"/>
                  </a:solidFill>
                  <a:latin typeface="Arial" panose="020B0604020202020204"/>
                </a:rPr>
                <a:t>PM/EHR Partners</a:t>
              </a:r>
              <a:endParaRPr lang="en-US" sz="1400" b="0" dirty="0">
                <a:solidFill>
                  <a:schemeClr val="accent2"/>
                </a:solidFill>
                <a:latin typeface="Arial" panose="020B0604020202020204"/>
              </a:endParaRPr>
            </a:p>
          </p:txBody>
        </p:sp>
        <p:sp>
          <p:nvSpPr>
            <p:cNvPr id="65" name="TextBox 64">
              <a:extLst>
                <a:ext uri="{FF2B5EF4-FFF2-40B4-BE49-F238E27FC236}">
                  <a16:creationId xmlns:a16="http://schemas.microsoft.com/office/drawing/2014/main" xmlns="" id="{28811068-C2AB-874E-B9A1-E244A2F3A50F}"/>
                </a:ext>
              </a:extLst>
            </p:cNvPr>
            <p:cNvSpPr txBox="1"/>
            <p:nvPr/>
          </p:nvSpPr>
          <p:spPr>
            <a:xfrm>
              <a:off x="365230" y="259610"/>
              <a:ext cx="3726786" cy="63272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solidFill>
                    <a:srgbClr val="79DCFF"/>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14183" defTabSz="457189">
                <a:defRPr/>
              </a:pPr>
              <a:r>
                <a:rPr lang="en-US" sz="1800" dirty="0">
                  <a:solidFill>
                    <a:schemeClr val="accent2"/>
                  </a:solidFill>
                  <a:latin typeface="Arial" panose="020B0604020202020204"/>
                </a:rPr>
                <a:t>400+  </a:t>
              </a:r>
              <a:r>
                <a:rPr lang="en-US" sz="1400" b="0" dirty="0">
                  <a:solidFill>
                    <a:schemeClr val="accent2"/>
                  </a:solidFill>
                  <a:latin typeface="Arial" panose="020B0604020202020204"/>
                </a:rPr>
                <a:t>Healthcare Orgs</a:t>
              </a:r>
              <a:endParaRPr lang="en-US" sz="1100" b="0" dirty="0">
                <a:solidFill>
                  <a:schemeClr val="accent2"/>
                </a:solidFill>
                <a:latin typeface="Arial" panose="020B0604020202020204"/>
              </a:endParaRPr>
            </a:p>
          </p:txBody>
        </p:sp>
      </p:grpSp>
      <p:sp>
        <p:nvSpPr>
          <p:cNvPr id="20" name="Title 4"/>
          <p:cNvSpPr>
            <a:spLocks noGrp="1"/>
          </p:cNvSpPr>
          <p:nvPr>
            <p:ph type="title"/>
          </p:nvPr>
        </p:nvSpPr>
        <p:spPr>
          <a:xfrm>
            <a:off x="997341" y="3730291"/>
            <a:ext cx="3879715" cy="621030"/>
          </a:xfrm>
        </p:spPr>
        <p:txBody>
          <a:bodyPr>
            <a:noAutofit/>
          </a:bodyPr>
          <a:lstStyle/>
          <a:p>
            <a:r>
              <a:rPr lang="en-US" sz="2100" dirty="0">
                <a:solidFill>
                  <a:schemeClr val="bg2"/>
                </a:solidFill>
              </a:rPr>
              <a:t>A global healthcare leader </a:t>
            </a:r>
            <a:r>
              <a:rPr lang="en-US" sz="2100" dirty="0" smtClean="0">
                <a:solidFill>
                  <a:schemeClr val="bg2"/>
                </a:solidFill>
              </a:rPr>
              <a:t>with an </a:t>
            </a:r>
            <a:br>
              <a:rPr lang="en-US" sz="2100" dirty="0" smtClean="0">
                <a:solidFill>
                  <a:schemeClr val="bg2"/>
                </a:solidFill>
              </a:rPr>
            </a:br>
            <a:r>
              <a:rPr lang="en-US" sz="2100" dirty="0" smtClean="0">
                <a:solidFill>
                  <a:schemeClr val="bg2"/>
                </a:solidFill>
              </a:rPr>
              <a:t>unrivaled </a:t>
            </a:r>
            <a:r>
              <a:rPr lang="en-US" sz="2100" dirty="0">
                <a:solidFill>
                  <a:schemeClr val="bg2"/>
                </a:solidFill>
              </a:rPr>
              <a:t>client base across healthcare</a:t>
            </a:r>
            <a:r>
              <a:rPr lang="en-US" sz="3000" dirty="0">
                <a:solidFill>
                  <a:schemeClr val="bg2"/>
                </a:solidFill>
              </a:rPr>
              <a:t/>
            </a:r>
            <a:br>
              <a:rPr lang="en-US" sz="3000" dirty="0">
                <a:solidFill>
                  <a:schemeClr val="bg2"/>
                </a:solidFill>
              </a:rPr>
            </a:br>
            <a:endParaRPr lang="en-US" sz="3000" dirty="0">
              <a:solidFill>
                <a:schemeClr val="bg2"/>
              </a:solidFill>
            </a:endParaRPr>
          </a:p>
        </p:txBody>
      </p:sp>
      <p:sp>
        <p:nvSpPr>
          <p:cNvPr id="21" name="TextBox 20">
            <a:extLst>
              <a:ext uri="{FF2B5EF4-FFF2-40B4-BE49-F238E27FC236}">
                <a16:creationId xmlns:a16="http://schemas.microsoft.com/office/drawing/2014/main" xmlns="" id="{8C1E4DEF-5093-6E4A-B08F-FA51411287FD}"/>
              </a:ext>
            </a:extLst>
          </p:cNvPr>
          <p:cNvSpPr txBox="1"/>
          <p:nvPr/>
        </p:nvSpPr>
        <p:spPr>
          <a:xfrm>
            <a:off x="0" y="3117140"/>
            <a:ext cx="9144000" cy="2026360"/>
          </a:xfrm>
          <a:prstGeom prst="rect">
            <a:avLst/>
          </a:prstGeom>
          <a:solidFill>
            <a:schemeClr val="bg2"/>
          </a:solidFill>
        </p:spPr>
        <p:txBody>
          <a:bodyPr wrap="square" rtlCol="0" anchor="ctr" anchorCtr="0">
            <a:noAutofit/>
          </a:bodyPr>
          <a:lstStyle/>
          <a:p>
            <a:pPr algn="ctr"/>
            <a:endParaRPr lang="en-US" sz="1100" b="1" dirty="0">
              <a:solidFill>
                <a:schemeClr val="accent2"/>
              </a:solidFill>
              <a:latin typeface="Arial" panose="020B0604020202020204" pitchFamily="34" charset="0"/>
              <a:cs typeface="Arial" panose="020B0604020202020204" pitchFamily="34" charset="0"/>
            </a:endParaRPr>
          </a:p>
        </p:txBody>
      </p:sp>
      <p:sp>
        <p:nvSpPr>
          <p:cNvPr id="25" name="Oval 24"/>
          <p:cNvSpPr/>
          <p:nvPr/>
        </p:nvSpPr>
        <p:spPr>
          <a:xfrm>
            <a:off x="836915" y="3883411"/>
            <a:ext cx="365760" cy="36576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sz="2000" b="1" dirty="0">
                <a:solidFill>
                  <a:srgbClr val="FFFFFF"/>
                </a:solidFill>
              </a:rPr>
              <a:t>1</a:t>
            </a:r>
          </a:p>
        </p:txBody>
      </p:sp>
      <p:sp>
        <p:nvSpPr>
          <p:cNvPr id="26" name="Rectangle 25"/>
          <p:cNvSpPr/>
          <p:nvPr/>
        </p:nvSpPr>
        <p:spPr>
          <a:xfrm>
            <a:off x="1208908" y="3833564"/>
            <a:ext cx="1748302" cy="830996"/>
          </a:xfrm>
          <a:prstGeom prst="rect">
            <a:avLst/>
          </a:prstGeom>
        </p:spPr>
        <p:txBody>
          <a:bodyPr wrap="square">
            <a:spAutoFit/>
          </a:bodyPr>
          <a:lstStyle/>
          <a:p>
            <a:pPr defTabSz="609570">
              <a:defRPr/>
            </a:pPr>
            <a:r>
              <a:rPr lang="en-US" sz="1050" b="1" dirty="0"/>
              <a:t>We optimize our </a:t>
            </a:r>
            <a:r>
              <a:rPr lang="en-US" sz="1050" b="1" dirty="0" smtClean="0"/>
              <a:t>leadership in </a:t>
            </a:r>
            <a:r>
              <a:rPr lang="en-US" sz="1050" b="1" dirty="0"/>
              <a:t>the </a:t>
            </a:r>
            <a:r>
              <a:rPr lang="en-US" sz="1050" b="1" dirty="0" smtClean="0"/>
              <a:t>market</a:t>
            </a:r>
            <a:endParaRPr lang="en-US" sz="1050" b="1" i="1" dirty="0"/>
          </a:p>
          <a:p>
            <a:pPr defTabSz="609570">
              <a:defRPr/>
            </a:pPr>
            <a:r>
              <a:rPr lang="en-US" sz="900" i="1" dirty="0"/>
              <a:t>of digitally enabled, highly integrated and modular product solutions</a:t>
            </a:r>
          </a:p>
        </p:txBody>
      </p:sp>
      <p:sp>
        <p:nvSpPr>
          <p:cNvPr id="30" name="Oval 29"/>
          <p:cNvSpPr/>
          <p:nvPr/>
        </p:nvSpPr>
        <p:spPr>
          <a:xfrm>
            <a:off x="3274712" y="3862656"/>
            <a:ext cx="365760" cy="36576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sz="2000" b="1" dirty="0" smtClean="0">
                <a:solidFill>
                  <a:srgbClr val="FFFFFF"/>
                </a:solidFill>
              </a:rPr>
              <a:t>2</a:t>
            </a:r>
            <a:endParaRPr lang="en-US" sz="2000" b="1" dirty="0">
              <a:solidFill>
                <a:srgbClr val="FFFFFF"/>
              </a:solidFill>
            </a:endParaRPr>
          </a:p>
        </p:txBody>
      </p:sp>
      <p:sp>
        <p:nvSpPr>
          <p:cNvPr id="31" name="Rectangle 30"/>
          <p:cNvSpPr/>
          <p:nvPr/>
        </p:nvSpPr>
        <p:spPr>
          <a:xfrm>
            <a:off x="3640472" y="3812918"/>
            <a:ext cx="1743957" cy="830996"/>
          </a:xfrm>
          <a:prstGeom prst="rect">
            <a:avLst/>
          </a:prstGeom>
        </p:spPr>
        <p:txBody>
          <a:bodyPr wrap="square">
            <a:spAutoFit/>
          </a:bodyPr>
          <a:lstStyle/>
          <a:p>
            <a:pPr defTabSz="609570">
              <a:defRPr/>
            </a:pPr>
            <a:r>
              <a:rPr lang="en-US" sz="1050" b="1" dirty="0"/>
              <a:t>We become the innovation leader</a:t>
            </a:r>
          </a:p>
          <a:p>
            <a:pPr defTabSz="609570">
              <a:defRPr/>
            </a:pPr>
            <a:r>
              <a:rPr lang="en-US" sz="900" i="1" dirty="0"/>
              <a:t>with the most comprehensive cloud-based SaaS and data orchestration platform</a:t>
            </a:r>
          </a:p>
        </p:txBody>
      </p:sp>
      <p:sp>
        <p:nvSpPr>
          <p:cNvPr id="33" name="Oval 32"/>
          <p:cNvSpPr/>
          <p:nvPr/>
        </p:nvSpPr>
        <p:spPr>
          <a:xfrm>
            <a:off x="5854837" y="3870862"/>
            <a:ext cx="365760" cy="365760"/>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sz="2000" b="1" dirty="0" smtClean="0">
                <a:solidFill>
                  <a:srgbClr val="FFFFFF"/>
                </a:solidFill>
              </a:rPr>
              <a:t>3</a:t>
            </a:r>
            <a:endParaRPr lang="en-US" sz="2000" b="1" dirty="0">
              <a:solidFill>
                <a:srgbClr val="FFFFFF"/>
              </a:solidFill>
            </a:endParaRPr>
          </a:p>
        </p:txBody>
      </p:sp>
      <p:sp>
        <p:nvSpPr>
          <p:cNvPr id="34" name="Rectangle 33"/>
          <p:cNvSpPr/>
          <p:nvPr/>
        </p:nvSpPr>
        <p:spPr>
          <a:xfrm>
            <a:off x="6306403" y="3833564"/>
            <a:ext cx="1724984" cy="669414"/>
          </a:xfrm>
          <a:prstGeom prst="rect">
            <a:avLst/>
          </a:prstGeom>
        </p:spPr>
        <p:txBody>
          <a:bodyPr wrap="square">
            <a:spAutoFit/>
          </a:bodyPr>
          <a:lstStyle/>
          <a:p>
            <a:pPr defTabSz="609570">
              <a:defRPr/>
            </a:pPr>
            <a:r>
              <a:rPr lang="en-US" sz="1050" b="1" dirty="0" smtClean="0"/>
              <a:t>We continue to </a:t>
            </a:r>
            <a:r>
              <a:rPr lang="en-US" sz="1050" b="1" dirty="0" smtClean="0"/>
              <a:t>invest</a:t>
            </a:r>
            <a:endParaRPr lang="en-US" sz="1050" b="1" dirty="0" smtClean="0"/>
          </a:p>
          <a:p>
            <a:pPr defTabSz="609570">
              <a:defRPr/>
            </a:pPr>
            <a:r>
              <a:rPr lang="en-US" sz="900" b="1" dirty="0"/>
              <a:t>i</a:t>
            </a:r>
            <a:r>
              <a:rPr lang="en-US" sz="900" b="1" dirty="0" smtClean="0"/>
              <a:t>n </a:t>
            </a:r>
            <a:r>
              <a:rPr lang="en-US" sz="900" b="1" dirty="0" smtClean="0"/>
              <a:t>the TriZetto Product Suite </a:t>
            </a:r>
            <a:r>
              <a:rPr lang="en-US" sz="900" dirty="0" smtClean="0"/>
              <a:t>($100M) to support the market and client needs</a:t>
            </a:r>
            <a:endParaRPr lang="en-US" sz="900" dirty="0"/>
          </a:p>
        </p:txBody>
      </p:sp>
      <p:sp>
        <p:nvSpPr>
          <p:cNvPr id="41" name="TextBox 40"/>
          <p:cNvSpPr txBox="1"/>
          <p:nvPr/>
        </p:nvSpPr>
        <p:spPr>
          <a:xfrm>
            <a:off x="930955" y="3403175"/>
            <a:ext cx="1484381" cy="221599"/>
          </a:xfrm>
          <a:prstGeom prst="rect">
            <a:avLst/>
          </a:prstGeom>
        </p:spPr>
        <p:txBody>
          <a:bodyPr wrap="none" lIns="0" tIns="0" rIns="0" bIns="0" rtlCol="0">
            <a:spAutoFit/>
          </a:bodyPr>
          <a:lstStyle/>
          <a:p>
            <a:pPr defTabSz="914378">
              <a:lnSpc>
                <a:spcPct val="90000"/>
              </a:lnSpc>
              <a:spcBef>
                <a:spcPct val="0"/>
              </a:spcBef>
            </a:pPr>
            <a:r>
              <a:rPr lang="en-US" sz="1600" b="1" dirty="0">
                <a:latin typeface="Arial" panose="020B0604020202020204" pitchFamily="34" charset="0"/>
                <a:ea typeface="+mj-ea"/>
                <a:cs typeface="Arial" panose="020B0604020202020204" pitchFamily="34" charset="0"/>
              </a:rPr>
              <a:t>Digital </a:t>
            </a:r>
            <a:r>
              <a:rPr lang="en-US" sz="1600" b="1" dirty="0" smtClean="0">
                <a:latin typeface="Arial" panose="020B0604020202020204" pitchFamily="34" charset="0"/>
                <a:ea typeface="+mj-ea"/>
                <a:cs typeface="Arial" panose="020B0604020202020204" pitchFamily="34" charset="0"/>
              </a:rPr>
              <a:t>journey </a:t>
            </a:r>
            <a:endParaRPr lang="en-US" sz="1600" b="1" dirty="0">
              <a:latin typeface="Arial" panose="020B0604020202020204" pitchFamily="34" charset="0"/>
              <a:ea typeface="+mj-ea"/>
              <a:cs typeface="Arial" panose="020B0604020202020204" pitchFamily="34" charset="0"/>
            </a:endParaRPr>
          </a:p>
        </p:txBody>
      </p:sp>
      <p:sp>
        <p:nvSpPr>
          <p:cNvPr id="3" name="Isosceles Triangle 2"/>
          <p:cNvSpPr/>
          <p:nvPr/>
        </p:nvSpPr>
        <p:spPr>
          <a:xfrm flipV="1">
            <a:off x="1207841" y="3117137"/>
            <a:ext cx="640414" cy="134214"/>
          </a:xfrm>
          <a:prstGeom prst="triangle">
            <a:avLst/>
          </a:prstGeom>
          <a:solidFill>
            <a:srgbClr val="204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040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69" y="177717"/>
            <a:ext cx="8417052" cy="621030"/>
          </a:xfrm>
        </p:spPr>
        <p:txBody>
          <a:bodyPr/>
          <a:lstStyle/>
          <a:p>
            <a:pPr algn="ctr"/>
            <a:r>
              <a:rPr lang="en-US" sz="2250" dirty="0">
                <a:solidFill>
                  <a:schemeClr val="tx1"/>
                </a:solidFill>
              </a:rPr>
              <a:t>New Normal in Healthcare</a:t>
            </a:r>
          </a:p>
        </p:txBody>
      </p:sp>
      <p:pic>
        <p:nvPicPr>
          <p:cNvPr id="5" name="Picture 6" descr="A Case For Offering Patients Virtual-Care Options - Aquina"/>
          <p:cNvPicPr preferRelativeResize="0">
            <a:picLocks noChangeAspect="1" noChangeArrowheads="1"/>
          </p:cNvPicPr>
          <p:nvPr/>
        </p:nvPicPr>
        <p:blipFill rotWithShape="1">
          <a:blip r:embed="rId2" cstate="print">
            <a:extLst>
              <a:ext uri="{28A0092B-C50C-407E-A947-70E740481C1C}">
                <a14:useLocalDpi xmlns:a14="http://schemas.microsoft.com/office/drawing/2010/main" val="0"/>
              </a:ext>
            </a:extLst>
          </a:blip>
          <a:srcRect l="13866" r="19922"/>
          <a:stretch/>
        </p:blipFill>
        <p:spPr bwMode="auto">
          <a:xfrm>
            <a:off x="3246407" y="1285611"/>
            <a:ext cx="1285470" cy="1051633"/>
          </a:xfrm>
          <a:prstGeom prst="hexagon">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78102" y="806443"/>
            <a:ext cx="1413149" cy="357545"/>
          </a:xfrm>
          <a:prstGeom prst="roundRect">
            <a:avLst/>
          </a:prstGeom>
          <a:noFill/>
          <a:ln w="12700">
            <a:noFill/>
          </a:ln>
          <a:effectLst/>
        </p:spPr>
        <p:txBody>
          <a:bodyPr wrap="square" lIns="0" tIns="0" rIns="0" bIns="0" rtlCol="0">
            <a:spAutoFit/>
          </a:bodyPr>
          <a:lstStyle/>
          <a:p>
            <a:pPr algn="ctr"/>
            <a:r>
              <a:rPr lang="en-US" sz="1050" b="1" dirty="0"/>
              <a:t>VIRTUALIZATION</a:t>
            </a:r>
          </a:p>
          <a:p>
            <a:pPr algn="ctr"/>
            <a:r>
              <a:rPr lang="en-US" sz="1050" b="1" dirty="0"/>
              <a:t>OF CARE </a:t>
            </a:r>
          </a:p>
        </p:txBody>
      </p:sp>
      <p:pic>
        <p:nvPicPr>
          <p:cNvPr id="2050" name="Picture 2" descr="Digital Marketing Trends and Innovations You Need To Know About ..."/>
          <p:cNvPicPr preferRelativeResize="0">
            <a:picLocks noChangeArrowheads="1"/>
          </p:cNvPicPr>
          <p:nvPr/>
        </p:nvPicPr>
        <p:blipFill rotWithShape="1">
          <a:blip r:embed="rId3" cstate="print">
            <a:extLst>
              <a:ext uri="{28A0092B-C50C-407E-A947-70E740481C1C}">
                <a14:useLocalDpi xmlns:a14="http://schemas.microsoft.com/office/drawing/2010/main" val="0"/>
              </a:ext>
            </a:extLst>
          </a:blip>
          <a:srcRect l="21729" r="26816"/>
          <a:stretch/>
        </p:blipFill>
        <p:spPr bwMode="auto">
          <a:xfrm>
            <a:off x="4345743" y="1865797"/>
            <a:ext cx="1286584" cy="1159316"/>
          </a:xfrm>
          <a:prstGeom prst="hexagon">
            <a:avLst/>
          </a:prstGeom>
          <a:noFill/>
          <a:ln w="2857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301164" y="3164086"/>
            <a:ext cx="1369657" cy="646331"/>
          </a:xfrm>
          <a:prstGeom prst="roundRect">
            <a:avLst>
              <a:gd name="adj" fmla="val 0"/>
            </a:avLst>
          </a:prstGeom>
          <a:noFill/>
          <a:ln w="12700">
            <a:noFill/>
          </a:ln>
          <a:effectLst/>
        </p:spPr>
        <p:txBody>
          <a:bodyPr wrap="square" lIns="0" tIns="0" rIns="0" bIns="0" rtlCol="0">
            <a:spAutoFit/>
          </a:bodyPr>
          <a:lstStyle/>
          <a:p>
            <a:pPr algn="ctr"/>
            <a:r>
              <a:rPr lang="en-US" sz="1050" b="1" dirty="0"/>
              <a:t>UNIFIED </a:t>
            </a:r>
            <a:br>
              <a:rPr lang="en-US" sz="1050" b="1" dirty="0"/>
            </a:br>
            <a:r>
              <a:rPr lang="en-US" sz="1050" b="1" dirty="0"/>
              <a:t>PATIENT / CONSUMER </a:t>
            </a:r>
            <a:br>
              <a:rPr lang="en-US" sz="1050" b="1" dirty="0"/>
            </a:br>
            <a:r>
              <a:rPr lang="en-US" sz="1050" b="1" dirty="0"/>
              <a:t>EXPERIENCE</a:t>
            </a:r>
          </a:p>
        </p:txBody>
      </p:sp>
      <p:sp>
        <p:nvSpPr>
          <p:cNvPr id="55" name="Isosceles Triangle 54"/>
          <p:cNvSpPr/>
          <p:nvPr/>
        </p:nvSpPr>
        <p:spPr>
          <a:xfrm rot="5400000">
            <a:off x="687066" y="2245413"/>
            <a:ext cx="4336580" cy="571342"/>
          </a:xfrm>
          <a:prstGeom prst="triangle">
            <a:avLst>
              <a:gd name="adj" fmla="val 33602"/>
            </a:avLst>
          </a:prstGeom>
          <a:gradFill>
            <a:gsLst>
              <a:gs pos="0">
                <a:srgbClr val="27385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Isosceles Triangle 52"/>
          <p:cNvSpPr/>
          <p:nvPr/>
        </p:nvSpPr>
        <p:spPr>
          <a:xfrm rot="16200000" flipH="1">
            <a:off x="3792141" y="2357413"/>
            <a:ext cx="4517556" cy="528318"/>
          </a:xfrm>
          <a:prstGeom prst="triangle">
            <a:avLst>
              <a:gd name="adj" fmla="val 46419"/>
            </a:avLst>
          </a:prstGeom>
          <a:gradFill>
            <a:gsLst>
              <a:gs pos="0">
                <a:srgbClr val="27385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Rounded Rectangle 73"/>
          <p:cNvSpPr/>
          <p:nvPr/>
        </p:nvSpPr>
        <p:spPr>
          <a:xfrm>
            <a:off x="7107510" y="2858447"/>
            <a:ext cx="1755648" cy="729589"/>
          </a:xfrm>
          <a:prstGeom prst="roundRect">
            <a:avLst>
              <a:gd name="adj" fmla="val 13892"/>
            </a:avLst>
          </a:prstGeom>
          <a:gradFill>
            <a:gsLst>
              <a:gs pos="36000">
                <a:schemeClr val="bg1"/>
              </a:gs>
              <a:gs pos="100000">
                <a:srgbClr val="F4F6FA"/>
              </a:gs>
            </a:gsLst>
            <a:lin ang="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11480" rtlCol="0" anchor="ctr"/>
          <a:lstStyle/>
          <a:p>
            <a:pPr marL="68580" indent="-68580" defTabSz="342900">
              <a:spcAft>
                <a:spcPts val="750"/>
              </a:spcAft>
              <a:buFont typeface="Calibri" panose="020F0502020204030204" pitchFamily="34" charset="0"/>
              <a:buChar char="›"/>
              <a:defRPr/>
            </a:pPr>
            <a:r>
              <a:rPr lang="en-US" sz="900" b="1" dirty="0">
                <a:solidFill>
                  <a:schemeClr val="tx2"/>
                </a:solidFill>
              </a:rPr>
              <a:t>Choose your Own PCP</a:t>
            </a:r>
          </a:p>
          <a:p>
            <a:pPr marL="68580" indent="-68580" defTabSz="342900">
              <a:spcAft>
                <a:spcPts val="750"/>
              </a:spcAft>
              <a:buFont typeface="Calibri" panose="020F0502020204030204" pitchFamily="34" charset="0"/>
              <a:buChar char="›"/>
              <a:defRPr/>
            </a:pPr>
            <a:r>
              <a:rPr lang="en-US" sz="900" b="1" dirty="0" err="1">
                <a:solidFill>
                  <a:schemeClr val="tx2"/>
                </a:solidFill>
              </a:rPr>
              <a:t>MyDoctor</a:t>
            </a:r>
            <a:r>
              <a:rPr lang="en-US" sz="900" b="1" dirty="0">
                <a:solidFill>
                  <a:schemeClr val="tx2"/>
                </a:solidFill>
              </a:rPr>
              <a:t> Online</a:t>
            </a:r>
          </a:p>
        </p:txBody>
      </p:sp>
      <p:sp>
        <p:nvSpPr>
          <p:cNvPr id="51" name="Rounded Rectangle 50"/>
          <p:cNvSpPr/>
          <p:nvPr/>
        </p:nvSpPr>
        <p:spPr>
          <a:xfrm>
            <a:off x="746233" y="2809921"/>
            <a:ext cx="1758465" cy="739919"/>
          </a:xfrm>
          <a:prstGeom prst="roundRect">
            <a:avLst>
              <a:gd name="adj" fmla="val 13892"/>
            </a:avLst>
          </a:prstGeom>
          <a:gradFill>
            <a:gsLst>
              <a:gs pos="36000">
                <a:schemeClr val="bg1"/>
              </a:gs>
              <a:gs pos="100000">
                <a:srgbClr val="F4F6FA"/>
              </a:gs>
            </a:gsLst>
            <a:lin ang="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80060" rtlCol="0" anchor="ctr"/>
          <a:lstStyle/>
          <a:p>
            <a:pPr marL="68580" indent="-68580" defTabSz="342900">
              <a:spcAft>
                <a:spcPts val="750"/>
              </a:spcAft>
              <a:buFont typeface="Calibri" panose="020F0502020204030204" pitchFamily="34" charset="0"/>
              <a:buChar char="›"/>
              <a:defRPr/>
            </a:pPr>
            <a:r>
              <a:rPr lang="en-US" sz="900" b="1" dirty="0">
                <a:solidFill>
                  <a:schemeClr val="tx2"/>
                </a:solidFill>
              </a:rPr>
              <a:t>Hospital @ Home</a:t>
            </a:r>
          </a:p>
          <a:p>
            <a:pPr marL="68580" indent="-68580" defTabSz="342900">
              <a:spcAft>
                <a:spcPts val="750"/>
              </a:spcAft>
              <a:buFont typeface="Calibri" panose="020F0502020204030204" pitchFamily="34" charset="0"/>
              <a:buChar char="›"/>
              <a:defRPr/>
            </a:pPr>
            <a:r>
              <a:rPr lang="en-US" sz="900" b="1" dirty="0">
                <a:solidFill>
                  <a:schemeClr val="tx2"/>
                </a:solidFill>
              </a:rPr>
              <a:t>Virtual Nurse</a:t>
            </a:r>
          </a:p>
        </p:txBody>
      </p:sp>
      <p:pic>
        <p:nvPicPr>
          <p:cNvPr id="2056" name="Picture 8" descr="Remote Patient Monitoring with Wearables – Improving Healthcare at ..."/>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15061" r="15243"/>
          <a:stretch/>
        </p:blipFill>
        <p:spPr bwMode="auto">
          <a:xfrm>
            <a:off x="133679" y="2813029"/>
            <a:ext cx="867168" cy="736811"/>
          </a:xfrm>
          <a:prstGeom prst="roundRect">
            <a:avLst/>
          </a:prstGeom>
          <a:noFill/>
          <a:ln w="2857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133678" y="3304372"/>
            <a:ext cx="1028700" cy="182880"/>
          </a:xfrm>
          <a:prstGeom prst="homePlate">
            <a:avLst/>
          </a:prstGeom>
          <a:solidFill>
            <a:schemeClr val="tx1"/>
          </a:solidFill>
          <a:effectLst>
            <a:outerShdw blurRad="50800" dist="38100" dir="2700000" algn="tl" rotWithShape="0">
              <a:prstClr val="black">
                <a:alpha val="40000"/>
              </a:prstClr>
            </a:outerShdw>
          </a:effectLst>
        </p:spPr>
        <p:txBody>
          <a:bodyPr wrap="none" lIns="34290" tIns="0" rIns="68580" bIns="0" rtlCol="0" anchor="ctr">
            <a:noAutofit/>
          </a:bodyPr>
          <a:lstStyle/>
          <a:p>
            <a:r>
              <a:rPr lang="en-US" sz="900" b="1" dirty="0">
                <a:solidFill>
                  <a:schemeClr val="bg1"/>
                </a:solidFill>
              </a:rPr>
              <a:t>Home Care</a:t>
            </a:r>
          </a:p>
        </p:txBody>
      </p:sp>
      <p:pic>
        <p:nvPicPr>
          <p:cNvPr id="2066" name="Picture 18" descr="Peerbits — Nodejs Vs. Go - Settling the debate once and for..."/>
          <p:cNvPicPr preferRelativeResize="0">
            <a:picLocks noChangeArrowheads="1"/>
          </p:cNvPicPr>
          <p:nvPr/>
        </p:nvPicPr>
        <p:blipFill rotWithShape="1">
          <a:blip r:embed="rId5" cstate="print">
            <a:extLst>
              <a:ext uri="{28A0092B-C50C-407E-A947-70E740481C1C}">
                <a14:useLocalDpi xmlns:a14="http://schemas.microsoft.com/office/drawing/2010/main" val="0"/>
              </a:ext>
            </a:extLst>
          </a:blip>
          <a:srcRect r="40560"/>
          <a:stretch/>
        </p:blipFill>
        <p:spPr bwMode="auto">
          <a:xfrm>
            <a:off x="6396221" y="2852359"/>
            <a:ext cx="864108" cy="735677"/>
          </a:xfrm>
          <a:prstGeom prst="roundRect">
            <a:avLst/>
          </a:prstGeom>
          <a:noFill/>
          <a:ln w="2857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6" name="TextBox 55"/>
          <p:cNvSpPr txBox="1">
            <a:spLocks noChangeAspect="1"/>
          </p:cNvSpPr>
          <p:nvPr/>
        </p:nvSpPr>
        <p:spPr>
          <a:xfrm>
            <a:off x="6386808" y="3309933"/>
            <a:ext cx="1106693" cy="182880"/>
          </a:xfrm>
          <a:prstGeom prst="homePlate">
            <a:avLst/>
          </a:prstGeom>
          <a:solidFill>
            <a:schemeClr val="tx1"/>
          </a:solidFill>
          <a:effectLst>
            <a:outerShdw blurRad="50800" dist="38100" dir="2700000" algn="tl" rotWithShape="0">
              <a:prstClr val="black">
                <a:alpha val="40000"/>
              </a:prstClr>
            </a:outerShdw>
          </a:effectLst>
        </p:spPr>
        <p:txBody>
          <a:bodyPr wrap="none" lIns="68580" tIns="0" rIns="68580" bIns="0" rtlCol="0" anchor="ctr">
            <a:noAutofit/>
          </a:bodyPr>
          <a:lstStyle/>
          <a:p>
            <a:r>
              <a:rPr lang="en-US" sz="900" b="1" dirty="0">
                <a:solidFill>
                  <a:schemeClr val="bg1"/>
                </a:solidFill>
              </a:rPr>
              <a:t>Pick My Doctor</a:t>
            </a:r>
          </a:p>
        </p:txBody>
      </p:sp>
      <p:sp>
        <p:nvSpPr>
          <p:cNvPr id="73" name="Rounded Rectangle 72"/>
          <p:cNvSpPr/>
          <p:nvPr/>
        </p:nvSpPr>
        <p:spPr>
          <a:xfrm>
            <a:off x="7107510" y="1694353"/>
            <a:ext cx="1755648" cy="736811"/>
          </a:xfrm>
          <a:prstGeom prst="roundRect">
            <a:avLst>
              <a:gd name="adj" fmla="val 13892"/>
            </a:avLst>
          </a:prstGeom>
          <a:gradFill>
            <a:gsLst>
              <a:gs pos="36000">
                <a:schemeClr val="bg1"/>
              </a:gs>
              <a:gs pos="100000">
                <a:srgbClr val="F4F6FA"/>
              </a:gs>
            </a:gsLst>
            <a:lin ang="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11480" rtlCol="0" anchor="ctr"/>
          <a:lstStyle/>
          <a:p>
            <a:pPr marL="68580" indent="-68580" defTabSz="342900">
              <a:spcAft>
                <a:spcPts val="750"/>
              </a:spcAft>
              <a:buFont typeface="Calibri" panose="020F0502020204030204" pitchFamily="34" charset="0"/>
              <a:buChar char="›"/>
              <a:defRPr/>
            </a:pPr>
            <a:r>
              <a:rPr lang="en-US" sz="900" b="1" dirty="0">
                <a:solidFill>
                  <a:schemeClr val="tx2"/>
                </a:solidFill>
              </a:rPr>
              <a:t>Modular Products</a:t>
            </a:r>
          </a:p>
          <a:p>
            <a:pPr marL="68580" indent="-68580" defTabSz="342900">
              <a:spcAft>
                <a:spcPts val="750"/>
              </a:spcAft>
              <a:buFont typeface="Calibri" panose="020F0502020204030204" pitchFamily="34" charset="0"/>
              <a:buChar char="›"/>
              <a:defRPr/>
            </a:pPr>
            <a:r>
              <a:rPr lang="en-US" sz="900" b="1" dirty="0">
                <a:solidFill>
                  <a:schemeClr val="tx2"/>
                </a:solidFill>
              </a:rPr>
              <a:t>Pick &amp; Choose Benefits</a:t>
            </a:r>
          </a:p>
        </p:txBody>
      </p:sp>
      <p:sp>
        <p:nvSpPr>
          <p:cNvPr id="49" name="Rounded Rectangle 48"/>
          <p:cNvSpPr/>
          <p:nvPr/>
        </p:nvSpPr>
        <p:spPr>
          <a:xfrm>
            <a:off x="746233" y="1694353"/>
            <a:ext cx="1758465" cy="736811"/>
          </a:xfrm>
          <a:prstGeom prst="roundRect">
            <a:avLst>
              <a:gd name="adj" fmla="val 13892"/>
            </a:avLst>
          </a:prstGeom>
          <a:gradFill>
            <a:gsLst>
              <a:gs pos="36000">
                <a:schemeClr val="bg1"/>
              </a:gs>
              <a:gs pos="100000">
                <a:srgbClr val="F4F6FA"/>
              </a:gs>
            </a:gsLst>
            <a:lin ang="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80060" rtlCol="0" anchor="ctr"/>
          <a:lstStyle/>
          <a:p>
            <a:pPr marL="68580" indent="-68580" defTabSz="342900">
              <a:spcAft>
                <a:spcPts val="750"/>
              </a:spcAft>
              <a:buFont typeface="Calibri" panose="020F0502020204030204" pitchFamily="34" charset="0"/>
              <a:buChar char="›"/>
              <a:defRPr/>
            </a:pPr>
            <a:r>
              <a:rPr lang="en-US" sz="900" b="1" dirty="0">
                <a:solidFill>
                  <a:schemeClr val="tx2"/>
                </a:solidFill>
              </a:rPr>
              <a:t>Wearable Tracking</a:t>
            </a:r>
          </a:p>
          <a:p>
            <a:pPr marL="68580" indent="-68580" defTabSz="342900">
              <a:spcAft>
                <a:spcPts val="750"/>
              </a:spcAft>
              <a:buFont typeface="Calibri" panose="020F0502020204030204" pitchFamily="34" charset="0"/>
              <a:buChar char="›"/>
              <a:defRPr/>
            </a:pPr>
            <a:r>
              <a:rPr lang="en-US" sz="900" b="1" dirty="0">
                <a:solidFill>
                  <a:schemeClr val="tx2"/>
                </a:solidFill>
              </a:rPr>
              <a:t>IOT driven diagnostics</a:t>
            </a:r>
          </a:p>
        </p:txBody>
      </p:sp>
      <p:pic>
        <p:nvPicPr>
          <p:cNvPr id="2054" name="Picture 6" descr="Remote monitoring and telemedicine: a match made in digital health ..."/>
          <p:cNvPicPr preferRelativeResize="0">
            <a:picLocks noChangeArrowheads="1"/>
          </p:cNvPicPr>
          <p:nvPr/>
        </p:nvPicPr>
        <p:blipFill rotWithShape="1">
          <a:blip r:embed="rId6" cstate="print">
            <a:extLst>
              <a:ext uri="{28A0092B-C50C-407E-A947-70E740481C1C}">
                <a14:useLocalDpi xmlns:a14="http://schemas.microsoft.com/office/drawing/2010/main" val="0"/>
              </a:ext>
            </a:extLst>
          </a:blip>
          <a:srcRect l="19948" r="9188"/>
          <a:stretch/>
        </p:blipFill>
        <p:spPr bwMode="auto">
          <a:xfrm>
            <a:off x="133679" y="1694353"/>
            <a:ext cx="867169" cy="736811"/>
          </a:xfrm>
          <a:prstGeom prst="roundRect">
            <a:avLst/>
          </a:prstGeom>
          <a:noFill/>
          <a:ln w="2857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33678" y="2208579"/>
            <a:ext cx="1231292" cy="182880"/>
          </a:xfrm>
          <a:prstGeom prst="homePlate">
            <a:avLst/>
          </a:prstGeom>
          <a:solidFill>
            <a:schemeClr val="tx1"/>
          </a:solidFill>
          <a:effectLst>
            <a:outerShdw blurRad="50800" dist="38100" dir="2700000" algn="tl" rotWithShape="0">
              <a:prstClr val="black">
                <a:alpha val="40000"/>
              </a:prstClr>
            </a:outerShdw>
          </a:effectLst>
        </p:spPr>
        <p:txBody>
          <a:bodyPr wrap="none" lIns="34290" tIns="0" rIns="68580" bIns="0" rtlCol="0" anchor="ctr">
            <a:noAutofit/>
          </a:bodyPr>
          <a:lstStyle/>
          <a:p>
            <a:r>
              <a:rPr lang="en-US" sz="900" b="1" dirty="0">
                <a:solidFill>
                  <a:schemeClr val="bg1"/>
                </a:solidFill>
              </a:rPr>
              <a:t>Remote Diagnostic</a:t>
            </a:r>
          </a:p>
        </p:txBody>
      </p:sp>
      <p:pic>
        <p:nvPicPr>
          <p:cNvPr id="2064" name="Picture 16" descr="The Administrative Benefits of Value-Based Care | Managed ..."/>
          <p:cNvPicPr preferRelativeResize="0">
            <a:picLocks noChangeArrowheads="1"/>
          </p:cNvPicPr>
          <p:nvPr/>
        </p:nvPicPr>
        <p:blipFill rotWithShape="1">
          <a:blip r:embed="rId7" cstate="print">
            <a:extLst>
              <a:ext uri="{28A0092B-C50C-407E-A947-70E740481C1C}">
                <a14:useLocalDpi xmlns:a14="http://schemas.microsoft.com/office/drawing/2010/main" val="0"/>
              </a:ext>
            </a:extLst>
          </a:blip>
          <a:srcRect l="8327" r="10073"/>
          <a:stretch/>
        </p:blipFill>
        <p:spPr bwMode="auto">
          <a:xfrm>
            <a:off x="6396221" y="1694353"/>
            <a:ext cx="867169" cy="736811"/>
          </a:xfrm>
          <a:prstGeom prst="roundRect">
            <a:avLst/>
          </a:prstGeom>
          <a:noFill/>
          <a:ln w="2857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6396221" y="2147561"/>
            <a:ext cx="1214366" cy="182880"/>
          </a:xfrm>
          <a:prstGeom prst="homePlate">
            <a:avLst/>
          </a:prstGeom>
          <a:solidFill>
            <a:schemeClr val="tx1"/>
          </a:solidFill>
          <a:effectLst>
            <a:outerShdw blurRad="50800" dist="38100" dir="2700000" algn="tl" rotWithShape="0">
              <a:prstClr val="black">
                <a:alpha val="40000"/>
              </a:prstClr>
            </a:outerShdw>
          </a:effectLst>
        </p:spPr>
        <p:txBody>
          <a:bodyPr wrap="none" lIns="68580" tIns="0" rIns="68580" bIns="0" rtlCol="0" anchor="ctr">
            <a:noAutofit/>
          </a:bodyPr>
          <a:lstStyle/>
          <a:p>
            <a:r>
              <a:rPr lang="en-US" sz="900" b="1" dirty="0">
                <a:solidFill>
                  <a:schemeClr val="bg1"/>
                </a:solidFill>
              </a:rPr>
              <a:t>Bundle My Benefits </a:t>
            </a:r>
          </a:p>
        </p:txBody>
      </p:sp>
      <p:sp>
        <p:nvSpPr>
          <p:cNvPr id="75" name="Rounded Rectangle 74"/>
          <p:cNvSpPr/>
          <p:nvPr/>
        </p:nvSpPr>
        <p:spPr>
          <a:xfrm>
            <a:off x="7150451" y="3971380"/>
            <a:ext cx="1755648" cy="744725"/>
          </a:xfrm>
          <a:prstGeom prst="roundRect">
            <a:avLst>
              <a:gd name="adj" fmla="val 13892"/>
            </a:avLst>
          </a:prstGeom>
          <a:gradFill>
            <a:gsLst>
              <a:gs pos="36000">
                <a:schemeClr val="bg1"/>
              </a:gs>
              <a:gs pos="100000">
                <a:srgbClr val="F4F6FA"/>
              </a:gs>
            </a:gsLst>
            <a:lin ang="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11480" rtlCol="0" anchor="ctr"/>
          <a:lstStyle/>
          <a:p>
            <a:pPr marL="68580" indent="-68580" defTabSz="342900">
              <a:spcAft>
                <a:spcPts val="750"/>
              </a:spcAft>
              <a:buFont typeface="Calibri" panose="020F0502020204030204" pitchFamily="34" charset="0"/>
              <a:buChar char="›"/>
              <a:defRPr/>
            </a:pPr>
            <a:r>
              <a:rPr lang="en-US" sz="900" b="1" dirty="0">
                <a:solidFill>
                  <a:schemeClr val="tx2"/>
                </a:solidFill>
              </a:rPr>
              <a:t>Stay Informed: </a:t>
            </a:r>
            <a:br>
              <a:rPr lang="en-US" sz="900" b="1" dirty="0">
                <a:solidFill>
                  <a:schemeClr val="tx2"/>
                </a:solidFill>
              </a:rPr>
            </a:br>
            <a:r>
              <a:rPr lang="en-US" sz="900" b="1" dirty="0">
                <a:solidFill>
                  <a:schemeClr val="tx2"/>
                </a:solidFill>
              </a:rPr>
              <a:t>Price Transparency</a:t>
            </a:r>
          </a:p>
          <a:p>
            <a:pPr marL="68580" indent="-68580" defTabSz="342900">
              <a:spcAft>
                <a:spcPts val="750"/>
              </a:spcAft>
              <a:buFont typeface="Calibri" panose="020F0502020204030204" pitchFamily="34" charset="0"/>
              <a:buChar char="›"/>
              <a:defRPr/>
            </a:pPr>
            <a:r>
              <a:rPr lang="en-US" sz="900" b="1" dirty="0">
                <a:solidFill>
                  <a:schemeClr val="tx2"/>
                </a:solidFill>
              </a:rPr>
              <a:t>Any Mode of Payment: Real Time</a:t>
            </a:r>
          </a:p>
        </p:txBody>
      </p:sp>
      <p:sp>
        <p:nvSpPr>
          <p:cNvPr id="52" name="Rounded Rectangle 51"/>
          <p:cNvSpPr/>
          <p:nvPr/>
        </p:nvSpPr>
        <p:spPr>
          <a:xfrm>
            <a:off x="746233" y="3958822"/>
            <a:ext cx="1758465" cy="736811"/>
          </a:xfrm>
          <a:prstGeom prst="roundRect">
            <a:avLst>
              <a:gd name="adj" fmla="val 13892"/>
            </a:avLst>
          </a:prstGeom>
          <a:gradFill>
            <a:gsLst>
              <a:gs pos="36000">
                <a:schemeClr val="bg1"/>
              </a:gs>
              <a:gs pos="100000">
                <a:srgbClr val="F4F6FA"/>
              </a:gs>
            </a:gsLst>
            <a:lin ang="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80060" rtlCol="0" anchor="ctr"/>
          <a:lstStyle/>
          <a:p>
            <a:pPr marL="68580" indent="-68580" defTabSz="342900">
              <a:spcAft>
                <a:spcPts val="750"/>
              </a:spcAft>
              <a:buFont typeface="Calibri" panose="020F0502020204030204" pitchFamily="34" charset="0"/>
              <a:buChar char="›"/>
              <a:defRPr/>
            </a:pPr>
            <a:r>
              <a:rPr lang="en-US" sz="900" b="1" dirty="0">
                <a:solidFill>
                  <a:schemeClr val="tx2"/>
                </a:solidFill>
              </a:rPr>
              <a:t>E-Prescription</a:t>
            </a:r>
          </a:p>
          <a:p>
            <a:pPr marL="68580" indent="-68580" defTabSz="342900">
              <a:spcAft>
                <a:spcPts val="750"/>
              </a:spcAft>
              <a:buFont typeface="Calibri" panose="020F0502020204030204" pitchFamily="34" charset="0"/>
              <a:buChar char="›"/>
              <a:defRPr/>
            </a:pPr>
            <a:r>
              <a:rPr lang="en-US" sz="900" b="1" dirty="0">
                <a:solidFill>
                  <a:schemeClr val="tx2"/>
                </a:solidFill>
              </a:rPr>
              <a:t>Digital Pharmacy</a:t>
            </a:r>
          </a:p>
        </p:txBody>
      </p:sp>
      <p:pic>
        <p:nvPicPr>
          <p:cNvPr id="7" name="Picture 2" descr="Travel Tips: What to Do When You Forget to Pack Medication"/>
          <p:cNvPicPr preferRelativeResize="0">
            <a:picLocks noChangeArrowheads="1"/>
          </p:cNvPicPr>
          <p:nvPr/>
        </p:nvPicPr>
        <p:blipFill rotWithShape="1">
          <a:blip r:embed="rId8" cstate="print">
            <a:extLst>
              <a:ext uri="{28A0092B-C50C-407E-A947-70E740481C1C}">
                <a14:useLocalDpi xmlns:a14="http://schemas.microsoft.com/office/drawing/2010/main" val="0"/>
              </a:ext>
            </a:extLst>
          </a:blip>
          <a:srcRect l="25687" r="5013"/>
          <a:stretch/>
        </p:blipFill>
        <p:spPr bwMode="auto">
          <a:xfrm>
            <a:off x="133679" y="3958822"/>
            <a:ext cx="867168" cy="736811"/>
          </a:xfrm>
          <a:prstGeom prst="roundRect">
            <a:avLst/>
          </a:prstGeom>
          <a:noFill/>
          <a:ln w="2857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33678" y="4431372"/>
            <a:ext cx="1028700" cy="182880"/>
          </a:xfrm>
          <a:prstGeom prst="homePlate">
            <a:avLst/>
          </a:prstGeom>
          <a:solidFill>
            <a:schemeClr val="tx1"/>
          </a:solidFill>
          <a:effectLst>
            <a:outerShdw blurRad="50800" dist="38100" dir="2700000" algn="tl" rotWithShape="0">
              <a:prstClr val="black">
                <a:alpha val="40000"/>
              </a:prstClr>
            </a:outerShdw>
          </a:effectLst>
        </p:spPr>
        <p:txBody>
          <a:bodyPr wrap="none" lIns="34290" tIns="0" rIns="68580" bIns="0" rtlCol="0" anchor="ctr">
            <a:noAutofit/>
          </a:bodyPr>
          <a:lstStyle/>
          <a:p>
            <a:r>
              <a:rPr lang="en-US" sz="900" b="1" dirty="0">
                <a:solidFill>
                  <a:schemeClr val="bg1"/>
                </a:solidFill>
              </a:rPr>
              <a:t>Tele Medicine</a:t>
            </a:r>
          </a:p>
        </p:txBody>
      </p:sp>
      <p:pic>
        <p:nvPicPr>
          <p:cNvPr id="2068" name="Picture 20" descr="Time for Real-Time Payments in the Healthcare Space? | OrboGraph"/>
          <p:cNvPicPr preferRelativeResize="0">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96221" y="3979294"/>
            <a:ext cx="867169" cy="736811"/>
          </a:xfrm>
          <a:prstGeom prst="roundRect">
            <a:avLst/>
          </a:prstGeom>
          <a:noFill/>
          <a:ln w="2857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6396221" y="4502745"/>
            <a:ext cx="1214366" cy="182880"/>
          </a:xfrm>
          <a:prstGeom prst="homePlate">
            <a:avLst/>
          </a:prstGeom>
          <a:solidFill>
            <a:schemeClr val="tx1"/>
          </a:solidFill>
          <a:effectLst>
            <a:outerShdw blurRad="50800" dist="38100" dir="2700000" algn="tl" rotWithShape="0">
              <a:prstClr val="black">
                <a:alpha val="40000"/>
              </a:prstClr>
            </a:outerShdw>
          </a:effectLst>
        </p:spPr>
        <p:txBody>
          <a:bodyPr wrap="none" lIns="68580" tIns="0" rIns="68580" bIns="0" rtlCol="0" anchor="ctr">
            <a:noAutofit/>
          </a:bodyPr>
          <a:lstStyle/>
          <a:p>
            <a:r>
              <a:rPr lang="en-US" sz="900" b="1" dirty="0">
                <a:solidFill>
                  <a:schemeClr val="bg1"/>
                </a:solidFill>
              </a:rPr>
              <a:t>Real time Payment</a:t>
            </a:r>
          </a:p>
        </p:txBody>
      </p:sp>
      <p:sp>
        <p:nvSpPr>
          <p:cNvPr id="76" name="Rounded Rectangle 75"/>
          <p:cNvSpPr/>
          <p:nvPr/>
        </p:nvSpPr>
        <p:spPr>
          <a:xfrm>
            <a:off x="7107510" y="586699"/>
            <a:ext cx="1755648" cy="733627"/>
          </a:xfrm>
          <a:prstGeom prst="roundRect">
            <a:avLst>
              <a:gd name="adj" fmla="val 13892"/>
            </a:avLst>
          </a:prstGeom>
          <a:gradFill>
            <a:gsLst>
              <a:gs pos="36000">
                <a:schemeClr val="bg1"/>
              </a:gs>
              <a:gs pos="100000">
                <a:srgbClr val="F4F6FA"/>
              </a:gs>
            </a:gsLst>
            <a:lin ang="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11480" rtlCol="0" anchor="ctr"/>
          <a:lstStyle/>
          <a:p>
            <a:pPr marL="68580" indent="-68580" defTabSz="342900">
              <a:spcAft>
                <a:spcPts val="750"/>
              </a:spcAft>
              <a:buFont typeface="Calibri" panose="020F0502020204030204" pitchFamily="34" charset="0"/>
              <a:buChar char="›"/>
              <a:defRPr/>
            </a:pPr>
            <a:r>
              <a:rPr lang="en-US" sz="900" b="1" dirty="0">
                <a:solidFill>
                  <a:schemeClr val="tx2"/>
                </a:solidFill>
              </a:rPr>
              <a:t>Seamless Experience</a:t>
            </a:r>
          </a:p>
          <a:p>
            <a:pPr marL="68580" indent="-68580" defTabSz="342900">
              <a:spcAft>
                <a:spcPts val="750"/>
              </a:spcAft>
              <a:buFont typeface="Calibri" panose="020F0502020204030204" pitchFamily="34" charset="0"/>
              <a:buChar char="›"/>
              <a:defRPr/>
            </a:pPr>
            <a:r>
              <a:rPr lang="en-US" sz="900" b="1" dirty="0">
                <a:solidFill>
                  <a:schemeClr val="tx2"/>
                </a:solidFill>
              </a:rPr>
              <a:t>Omni Channel</a:t>
            </a:r>
          </a:p>
        </p:txBody>
      </p:sp>
      <p:sp>
        <p:nvSpPr>
          <p:cNvPr id="8" name="Rounded Rectangle 7"/>
          <p:cNvSpPr/>
          <p:nvPr/>
        </p:nvSpPr>
        <p:spPr>
          <a:xfrm>
            <a:off x="615142" y="586699"/>
            <a:ext cx="1889556" cy="735155"/>
          </a:xfrm>
          <a:prstGeom prst="roundRect">
            <a:avLst>
              <a:gd name="adj" fmla="val 13892"/>
            </a:avLst>
          </a:prstGeom>
          <a:gradFill>
            <a:gsLst>
              <a:gs pos="36000">
                <a:schemeClr val="bg1"/>
              </a:gs>
              <a:gs pos="100000">
                <a:srgbClr val="F4F6FA"/>
              </a:gs>
            </a:gsLst>
            <a:lin ang="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80060" rtlCol="0" anchor="ctr"/>
          <a:lstStyle/>
          <a:p>
            <a:pPr marL="68580" indent="-68580" defTabSz="342900">
              <a:spcAft>
                <a:spcPts val="375"/>
              </a:spcAft>
              <a:buFont typeface="Calibri" panose="020F0502020204030204" pitchFamily="34" charset="0"/>
              <a:buChar char="›"/>
              <a:defRPr/>
            </a:pPr>
            <a:r>
              <a:rPr lang="en-US" sz="900" b="1" dirty="0">
                <a:solidFill>
                  <a:schemeClr val="tx2"/>
                </a:solidFill>
              </a:rPr>
              <a:t>Video/Virtual Visits</a:t>
            </a:r>
          </a:p>
          <a:p>
            <a:pPr marL="205740" lvl="1" indent="-68580" defTabSz="342900">
              <a:spcAft>
                <a:spcPts val="450"/>
              </a:spcAft>
              <a:buFont typeface="Calibri" panose="020F0502020204030204" pitchFamily="34" charset="0"/>
              <a:buChar char="-"/>
              <a:defRPr/>
            </a:pPr>
            <a:r>
              <a:rPr lang="en-US" sz="900" b="1" dirty="0">
                <a:solidFill>
                  <a:schemeClr val="tx2"/>
                </a:solidFill>
              </a:rPr>
              <a:t>2019: 36 M</a:t>
            </a:r>
          </a:p>
          <a:p>
            <a:pPr marL="205740" lvl="1" indent="-68580" defTabSz="342900">
              <a:spcAft>
                <a:spcPts val="450"/>
              </a:spcAft>
              <a:buFont typeface="Calibri" panose="020F0502020204030204" pitchFamily="34" charset="0"/>
              <a:buChar char="-"/>
              <a:defRPr/>
            </a:pPr>
            <a:r>
              <a:rPr lang="en-US" sz="900" b="1" dirty="0">
                <a:solidFill>
                  <a:schemeClr val="tx2"/>
                </a:solidFill>
              </a:rPr>
              <a:t>2020: </a:t>
            </a:r>
            <a:r>
              <a:rPr lang="en-US" sz="900" b="1" dirty="0">
                <a:solidFill>
                  <a:srgbClr val="FF0000"/>
                </a:solidFill>
              </a:rPr>
              <a:t>1 Billion +</a:t>
            </a:r>
          </a:p>
        </p:txBody>
      </p:sp>
      <p:pic>
        <p:nvPicPr>
          <p:cNvPr id="2052" name="Picture 4" descr="3 Considerations for Your Telehealth Strategy | Healthx"/>
          <p:cNvPicPr preferRelativeResize="0">
            <a:picLocks noChangeArrowheads="1"/>
          </p:cNvPicPr>
          <p:nvPr/>
        </p:nvPicPr>
        <p:blipFill rotWithShape="1">
          <a:blip r:embed="rId10" cstate="print">
            <a:extLst>
              <a:ext uri="{28A0092B-C50C-407E-A947-70E740481C1C}">
                <a14:useLocalDpi xmlns:a14="http://schemas.microsoft.com/office/drawing/2010/main" val="0"/>
              </a:ext>
            </a:extLst>
          </a:blip>
          <a:srcRect r="35811"/>
          <a:stretch/>
        </p:blipFill>
        <p:spPr bwMode="auto">
          <a:xfrm>
            <a:off x="133636" y="586699"/>
            <a:ext cx="866395" cy="736811"/>
          </a:xfrm>
          <a:prstGeom prst="roundRect">
            <a:avLst/>
          </a:prstGeom>
          <a:noFill/>
          <a:ln w="2857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33635" y="1102853"/>
            <a:ext cx="1028700" cy="182517"/>
          </a:xfrm>
          <a:prstGeom prst="homePlate">
            <a:avLst/>
          </a:prstGeom>
          <a:solidFill>
            <a:schemeClr val="tx1"/>
          </a:solidFill>
          <a:effectLst>
            <a:outerShdw blurRad="50800" dist="38100" dir="2700000" algn="tl" rotWithShape="0">
              <a:prstClr val="black">
                <a:alpha val="40000"/>
              </a:prstClr>
            </a:outerShdw>
          </a:effectLst>
        </p:spPr>
        <p:txBody>
          <a:bodyPr wrap="none" lIns="34290" tIns="0" rIns="68580" bIns="0" rtlCol="0" anchor="ctr">
            <a:noAutofit/>
          </a:bodyPr>
          <a:lstStyle/>
          <a:p>
            <a:r>
              <a:rPr lang="en-US" sz="1000" b="1" dirty="0">
                <a:solidFill>
                  <a:schemeClr val="bg1"/>
                </a:solidFill>
              </a:rPr>
              <a:t>Telehealth</a:t>
            </a:r>
          </a:p>
        </p:txBody>
      </p:sp>
      <p:pic>
        <p:nvPicPr>
          <p:cNvPr id="2062" name="Picture 14" descr="Alegeus healthcare benefits account app guides you to better health"/>
          <p:cNvPicPr preferRelativeResize="0">
            <a:picLocks noChangeArrowheads="1"/>
          </p:cNvPicPr>
          <p:nvPr/>
        </p:nvPicPr>
        <p:blipFill rotWithShape="1">
          <a:blip r:embed="rId11" cstate="print">
            <a:extLst>
              <a:ext uri="{28A0092B-C50C-407E-A947-70E740481C1C}">
                <a14:useLocalDpi xmlns:a14="http://schemas.microsoft.com/office/drawing/2010/main" val="0"/>
              </a:ext>
            </a:extLst>
          </a:blip>
          <a:srcRect l="26322"/>
          <a:stretch/>
        </p:blipFill>
        <p:spPr bwMode="auto">
          <a:xfrm>
            <a:off x="6396221" y="586699"/>
            <a:ext cx="867169" cy="736811"/>
          </a:xfrm>
          <a:prstGeom prst="roundRect">
            <a:avLst/>
          </a:prstGeom>
          <a:noFill/>
          <a:ln w="2857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6396221" y="988827"/>
            <a:ext cx="1097280" cy="182880"/>
          </a:xfrm>
          <a:prstGeom prst="homePlate">
            <a:avLst/>
          </a:prstGeom>
          <a:solidFill>
            <a:schemeClr val="tx1"/>
          </a:solidFill>
          <a:effectLst>
            <a:outerShdw blurRad="50800" dist="38100" dir="2700000" algn="tl" rotWithShape="0">
              <a:prstClr val="black">
                <a:alpha val="40000"/>
              </a:prstClr>
            </a:outerShdw>
          </a:effectLst>
        </p:spPr>
        <p:txBody>
          <a:bodyPr wrap="none" lIns="68580" tIns="0" rIns="68580" bIns="0" rtlCol="0" anchor="ctr">
            <a:noAutofit/>
          </a:bodyPr>
          <a:lstStyle/>
          <a:p>
            <a:r>
              <a:rPr lang="en-US" sz="900" b="1" dirty="0">
                <a:solidFill>
                  <a:schemeClr val="bg1"/>
                </a:solidFill>
              </a:rPr>
              <a:t>Access My Care</a:t>
            </a:r>
          </a:p>
        </p:txBody>
      </p:sp>
      <p:sp>
        <p:nvSpPr>
          <p:cNvPr id="67" name="TextBox 66"/>
          <p:cNvSpPr txBox="1"/>
          <p:nvPr/>
        </p:nvSpPr>
        <p:spPr>
          <a:xfrm>
            <a:off x="6396221" y="1128165"/>
            <a:ext cx="740762" cy="182880"/>
          </a:xfrm>
          <a:prstGeom prst="homePlate">
            <a:avLst/>
          </a:prstGeom>
          <a:solidFill>
            <a:schemeClr val="tx1"/>
          </a:solidFill>
          <a:effectLst>
            <a:outerShdw blurRad="50800" dist="38100" dir="2700000" algn="tl" rotWithShape="0">
              <a:prstClr val="black">
                <a:alpha val="40000"/>
              </a:prstClr>
            </a:outerShdw>
          </a:effectLst>
        </p:spPr>
        <p:txBody>
          <a:bodyPr wrap="none" lIns="68580" tIns="0" rIns="68580" bIns="0" rtlCol="0" anchor="ctr">
            <a:noAutofit/>
          </a:bodyPr>
          <a:lstStyle/>
          <a:p>
            <a:r>
              <a:rPr lang="en-US" sz="900" b="1" dirty="0">
                <a:solidFill>
                  <a:schemeClr val="bg1"/>
                </a:solidFill>
              </a:rPr>
              <a:t>Anywhere</a:t>
            </a:r>
          </a:p>
        </p:txBody>
      </p:sp>
      <p:sp>
        <p:nvSpPr>
          <p:cNvPr id="37" name="Text Placeholder 6">
            <a:extLst>
              <a:ext uri="{FF2B5EF4-FFF2-40B4-BE49-F238E27FC236}">
                <a16:creationId xmlns:a16="http://schemas.microsoft.com/office/drawing/2014/main" xmlns="" id="{5248DCFE-BB25-9249-BFB5-5CBCFBEEF9C8}"/>
              </a:ext>
            </a:extLst>
          </p:cNvPr>
          <p:cNvSpPr txBox="1">
            <a:spLocks/>
          </p:cNvSpPr>
          <p:nvPr/>
        </p:nvSpPr>
        <p:spPr>
          <a:xfrm>
            <a:off x="3117252" y="4041824"/>
            <a:ext cx="2732705" cy="591447"/>
          </a:xfrm>
          <a:prstGeom prst="rect">
            <a:avLst/>
          </a:prstGeom>
        </p:spPr>
        <p:txBody>
          <a:bodyPr>
            <a:noAutofit/>
          </a:bodyPr>
          <a:lstStyle>
            <a:lvl1pPr marL="0" indent="0" algn="l" defTabSz="1219170" rtl="0" eaLnBrk="1" latinLnBrk="0" hangingPunct="1">
              <a:lnSpc>
                <a:spcPct val="100000"/>
              </a:lnSpc>
              <a:spcBef>
                <a:spcPts val="800"/>
              </a:spcBef>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2133"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a:spcBef>
                <a:spcPts val="0"/>
              </a:spcBef>
            </a:pPr>
            <a:r>
              <a:rPr lang="en-US" sz="1050" dirty="0">
                <a:latin typeface="+mj-lt"/>
              </a:rPr>
              <a:t>COVID-19 forced consumers and providers alike to rapidly adopt digital channels, accelerating adoption of digital channels </a:t>
            </a:r>
            <a:r>
              <a:rPr lang="en-US" sz="1050" b="1" dirty="0">
                <a:solidFill>
                  <a:srgbClr val="FF0000"/>
                </a:solidFill>
                <a:latin typeface="+mj-lt"/>
              </a:rPr>
              <a:t>by 30x*</a:t>
            </a:r>
          </a:p>
        </p:txBody>
      </p:sp>
    </p:spTree>
    <p:extLst>
      <p:ext uri="{BB962C8B-B14F-4D97-AF65-F5344CB8AC3E}">
        <p14:creationId xmlns:p14="http://schemas.microsoft.com/office/powerpoint/2010/main" val="3340092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6393073" y="2182115"/>
            <a:ext cx="2498673" cy="2437541"/>
          </a:xfrm>
          <a:prstGeom prst="roundRect">
            <a:avLst>
              <a:gd name="adj" fmla="val 5142"/>
            </a:avLst>
          </a:prstGeom>
          <a:gradFill>
            <a:gsLst>
              <a:gs pos="100000">
                <a:schemeClr val="bg1">
                  <a:alpha val="0"/>
                </a:schemeClr>
              </a:gs>
              <a:gs pos="39000">
                <a:schemeClr val="bg1"/>
              </a:gs>
            </a:gsLst>
            <a:lin ang="5400000" scaled="0"/>
          </a:gra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indent="-128588" defTabSz="257175">
              <a:spcAft>
                <a:spcPts val="1125"/>
              </a:spcAft>
              <a:buFont typeface="Arial" panose="020B0604020202020204" pitchFamily="34" charset="0"/>
              <a:buChar char="•"/>
              <a:defRPr/>
            </a:pPr>
            <a:r>
              <a:rPr lang="en-US" sz="900" dirty="0">
                <a:solidFill>
                  <a:schemeClr val="tx2"/>
                </a:solidFill>
              </a:rPr>
              <a:t>Set-up Infrastructure for </a:t>
            </a:r>
            <a:r>
              <a:rPr lang="en-US" sz="900" b="1" dirty="0">
                <a:solidFill>
                  <a:schemeClr val="tx2"/>
                </a:solidFill>
              </a:rPr>
              <a:t>Remote Patient Engagement &amp; Management</a:t>
            </a:r>
          </a:p>
          <a:p>
            <a:pPr marL="128588" indent="-128588">
              <a:spcAft>
                <a:spcPts val="225"/>
              </a:spcAft>
              <a:buFont typeface="Arial" panose="020B0604020202020204" pitchFamily="34" charset="0"/>
              <a:buChar char="•"/>
              <a:defRPr/>
            </a:pPr>
            <a:r>
              <a:rPr lang="en-US" sz="900" dirty="0">
                <a:solidFill>
                  <a:schemeClr val="tx2"/>
                </a:solidFill>
              </a:rPr>
              <a:t>Enable a </a:t>
            </a:r>
            <a:r>
              <a:rPr lang="en-US" sz="900" b="1" dirty="0">
                <a:solidFill>
                  <a:schemeClr val="tx2"/>
                </a:solidFill>
              </a:rPr>
              <a:t>DIGITAL Health Front Door</a:t>
            </a:r>
            <a:r>
              <a:rPr lang="en-US" sz="900" dirty="0">
                <a:solidFill>
                  <a:schemeClr val="tx2"/>
                </a:solidFill>
              </a:rPr>
              <a:t>:</a:t>
            </a:r>
          </a:p>
          <a:p>
            <a:pPr marL="274320" lvl="1" indent="-128588">
              <a:spcAft>
                <a:spcPts val="225"/>
              </a:spcAft>
              <a:buFont typeface="Calibri" panose="020F0502020204030204" pitchFamily="34" charset="0"/>
              <a:buChar char="-"/>
              <a:defRPr/>
            </a:pPr>
            <a:r>
              <a:rPr lang="en-US" sz="825" dirty="0">
                <a:solidFill>
                  <a:schemeClr val="tx2"/>
                </a:solidFill>
              </a:rPr>
              <a:t>Telehealth platforms</a:t>
            </a:r>
          </a:p>
          <a:p>
            <a:pPr marL="274320" lvl="1" indent="-128588">
              <a:spcAft>
                <a:spcPts val="225"/>
              </a:spcAft>
              <a:buFont typeface="Calibri" panose="020F0502020204030204" pitchFamily="34" charset="0"/>
              <a:buChar char="-"/>
              <a:defRPr/>
            </a:pPr>
            <a:r>
              <a:rPr lang="en-US" sz="825" dirty="0">
                <a:solidFill>
                  <a:schemeClr val="tx2"/>
                </a:solidFill>
              </a:rPr>
              <a:t>IOT –Remote Patient Monitoring</a:t>
            </a:r>
          </a:p>
          <a:p>
            <a:pPr marL="274320" lvl="1" indent="-128588" defTabSz="257175">
              <a:spcAft>
                <a:spcPts val="225"/>
              </a:spcAft>
              <a:buFont typeface="Calibri" panose="020F0502020204030204" pitchFamily="34" charset="0"/>
              <a:buChar char="-"/>
              <a:defRPr/>
            </a:pPr>
            <a:r>
              <a:rPr lang="en-US" sz="825" dirty="0">
                <a:solidFill>
                  <a:schemeClr val="tx2"/>
                </a:solidFill>
              </a:rPr>
              <a:t>Digital Interfaces for (Billing &amp; Invoicing, Payment Processing &amp; Prior Authorization)</a:t>
            </a:r>
          </a:p>
          <a:p>
            <a:pPr marL="145733" lvl="1" defTabSz="257175">
              <a:spcAft>
                <a:spcPts val="225"/>
              </a:spcAft>
              <a:defRPr/>
            </a:pPr>
            <a:endParaRPr lang="en-US" sz="900" i="1" dirty="0">
              <a:solidFill>
                <a:schemeClr val="tx2"/>
              </a:solidFill>
            </a:endParaRPr>
          </a:p>
          <a:p>
            <a:pPr marL="128588" indent="-128588" defTabSz="257175">
              <a:spcAft>
                <a:spcPts val="225"/>
              </a:spcAft>
              <a:buFont typeface="Arial" panose="020B0604020202020204" pitchFamily="34" charset="0"/>
              <a:buChar char="•"/>
              <a:defRPr/>
            </a:pPr>
            <a:r>
              <a:rPr lang="en-US" sz="900" dirty="0">
                <a:solidFill>
                  <a:schemeClr val="tx2"/>
                </a:solidFill>
              </a:rPr>
              <a:t>Patient Engagement at Scale</a:t>
            </a:r>
          </a:p>
          <a:p>
            <a:pPr marL="274320" lvl="1" indent="-128588" defTabSz="257175">
              <a:spcAft>
                <a:spcPts val="225"/>
              </a:spcAft>
              <a:buFont typeface="Calibri" panose="020F0502020204030204" pitchFamily="34" charset="0"/>
              <a:buChar char="-"/>
              <a:defRPr/>
            </a:pPr>
            <a:r>
              <a:rPr lang="en-US" sz="825" dirty="0">
                <a:solidFill>
                  <a:schemeClr val="tx2"/>
                </a:solidFill>
              </a:rPr>
              <a:t>Self service options</a:t>
            </a:r>
          </a:p>
          <a:p>
            <a:pPr marL="274320" lvl="1" indent="-128588" defTabSz="257175">
              <a:spcAft>
                <a:spcPts val="375"/>
              </a:spcAft>
              <a:buFont typeface="Calibri" panose="020F0502020204030204" pitchFamily="34" charset="0"/>
              <a:buChar char="-"/>
              <a:defRPr/>
            </a:pPr>
            <a:r>
              <a:rPr lang="en-US" sz="825" dirty="0">
                <a:solidFill>
                  <a:schemeClr val="tx2"/>
                </a:solidFill>
              </a:rPr>
              <a:t>Nurse Help-lines</a:t>
            </a:r>
          </a:p>
        </p:txBody>
      </p:sp>
      <p:sp>
        <p:nvSpPr>
          <p:cNvPr id="2" name="Title 1"/>
          <p:cNvSpPr>
            <a:spLocks noGrp="1"/>
          </p:cNvSpPr>
          <p:nvPr>
            <p:ph type="title"/>
          </p:nvPr>
        </p:nvSpPr>
        <p:spPr>
          <a:xfrm>
            <a:off x="474694" y="250193"/>
            <a:ext cx="8417052" cy="621030"/>
          </a:xfrm>
        </p:spPr>
        <p:txBody>
          <a:bodyPr/>
          <a:lstStyle/>
          <a:p>
            <a:r>
              <a:rPr lang="en-US" sz="2000" dirty="0">
                <a:solidFill>
                  <a:schemeClr val="accent2"/>
                </a:solidFill>
              </a:rPr>
              <a:t>New Normal in Healthcare: </a:t>
            </a:r>
            <a:r>
              <a:rPr lang="en-US" sz="1600" dirty="0">
                <a:solidFill>
                  <a:schemeClr val="accent2"/>
                </a:solidFill>
              </a:rPr>
              <a:t>Industry Alignment – Cognizant’s POV</a:t>
            </a:r>
          </a:p>
        </p:txBody>
      </p:sp>
      <p:sp>
        <p:nvSpPr>
          <p:cNvPr id="3" name="Footer Placeholder 2"/>
          <p:cNvSpPr>
            <a:spLocks noGrp="1"/>
          </p:cNvSpPr>
          <p:nvPr>
            <p:ph type="ftr" sz="quarter" idx="3"/>
          </p:nvPr>
        </p:nvSpPr>
        <p:spPr/>
        <p:txBody>
          <a:bodyPr/>
          <a:lstStyle/>
          <a:p>
            <a:r>
              <a:rPr lang="en-US" dirty="0" smtClean="0"/>
              <a:t>© 2020 Cognizant</a:t>
            </a:r>
            <a:endParaRPr lang="en-US" dirty="0"/>
          </a:p>
        </p:txBody>
      </p:sp>
      <p:sp>
        <p:nvSpPr>
          <p:cNvPr id="4" name="Slide Number Placeholder 3"/>
          <p:cNvSpPr>
            <a:spLocks noGrp="1"/>
          </p:cNvSpPr>
          <p:nvPr>
            <p:ph type="sldNum" sz="quarter" idx="4"/>
          </p:nvPr>
        </p:nvSpPr>
        <p:spPr/>
        <p:txBody>
          <a:bodyPr/>
          <a:lstStyle/>
          <a:p>
            <a:fld id="{2EFEF571-C9B4-4D92-A7F7-315B894862A8}" type="slidenum">
              <a:rPr lang="en-US" smtClean="0"/>
              <a:pPr/>
              <a:t>7</a:t>
            </a:fld>
            <a:endParaRPr lang="en-US" dirty="0"/>
          </a:p>
        </p:txBody>
      </p:sp>
      <p:sp>
        <p:nvSpPr>
          <p:cNvPr id="13" name="Rectangle 12"/>
          <p:cNvSpPr/>
          <p:nvPr/>
        </p:nvSpPr>
        <p:spPr>
          <a:xfrm>
            <a:off x="412755" y="572508"/>
            <a:ext cx="8557848" cy="258080"/>
          </a:xfrm>
          <a:prstGeom prst="rect">
            <a:avLst/>
          </a:prstGeom>
          <a:noFill/>
          <a:ln>
            <a:noFill/>
          </a:ln>
        </p:spPr>
        <p:txBody>
          <a:bodyPr wrap="square" anchor="ctr">
            <a:noAutofit/>
          </a:bodyPr>
          <a:lstStyle/>
          <a:p>
            <a:pPr defTabSz="685784">
              <a:lnSpc>
                <a:spcPct val="90000"/>
              </a:lnSpc>
              <a:spcBef>
                <a:spcPts val="450"/>
              </a:spcBef>
              <a:spcAft>
                <a:spcPts val="450"/>
              </a:spcAft>
            </a:pPr>
            <a:r>
              <a:rPr lang="en-US" sz="938" dirty="0">
                <a:solidFill>
                  <a:schemeClr val="tx2"/>
                </a:solidFill>
                <a:latin typeface="+mj-lt"/>
                <a:cs typeface="Arial" panose="020B0604020202020204" pitchFamily="34" charset="0"/>
              </a:rPr>
              <a:t>The sudden shift to digital channels caused major disruption across Healthcare industry forcing a rapid </a:t>
            </a:r>
            <a:r>
              <a:rPr lang="en-US" sz="938" b="1" dirty="0">
                <a:solidFill>
                  <a:schemeClr val="tx2"/>
                </a:solidFill>
                <a:latin typeface="+mj-lt"/>
                <a:cs typeface="Arial" panose="020B0604020202020204" pitchFamily="34" charset="0"/>
              </a:rPr>
              <a:t>Industrialization and Integration of virtual channels into legacy business models </a:t>
            </a:r>
            <a:r>
              <a:rPr lang="en-US" sz="938" dirty="0">
                <a:solidFill>
                  <a:schemeClr val="tx2"/>
                </a:solidFill>
                <a:latin typeface="+mj-lt"/>
                <a:cs typeface="Arial" panose="020B0604020202020204" pitchFamily="34" charset="0"/>
              </a:rPr>
              <a:t>–  A Paradigm shift</a:t>
            </a:r>
          </a:p>
        </p:txBody>
      </p:sp>
      <p:sp>
        <p:nvSpPr>
          <p:cNvPr id="43" name="Rounded Rectangle 42"/>
          <p:cNvSpPr/>
          <p:nvPr/>
        </p:nvSpPr>
        <p:spPr>
          <a:xfrm>
            <a:off x="212668" y="2145333"/>
            <a:ext cx="2498673" cy="2437541"/>
          </a:xfrm>
          <a:prstGeom prst="roundRect">
            <a:avLst>
              <a:gd name="adj" fmla="val 5142"/>
            </a:avLst>
          </a:prstGeom>
          <a:gradFill>
            <a:gsLst>
              <a:gs pos="100000">
                <a:schemeClr val="bg1">
                  <a:alpha val="0"/>
                </a:schemeClr>
              </a:gs>
              <a:gs pos="39000">
                <a:schemeClr val="bg1"/>
              </a:gs>
            </a:gsLst>
            <a:lin ang="5400000" scaled="0"/>
          </a:gra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indent="-128588" defTabSz="257175">
              <a:spcAft>
                <a:spcPts val="375"/>
              </a:spcAft>
              <a:buFont typeface="Arial" panose="020B0604020202020204" pitchFamily="34" charset="0"/>
              <a:buChar char="•"/>
              <a:defRPr/>
            </a:pPr>
            <a:r>
              <a:rPr lang="en-US" sz="900" dirty="0">
                <a:solidFill>
                  <a:sysClr val="windowText" lastClr="000000"/>
                </a:solidFill>
              </a:rPr>
              <a:t>Enable On-Demand </a:t>
            </a:r>
            <a:r>
              <a:rPr lang="en-US" sz="900" dirty="0" smtClean="0">
                <a:solidFill>
                  <a:sysClr val="windowText" lastClr="000000"/>
                </a:solidFill>
              </a:rPr>
              <a:t>Enrollment </a:t>
            </a:r>
            <a:endParaRPr lang="en-US" sz="900" dirty="0">
              <a:solidFill>
                <a:sysClr val="windowText" lastClr="000000"/>
              </a:solidFill>
            </a:endParaRPr>
          </a:p>
          <a:p>
            <a:pPr marL="128588" indent="-128588" defTabSz="257175">
              <a:spcAft>
                <a:spcPts val="375"/>
              </a:spcAft>
              <a:buFont typeface="Arial" panose="020B0604020202020204" pitchFamily="34" charset="0"/>
              <a:buChar char="•"/>
              <a:defRPr/>
            </a:pPr>
            <a:r>
              <a:rPr lang="en-US" sz="900" dirty="0">
                <a:solidFill>
                  <a:sysClr val="windowText" lastClr="000000"/>
                </a:solidFill>
              </a:rPr>
              <a:t>Design flexible Benefit Plans – “</a:t>
            </a:r>
            <a:r>
              <a:rPr lang="en-US" sz="900" b="1" dirty="0">
                <a:solidFill>
                  <a:schemeClr val="tx2"/>
                </a:solidFill>
              </a:rPr>
              <a:t>Stack your own bundle</a:t>
            </a:r>
            <a:r>
              <a:rPr lang="en-US" sz="900" dirty="0">
                <a:solidFill>
                  <a:sysClr val="windowText" lastClr="000000"/>
                </a:solidFill>
              </a:rPr>
              <a:t>”</a:t>
            </a:r>
          </a:p>
          <a:p>
            <a:pPr marL="128588" indent="-128588" defTabSz="257175">
              <a:spcAft>
                <a:spcPts val="375"/>
              </a:spcAft>
              <a:buFont typeface="Arial" panose="020B0604020202020204" pitchFamily="34" charset="0"/>
              <a:buChar char="•"/>
              <a:defRPr/>
            </a:pPr>
            <a:r>
              <a:rPr lang="en-US" sz="900" dirty="0">
                <a:solidFill>
                  <a:sysClr val="windowText" lastClr="000000"/>
                </a:solidFill>
              </a:rPr>
              <a:t>Tele Health Claims Processing</a:t>
            </a:r>
          </a:p>
          <a:p>
            <a:pPr marL="128588" indent="-128588" defTabSz="257175">
              <a:spcAft>
                <a:spcPts val="375"/>
              </a:spcAft>
              <a:buFont typeface="Arial" panose="020B0604020202020204" pitchFamily="34" charset="0"/>
              <a:buChar char="•"/>
              <a:defRPr/>
            </a:pPr>
            <a:r>
              <a:rPr lang="en-US" sz="900" dirty="0">
                <a:solidFill>
                  <a:sysClr val="windowText" lastClr="000000"/>
                </a:solidFill>
              </a:rPr>
              <a:t>Expand Provider Networks – Broader Access</a:t>
            </a:r>
          </a:p>
          <a:p>
            <a:pPr marL="128588" indent="-128588" defTabSz="257175">
              <a:spcAft>
                <a:spcPts val="375"/>
              </a:spcAft>
              <a:buFont typeface="Arial" panose="020B0604020202020204" pitchFamily="34" charset="0"/>
              <a:buChar char="•"/>
              <a:defRPr/>
            </a:pPr>
            <a:r>
              <a:rPr lang="en-US" sz="900" dirty="0">
                <a:solidFill>
                  <a:sysClr val="windowText" lastClr="000000"/>
                </a:solidFill>
              </a:rPr>
              <a:t>Refresh Data Strategy </a:t>
            </a:r>
            <a:r>
              <a:rPr lang="en-US" sz="900" dirty="0">
                <a:solidFill>
                  <a:schemeClr val="tx2"/>
                </a:solidFill>
              </a:rPr>
              <a:t>– </a:t>
            </a:r>
            <a:r>
              <a:rPr lang="en-US" sz="900" b="1" dirty="0">
                <a:solidFill>
                  <a:schemeClr val="tx2"/>
                </a:solidFill>
              </a:rPr>
              <a:t>360 degree Member View</a:t>
            </a:r>
          </a:p>
          <a:p>
            <a:pPr marL="128588" indent="-128588" defTabSz="257175">
              <a:buFont typeface="Arial" panose="020B0604020202020204" pitchFamily="34" charset="0"/>
              <a:buChar char="•"/>
              <a:defRPr/>
            </a:pPr>
            <a:r>
              <a:rPr lang="en-US" sz="900" dirty="0">
                <a:solidFill>
                  <a:sysClr val="windowText" lastClr="000000"/>
                </a:solidFill>
              </a:rPr>
              <a:t>Enhanced Member Experience</a:t>
            </a:r>
          </a:p>
          <a:p>
            <a:pPr marL="274320" lvl="1" indent="-128588" defTabSz="257175">
              <a:buFont typeface="Calibri" panose="020F0502020204030204" pitchFamily="34" charset="0"/>
              <a:buChar char="-"/>
              <a:defRPr/>
            </a:pPr>
            <a:r>
              <a:rPr lang="en-US" sz="825" dirty="0">
                <a:solidFill>
                  <a:sysClr val="windowText" lastClr="000000"/>
                </a:solidFill>
              </a:rPr>
              <a:t>Seamless virtual access</a:t>
            </a:r>
          </a:p>
          <a:p>
            <a:pPr marL="274320" lvl="1" indent="-128588" defTabSz="257175">
              <a:buFont typeface="Calibri" panose="020F0502020204030204" pitchFamily="34" charset="0"/>
              <a:buChar char="-"/>
              <a:defRPr/>
            </a:pPr>
            <a:r>
              <a:rPr lang="en-US" sz="825" dirty="0">
                <a:solidFill>
                  <a:sysClr val="windowText" lastClr="000000"/>
                </a:solidFill>
              </a:rPr>
              <a:t>Digital Cards</a:t>
            </a:r>
          </a:p>
          <a:p>
            <a:pPr marL="274320" lvl="1" indent="-128588" defTabSz="257175">
              <a:spcAft>
                <a:spcPts val="375"/>
              </a:spcAft>
              <a:buFont typeface="Calibri" panose="020F0502020204030204" pitchFamily="34" charset="0"/>
              <a:buChar char="-"/>
              <a:defRPr/>
            </a:pPr>
            <a:r>
              <a:rPr lang="en-US" sz="825" dirty="0">
                <a:solidFill>
                  <a:sysClr val="windowText" lastClr="000000"/>
                </a:solidFill>
              </a:rPr>
              <a:t>Real-time payments</a:t>
            </a:r>
          </a:p>
        </p:txBody>
      </p:sp>
      <p:sp>
        <p:nvSpPr>
          <p:cNvPr id="55" name="Rounded Rectangle 54"/>
          <p:cNvSpPr/>
          <p:nvPr/>
        </p:nvSpPr>
        <p:spPr>
          <a:xfrm>
            <a:off x="3185242" y="3639282"/>
            <a:ext cx="2784536" cy="1200433"/>
          </a:xfrm>
          <a:prstGeom prst="roundRect">
            <a:avLst>
              <a:gd name="adj" fmla="val 7159"/>
            </a:avLst>
          </a:prstGeom>
          <a:gradFill>
            <a:gsLst>
              <a:gs pos="100000">
                <a:schemeClr val="bg1">
                  <a:alpha val="0"/>
                </a:schemeClr>
              </a:gs>
              <a:gs pos="39000">
                <a:schemeClr val="bg1"/>
              </a:gs>
            </a:gsLst>
            <a:lin ang="5400000" scaled="0"/>
          </a:gra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6206" indent="-126206">
              <a:buFont typeface="Arial" panose="020B0604020202020204" pitchFamily="34" charset="0"/>
              <a:buChar char="•"/>
              <a:defRPr/>
            </a:pPr>
            <a:r>
              <a:rPr lang="en-US" sz="900" dirty="0">
                <a:solidFill>
                  <a:schemeClr val="tx2"/>
                </a:solidFill>
              </a:rPr>
              <a:t>Set-up Infrastructure for </a:t>
            </a:r>
            <a:r>
              <a:rPr lang="en-US" sz="900" b="1" dirty="0">
                <a:solidFill>
                  <a:schemeClr val="tx2"/>
                </a:solidFill>
              </a:rPr>
              <a:t>DIGITAL Pharmacy</a:t>
            </a:r>
          </a:p>
          <a:p>
            <a:pPr marL="274320" lvl="1" indent="-128588">
              <a:buFont typeface="Calibri" panose="020F0502020204030204" pitchFamily="34" charset="0"/>
              <a:buChar char="-"/>
              <a:defRPr/>
            </a:pPr>
            <a:r>
              <a:rPr lang="en-US" sz="825" dirty="0">
                <a:solidFill>
                  <a:schemeClr val="tx2"/>
                </a:solidFill>
              </a:rPr>
              <a:t>Self service platform</a:t>
            </a:r>
          </a:p>
          <a:p>
            <a:pPr marL="274320" lvl="1" indent="-128588">
              <a:buFont typeface="Calibri" panose="020F0502020204030204" pitchFamily="34" charset="0"/>
              <a:buChar char="-"/>
              <a:defRPr/>
            </a:pPr>
            <a:r>
              <a:rPr lang="en-US" sz="825" dirty="0">
                <a:solidFill>
                  <a:schemeClr val="tx2"/>
                </a:solidFill>
              </a:rPr>
              <a:t>E-Prescription &amp; Re-fills</a:t>
            </a:r>
          </a:p>
          <a:p>
            <a:pPr marL="274320" lvl="1" indent="-128588">
              <a:spcAft>
                <a:spcPts val="375"/>
              </a:spcAft>
              <a:buFont typeface="Calibri" panose="020F0502020204030204" pitchFamily="34" charset="0"/>
              <a:buChar char="-"/>
              <a:defRPr/>
            </a:pPr>
            <a:r>
              <a:rPr lang="en-US" sz="825" dirty="0">
                <a:solidFill>
                  <a:schemeClr val="tx2"/>
                </a:solidFill>
              </a:rPr>
              <a:t>Home delivery</a:t>
            </a:r>
          </a:p>
          <a:p>
            <a:pPr marL="126206" indent="-126206">
              <a:spcAft>
                <a:spcPts val="375"/>
              </a:spcAft>
              <a:buFont typeface="Arial" panose="020B0604020202020204" pitchFamily="34" charset="0"/>
              <a:buChar char="•"/>
              <a:defRPr/>
            </a:pPr>
            <a:r>
              <a:rPr lang="en-US" sz="900" dirty="0">
                <a:solidFill>
                  <a:schemeClr val="tx2"/>
                </a:solidFill>
              </a:rPr>
              <a:t>Telehealth platform for remote engagement with Pharmacist and Nurses</a:t>
            </a:r>
          </a:p>
          <a:p>
            <a:pPr marL="126206" indent="-126206">
              <a:spcAft>
                <a:spcPts val="375"/>
              </a:spcAft>
              <a:buFont typeface="Arial" panose="020B0604020202020204" pitchFamily="34" charset="0"/>
              <a:buChar char="•"/>
              <a:defRPr/>
            </a:pPr>
            <a:r>
              <a:rPr lang="en-US" sz="900" b="1" dirty="0">
                <a:solidFill>
                  <a:schemeClr val="tx2"/>
                </a:solidFill>
              </a:rPr>
              <a:t>IOT Devices</a:t>
            </a:r>
            <a:r>
              <a:rPr lang="en-US" sz="900" dirty="0">
                <a:solidFill>
                  <a:schemeClr val="tx2"/>
                </a:solidFill>
              </a:rPr>
              <a:t> for Chronic care management</a:t>
            </a:r>
          </a:p>
        </p:txBody>
      </p:sp>
      <p:pic>
        <p:nvPicPr>
          <p:cNvPr id="25" name="Picture 2" descr="This Health Insurance Company Tracks Customers' Exercise And ..."/>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488" b="12677"/>
          <a:stretch/>
        </p:blipFill>
        <p:spPr bwMode="auto">
          <a:xfrm>
            <a:off x="954750" y="1053726"/>
            <a:ext cx="864108" cy="703436"/>
          </a:xfrm>
          <a:prstGeom prst="hexagon">
            <a:avLst/>
          </a:prstGeom>
          <a:noFill/>
          <a:ln w="2857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51769" y="1898486"/>
            <a:ext cx="2429012" cy="141064"/>
          </a:xfrm>
          <a:prstGeom prst="rect">
            <a:avLst/>
          </a:prstGeom>
        </p:spPr>
        <p:txBody>
          <a:bodyPr wrap="square" lIns="0" tIns="0" rIns="0" bIns="0" rtlCol="0">
            <a:spAutoFit/>
          </a:bodyPr>
          <a:lstStyle/>
          <a:p>
            <a:pPr algn="ctr">
              <a:lnSpc>
                <a:spcPts val="1050"/>
              </a:lnSpc>
            </a:pPr>
            <a:r>
              <a:rPr lang="en-US" sz="1050" b="1" dirty="0">
                <a:solidFill>
                  <a:schemeClr val="tx1">
                    <a:lumMod val="75000"/>
                  </a:schemeClr>
                </a:solidFill>
              </a:rPr>
              <a:t>Health Insurance Company (Payer)</a:t>
            </a:r>
          </a:p>
        </p:txBody>
      </p:sp>
      <p:sp>
        <p:nvSpPr>
          <p:cNvPr id="27" name="TextBox 26"/>
          <p:cNvSpPr txBox="1"/>
          <p:nvPr/>
        </p:nvSpPr>
        <p:spPr>
          <a:xfrm>
            <a:off x="4052347" y="3369720"/>
            <a:ext cx="1020130" cy="161583"/>
          </a:xfrm>
          <a:prstGeom prst="rect">
            <a:avLst/>
          </a:prstGeom>
        </p:spPr>
        <p:txBody>
          <a:bodyPr wrap="square" lIns="0" tIns="0" rIns="0" bIns="0" rtlCol="0">
            <a:spAutoFit/>
          </a:bodyPr>
          <a:lstStyle/>
          <a:p>
            <a:pPr algn="ctr"/>
            <a:r>
              <a:rPr lang="en-US" sz="1050" b="1" dirty="0">
                <a:solidFill>
                  <a:schemeClr val="tx1">
                    <a:lumMod val="75000"/>
                  </a:schemeClr>
                </a:solidFill>
              </a:rPr>
              <a:t>Pharmacy</a:t>
            </a:r>
          </a:p>
        </p:txBody>
      </p:sp>
      <p:sp>
        <p:nvSpPr>
          <p:cNvPr id="28" name="TextBox 27"/>
          <p:cNvSpPr txBox="1"/>
          <p:nvPr/>
        </p:nvSpPr>
        <p:spPr>
          <a:xfrm>
            <a:off x="6699702" y="1929377"/>
            <a:ext cx="1596556" cy="161583"/>
          </a:xfrm>
          <a:prstGeom prst="rect">
            <a:avLst/>
          </a:prstGeom>
        </p:spPr>
        <p:txBody>
          <a:bodyPr wrap="square" lIns="0" tIns="0" rIns="0" bIns="0" rtlCol="0">
            <a:spAutoFit/>
          </a:bodyPr>
          <a:lstStyle/>
          <a:p>
            <a:pPr algn="ctr"/>
            <a:r>
              <a:rPr lang="en-US" sz="1050" b="1" dirty="0">
                <a:solidFill>
                  <a:schemeClr val="tx1">
                    <a:lumMod val="75000"/>
                  </a:schemeClr>
                </a:solidFill>
              </a:rPr>
              <a:t>Hospitals </a:t>
            </a:r>
            <a:r>
              <a:rPr lang="en-US" sz="1050" b="1" dirty="0" smtClean="0">
                <a:solidFill>
                  <a:schemeClr val="tx1">
                    <a:lumMod val="75000"/>
                  </a:schemeClr>
                </a:solidFill>
              </a:rPr>
              <a:t>(</a:t>
            </a:r>
            <a:r>
              <a:rPr lang="en-US" sz="1050" b="1" dirty="0">
                <a:solidFill>
                  <a:schemeClr val="tx1">
                    <a:lumMod val="75000"/>
                  </a:schemeClr>
                </a:solidFill>
              </a:rPr>
              <a:t>Providers)</a:t>
            </a:r>
          </a:p>
        </p:txBody>
      </p:sp>
      <p:pic>
        <p:nvPicPr>
          <p:cNvPr id="30" name="Picture 2" descr="Pharmacy Request for Proposal Now Open - Utah Medical Cannabis"/>
          <p:cNvPicPr preferRelativeResize="0">
            <a:picLocks noChangeArrowheads="1"/>
          </p:cNvPicPr>
          <p:nvPr/>
        </p:nvPicPr>
        <p:blipFill rotWithShape="1">
          <a:blip r:embed="rId3" cstate="print">
            <a:extLst>
              <a:ext uri="{28A0092B-C50C-407E-A947-70E740481C1C}">
                <a14:useLocalDpi xmlns:a14="http://schemas.microsoft.com/office/drawing/2010/main" val="0"/>
              </a:ext>
            </a:extLst>
          </a:blip>
          <a:srcRect r="18748"/>
          <a:stretch/>
        </p:blipFill>
        <p:spPr bwMode="auto">
          <a:xfrm>
            <a:off x="4149109" y="2557027"/>
            <a:ext cx="863090" cy="704714"/>
          </a:xfrm>
          <a:prstGeom prst="hexagon">
            <a:avLst/>
          </a:prstGeom>
          <a:noFill/>
          <a:ln w="2857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6" descr="Froedtert Menomonee Falls Hospital Emergency Department ..."/>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20639" r="18179"/>
          <a:stretch/>
        </p:blipFill>
        <p:spPr bwMode="auto">
          <a:xfrm>
            <a:off x="7065926" y="1051985"/>
            <a:ext cx="864108" cy="706374"/>
          </a:xfrm>
          <a:prstGeom prst="hexagon">
            <a:avLst/>
          </a:prstGeom>
          <a:noFill/>
          <a:ln w="2857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5"/>
          <a:stretch>
            <a:fillRect/>
          </a:stretch>
        </p:blipFill>
        <p:spPr>
          <a:xfrm>
            <a:off x="3876535" y="813174"/>
            <a:ext cx="1401950" cy="1175219"/>
          </a:xfrm>
          <a:prstGeom prst="hexagon">
            <a:avLst/>
          </a:prstGeom>
          <a:solidFill>
            <a:schemeClr val="bg2"/>
          </a:solidFill>
          <a:ln w="28575">
            <a:solidFill>
              <a:schemeClr val="bg1"/>
            </a:solidFill>
          </a:ln>
          <a:effectLst>
            <a:outerShdw blurRad="50800" dist="38100" dir="2700000" algn="tl" rotWithShape="0">
              <a:prstClr val="black">
                <a:alpha val="40000"/>
              </a:prstClr>
            </a:outerShdw>
          </a:effectLst>
        </p:spPr>
      </p:pic>
      <p:cxnSp>
        <p:nvCxnSpPr>
          <p:cNvPr id="33" name="Straight Connector 32"/>
          <p:cNvCxnSpPr/>
          <p:nvPr/>
        </p:nvCxnSpPr>
        <p:spPr>
          <a:xfrm>
            <a:off x="2178996" y="1452164"/>
            <a:ext cx="1427303" cy="0"/>
          </a:xfrm>
          <a:prstGeom prst="line">
            <a:avLst/>
          </a:prstGeom>
          <a:ln w="28575">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577510" y="2182115"/>
            <a:ext cx="0" cy="205740"/>
          </a:xfrm>
          <a:prstGeom prst="line">
            <a:avLst/>
          </a:prstGeom>
          <a:ln w="28575">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66049" y="1414212"/>
            <a:ext cx="1375738" cy="8507"/>
          </a:xfrm>
          <a:prstGeom prst="line">
            <a:avLst/>
          </a:prstGeom>
          <a:ln w="28575">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9301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55" y="2388275"/>
            <a:ext cx="8417052" cy="621030"/>
          </a:xfrm>
        </p:spPr>
        <p:txBody>
          <a:bodyPr/>
          <a:lstStyle/>
          <a:p>
            <a:pPr algn="ctr"/>
            <a:r>
              <a:rPr lang="en-US" sz="4000" dirty="0">
                <a:solidFill>
                  <a:schemeClr val="accent2"/>
                </a:solidFill>
              </a:rPr>
              <a:t>New Normal in Healthcare</a:t>
            </a:r>
            <a:endParaRPr lang="en-US" sz="3200" dirty="0">
              <a:solidFill>
                <a:schemeClr val="accent2"/>
              </a:solidFill>
            </a:endParaRPr>
          </a:p>
        </p:txBody>
      </p:sp>
      <p:sp>
        <p:nvSpPr>
          <p:cNvPr id="3" name="Footer Placeholder 2"/>
          <p:cNvSpPr>
            <a:spLocks noGrp="1"/>
          </p:cNvSpPr>
          <p:nvPr>
            <p:ph type="ftr" sz="quarter" idx="3"/>
          </p:nvPr>
        </p:nvSpPr>
        <p:spPr/>
        <p:txBody>
          <a:bodyPr/>
          <a:lstStyle/>
          <a:p>
            <a:pPr defTabSz="457189"/>
            <a:r>
              <a:rPr lang="en-US" dirty="0">
                <a:solidFill>
                  <a:srgbClr val="000000"/>
                </a:solidFill>
              </a:rPr>
              <a:t>© 2020 Cognizant</a:t>
            </a:r>
          </a:p>
        </p:txBody>
      </p:sp>
      <p:sp>
        <p:nvSpPr>
          <p:cNvPr id="4" name="Slide Number Placeholder 3"/>
          <p:cNvSpPr>
            <a:spLocks noGrp="1"/>
          </p:cNvSpPr>
          <p:nvPr>
            <p:ph type="sldNum" sz="quarter" idx="4"/>
          </p:nvPr>
        </p:nvSpPr>
        <p:spPr/>
        <p:txBody>
          <a:bodyPr/>
          <a:lstStyle/>
          <a:p>
            <a:pPr defTabSz="457189"/>
            <a:fld id="{2EFEF571-C9B4-4D92-A7F7-315B894862A8}" type="slidenum">
              <a:rPr lang="en-US">
                <a:solidFill>
                  <a:srgbClr val="000000"/>
                </a:solidFill>
              </a:rPr>
              <a:pPr defTabSz="457189"/>
              <a:t>8</a:t>
            </a:fld>
            <a:endParaRPr lang="en-US" dirty="0">
              <a:solidFill>
                <a:srgbClr val="000000"/>
              </a:solidFill>
            </a:endParaRPr>
          </a:p>
        </p:txBody>
      </p:sp>
    </p:spTree>
    <p:extLst>
      <p:ext uri="{BB962C8B-B14F-4D97-AF65-F5344CB8AC3E}">
        <p14:creationId xmlns:p14="http://schemas.microsoft.com/office/powerpoint/2010/main" val="590505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Summing it up</a:t>
            </a:r>
            <a:endParaRPr lang="en-US" dirty="0"/>
          </a:p>
        </p:txBody>
      </p:sp>
      <p:sp>
        <p:nvSpPr>
          <p:cNvPr id="5" name="Slide Number Placeholder 4"/>
          <p:cNvSpPr>
            <a:spLocks noGrp="1"/>
          </p:cNvSpPr>
          <p:nvPr>
            <p:ph type="sldNum" sz="quarter" idx="4294967295"/>
          </p:nvPr>
        </p:nvSpPr>
        <p:spPr>
          <a:xfrm>
            <a:off x="0" y="4759325"/>
            <a:ext cx="228600" cy="123825"/>
          </a:xfrm>
        </p:spPr>
        <p:txBody>
          <a:bodyPr/>
          <a:lstStyle/>
          <a:p>
            <a:fld id="{AF298297-F0A6-4209-9533-D549CF9BF9C9}" type="slidenum">
              <a:rPr lang="en-US" smtClean="0"/>
              <a:t>9</a:t>
            </a:fld>
            <a:endParaRPr lang="en-US"/>
          </a:p>
        </p:txBody>
      </p:sp>
      <p:sp>
        <p:nvSpPr>
          <p:cNvPr id="8" name="TextBox 7"/>
          <p:cNvSpPr txBox="1"/>
          <p:nvPr/>
        </p:nvSpPr>
        <p:spPr>
          <a:xfrm>
            <a:off x="531779" y="1121923"/>
            <a:ext cx="7555149" cy="3600986"/>
          </a:xfrm>
          <a:prstGeom prst="rect">
            <a:avLst/>
          </a:prstGeom>
        </p:spPr>
        <p:txBody>
          <a:bodyPr wrap="square" lIns="0" tIns="0" rIns="0" bIns="0" rtlCol="0">
            <a:spAutoFit/>
          </a:bodyPr>
          <a:lstStyle/>
          <a:p>
            <a:pPr algn="l"/>
            <a:r>
              <a:rPr lang="en-US" dirty="0" smtClean="0">
                <a:solidFill>
                  <a:schemeClr val="bg2"/>
                </a:solidFill>
              </a:rPr>
              <a:t>We are continuing a balanced approach of </a:t>
            </a:r>
            <a:r>
              <a:rPr lang="en-US" b="1" dirty="0" smtClean="0">
                <a:solidFill>
                  <a:schemeClr val="accent4"/>
                </a:solidFill>
              </a:rPr>
              <a:t>Investing in Today </a:t>
            </a:r>
            <a:r>
              <a:rPr lang="en-US" dirty="0" smtClean="0">
                <a:solidFill>
                  <a:schemeClr val="bg2"/>
                </a:solidFill>
              </a:rPr>
              <a:t>and </a:t>
            </a:r>
            <a:r>
              <a:rPr lang="en-US" b="1" dirty="0" smtClean="0">
                <a:solidFill>
                  <a:schemeClr val="accent4"/>
                </a:solidFill>
              </a:rPr>
              <a:t>Investing in Tomorrow</a:t>
            </a:r>
          </a:p>
          <a:p>
            <a:pPr algn="l"/>
            <a:endParaRPr lang="en-US" dirty="0">
              <a:solidFill>
                <a:schemeClr val="bg2"/>
              </a:solidFill>
            </a:endParaRPr>
          </a:p>
          <a:p>
            <a:pPr algn="l"/>
            <a:r>
              <a:rPr lang="en-US" dirty="0" smtClean="0">
                <a:solidFill>
                  <a:schemeClr val="bg2"/>
                </a:solidFill>
              </a:rPr>
              <a:t>We are committed to </a:t>
            </a:r>
            <a:r>
              <a:rPr lang="en-US" b="1" dirty="0" smtClean="0">
                <a:solidFill>
                  <a:schemeClr val="accent4"/>
                </a:solidFill>
              </a:rPr>
              <a:t>Advancing the ROI </a:t>
            </a:r>
            <a:r>
              <a:rPr lang="en-US" dirty="0" smtClean="0">
                <a:solidFill>
                  <a:schemeClr val="bg2"/>
                </a:solidFill>
              </a:rPr>
              <a:t>of our software platforms through continued enhancement and investment</a:t>
            </a:r>
          </a:p>
          <a:p>
            <a:pPr algn="l"/>
            <a:endParaRPr lang="en-US" dirty="0">
              <a:solidFill>
                <a:schemeClr val="bg2"/>
              </a:solidFill>
            </a:endParaRPr>
          </a:p>
          <a:p>
            <a:pPr algn="l"/>
            <a:r>
              <a:rPr lang="en-US" dirty="0" smtClean="0">
                <a:solidFill>
                  <a:schemeClr val="bg2"/>
                </a:solidFill>
              </a:rPr>
              <a:t>Expect us to stay ahead of the curve with respect to </a:t>
            </a:r>
            <a:r>
              <a:rPr lang="en-US" b="1" dirty="0" smtClean="0">
                <a:solidFill>
                  <a:schemeClr val="accent4"/>
                </a:solidFill>
              </a:rPr>
              <a:t>Emerging Technologies</a:t>
            </a:r>
            <a:r>
              <a:rPr lang="en-US" dirty="0" smtClean="0">
                <a:solidFill>
                  <a:schemeClr val="bg2"/>
                </a:solidFill>
              </a:rPr>
              <a:t> and new ways to </a:t>
            </a:r>
            <a:r>
              <a:rPr lang="en-US" b="1" dirty="0" smtClean="0">
                <a:solidFill>
                  <a:schemeClr val="accent4"/>
                </a:solidFill>
              </a:rPr>
              <a:t>Improve the Care Experience</a:t>
            </a:r>
          </a:p>
          <a:p>
            <a:pPr algn="l"/>
            <a:endParaRPr lang="en-US" b="1" dirty="0">
              <a:solidFill>
                <a:schemeClr val="bg2"/>
              </a:solidFill>
            </a:endParaRPr>
          </a:p>
          <a:p>
            <a:r>
              <a:rPr lang="en-US" dirty="0" smtClean="0">
                <a:solidFill>
                  <a:schemeClr val="bg2"/>
                </a:solidFill>
              </a:rPr>
              <a:t>We hope to earn the right to </a:t>
            </a:r>
            <a:r>
              <a:rPr lang="en-US" b="1" dirty="0" smtClean="0">
                <a:solidFill>
                  <a:schemeClr val="accent4"/>
                </a:solidFill>
              </a:rPr>
              <a:t>partner</a:t>
            </a:r>
            <a:r>
              <a:rPr lang="en-US" dirty="0" smtClean="0">
                <a:solidFill>
                  <a:schemeClr val="bg2"/>
                </a:solidFill>
              </a:rPr>
              <a:t> </a:t>
            </a:r>
            <a:r>
              <a:rPr lang="en-US" dirty="0" smtClean="0">
                <a:solidFill>
                  <a:schemeClr val="bg2"/>
                </a:solidFill>
              </a:rPr>
              <a:t>with you </a:t>
            </a:r>
            <a:r>
              <a:rPr lang="en-US" dirty="0" smtClean="0">
                <a:solidFill>
                  <a:schemeClr val="bg2"/>
                </a:solidFill>
              </a:rPr>
              <a:t>as we navigate the   </a:t>
            </a:r>
            <a:r>
              <a:rPr lang="en-US" b="1" dirty="0" smtClean="0">
                <a:solidFill>
                  <a:schemeClr val="accent4"/>
                </a:solidFill>
              </a:rPr>
              <a:t>Healthcare </a:t>
            </a:r>
            <a:r>
              <a:rPr lang="en-US" b="1" dirty="0" smtClean="0">
                <a:solidFill>
                  <a:schemeClr val="accent4"/>
                </a:solidFill>
              </a:rPr>
              <a:t>New Normal  </a:t>
            </a:r>
            <a:endParaRPr lang="en-US" b="1" dirty="0" smtClean="0">
              <a:solidFill>
                <a:schemeClr val="accent4"/>
              </a:solidFill>
            </a:endParaRPr>
          </a:p>
          <a:p>
            <a:pPr algn="l"/>
            <a:endParaRPr lang="en-US" dirty="0">
              <a:solidFill>
                <a:schemeClr val="bg2"/>
              </a:solidFill>
            </a:endParaRPr>
          </a:p>
          <a:p>
            <a:pPr algn="l"/>
            <a:endParaRPr lang="en-US" dirty="0" smtClean="0">
              <a:solidFill>
                <a:schemeClr val="bg2"/>
              </a:solidFill>
            </a:endParaRPr>
          </a:p>
        </p:txBody>
      </p:sp>
    </p:spTree>
    <p:extLst>
      <p:ext uri="{BB962C8B-B14F-4D97-AF65-F5344CB8AC3E}">
        <p14:creationId xmlns:p14="http://schemas.microsoft.com/office/powerpoint/2010/main" val="1555605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Cognizantnewbrand">
  <a:themeElements>
    <a:clrScheme name="Cognizant Colors 2020">
      <a:dk1>
        <a:srgbClr val="0033A0"/>
      </a:dk1>
      <a:lt1>
        <a:srgbClr val="FFFFFF"/>
      </a:lt1>
      <a:dk2>
        <a:srgbClr val="000000"/>
      </a:dk2>
      <a:lt2>
        <a:srgbClr val="FFFFFF"/>
      </a:lt2>
      <a:accent1>
        <a:srgbClr val="000063"/>
      </a:accent1>
      <a:accent2>
        <a:srgbClr val="0033A0"/>
      </a:accent2>
      <a:accent3>
        <a:srgbClr val="2C67FF"/>
      </a:accent3>
      <a:accent4>
        <a:srgbClr val="328DFF"/>
      </a:accent4>
      <a:accent5>
        <a:srgbClr val="404040"/>
      </a:accent5>
      <a:accent6>
        <a:srgbClr val="D9D9D9"/>
      </a:accent6>
      <a:hlink>
        <a:srgbClr val="0033B4"/>
      </a:hlink>
      <a:folHlink>
        <a:srgbClr val="7BA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wrap="square" lIns="0" tIns="0" rIns="0" bIns="0"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Cognizantnewbrand" id="{34464321-73E4-410E-B743-CF8D3DC5F44C}" vid="{66CDC2FA-A042-42D3-A5C3-2B3348401B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C59A549CE48541B951632D4196BCA1" ma:contentTypeVersion="0" ma:contentTypeDescription="Create a new document." ma:contentTypeScope="" ma:versionID="f1d972d1aa6d9ea55dca7ba336562af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B683CF-7DFD-4974-9672-9F63D2D5A38C}">
  <ds:schemaRefs>
    <ds:schemaRef ds:uri="http://schemas.microsoft.com/sharepoint/v3/contenttype/forms"/>
  </ds:schemaRefs>
</ds:datastoreItem>
</file>

<file path=customXml/itemProps2.xml><?xml version="1.0" encoding="utf-8"?>
<ds:datastoreItem xmlns:ds="http://schemas.openxmlformats.org/officeDocument/2006/customXml" ds:itemID="{DA421221-6257-44B8-A0C2-D26A1BFC5168}">
  <ds:schemaRefs>
    <ds:schemaRef ds:uri="http://schemas.openxmlformats.org/package/2006/metadata/core-properties"/>
    <ds:schemaRef ds:uri="http://www.w3.org/XML/1998/namespace"/>
    <ds:schemaRef ds:uri="http://purl.org/dc/elements/1.1/"/>
    <ds:schemaRef ds:uri="http://schemas.microsoft.com/office/2006/documentManagement/types"/>
    <ds:schemaRef ds:uri="http://schemas.microsoft.com/office/2006/metadata/properties"/>
    <ds:schemaRef ds:uri="http://purl.org/dc/dcmityp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D677D545-A467-4A02-8DAF-7A685903C4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54136</TotalTime>
  <Words>3369</Words>
  <Application>Microsoft Office PowerPoint</Application>
  <PresentationFormat>On-screen Show (16:9)</PresentationFormat>
  <Paragraphs>666</Paragraphs>
  <Slides>48</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ＭＳ Ｐゴシック</vt:lpstr>
      <vt:lpstr>Arial</vt:lpstr>
      <vt:lpstr>Arial Black</vt:lpstr>
      <vt:lpstr>Arial Regular</vt:lpstr>
      <vt:lpstr>Calibri</vt:lpstr>
      <vt:lpstr>Courier New</vt:lpstr>
      <vt:lpstr>Helvetica Neue</vt:lpstr>
      <vt:lpstr>Symbol</vt:lpstr>
      <vt:lpstr>Times New Roman</vt:lpstr>
      <vt:lpstr>Wingdings</vt:lpstr>
      <vt:lpstr>Cognizantnewbrand</vt:lpstr>
      <vt:lpstr>PowerPoint Presentation</vt:lpstr>
      <vt:lpstr>PowerPoint Presentation</vt:lpstr>
      <vt:lpstr>Cognizant snapshot</vt:lpstr>
      <vt:lpstr>PowerPoint Presentation</vt:lpstr>
      <vt:lpstr>A global healthcare leader with an  unrivaled client base across healthcare </vt:lpstr>
      <vt:lpstr>New Normal in Healthcare</vt:lpstr>
      <vt:lpstr>New Normal in Healthcare: Industry Alignment – Cognizant’s POV</vt:lpstr>
      <vt:lpstr>New Normal in Healthcare</vt:lpstr>
      <vt:lpstr>Summing it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Restructured creating a holistic </vt:lpstr>
      <vt:lpstr>PowerPoint Presentation</vt:lpstr>
      <vt:lpstr>Solutions for our clients</vt:lpstr>
      <vt:lpstr>Cognizant Offers Solutions at  Each Point of the Journey</vt:lpstr>
      <vt:lpstr>PowerPoint Presentation</vt:lpstr>
      <vt:lpstr>PowerPoint Presentation</vt:lpstr>
      <vt:lpstr>PowerPoint Presentation</vt:lpstr>
      <vt:lpstr>PowerPoint Presentation</vt:lpstr>
      <vt:lpstr>TriZetto Product House Solutions that enhance revenue growth, drive administration efficiency, improve cost  and quality of care, and enrich the member and patient experience</vt:lpstr>
      <vt:lpstr>Our Portfolio – Available and in Planning TriZetto Healthcare Products Group</vt:lpstr>
      <vt:lpstr>Interoperability Solutions for our clients</vt:lpstr>
      <vt:lpstr>TriZetto Portfolio Strategy Continuous value - now and into the future</vt:lpstr>
      <vt:lpstr>Portfolio Roadmap Themes</vt:lpstr>
      <vt:lpstr>Portfolio Foundational  Initiatives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TriZetto Healthcare Product Consulting (HPC) Focus Areas for 2020</vt:lpstr>
      <vt:lpstr>CoE Functions – delivering better outcomes</vt:lpstr>
      <vt:lpstr>Digital COE incubated in HPC to help drive transformation</vt:lpstr>
      <vt:lpstr>TriZetto Optimization Tools</vt:lpstr>
      <vt:lpstr>PowerPoint Presentation</vt:lpstr>
      <vt:lpstr>TriZetto Services Sessions and Demonstrations at the VHCC 2020</vt:lpstr>
      <vt:lpstr>PowerPoint Presentation</vt:lpstr>
    </vt:vector>
  </TitlesOfParts>
  <Manager/>
  <Company>Cognizant Technology Solutions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OCM CoE - Capabilities</dc:title>
  <dc:subject/>
  <dc:creator>Dixon Barlan, Jenae</dc:creator>
  <cp:keywords/>
  <dc:description/>
  <cp:lastModifiedBy>Reale-Pazienza, Lisa</cp:lastModifiedBy>
  <cp:revision>2537</cp:revision>
  <cp:lastPrinted>2020-02-12T20:07:34Z</cp:lastPrinted>
  <dcterms:created xsi:type="dcterms:W3CDTF">2018-08-01T04:55:58Z</dcterms:created>
  <dcterms:modified xsi:type="dcterms:W3CDTF">2020-08-10T13:47:43Z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0x010100AFC59A549CE48541B951632D4196BCA1</vt:lpwstr>
  </property>
</Properties>
</file>